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7" r:id="rId2"/>
    <p:sldId id="256" r:id="rId3"/>
    <p:sldId id="259" r:id="rId4"/>
    <p:sldId id="261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CE2F8E-0658-40B0-B633-939F9E9BD678}">
          <p14:sldIdLst>
            <p14:sldId id="257"/>
            <p14:sldId id="256"/>
            <p14:sldId id="259"/>
            <p14:sldId id="261"/>
            <p14:sldId id="258"/>
            <p14:sldId id="260"/>
            <p14:sldId id="262"/>
          </p14:sldIdLst>
        </p14:section>
        <p14:section name="Oddíl bez názvu" id="{D1AEAAA9-00BE-410D-8A69-C4D0C63D5430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3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1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4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1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3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7864" y="1300785"/>
            <a:ext cx="9656064" cy="2923743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Аудиовизуальные средства обучения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911967" y="5621153"/>
            <a:ext cx="304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Bc. Hana Vičarová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47472" y="1874520"/>
            <a:ext cx="1140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Аудиовизуальные средства </a:t>
            </a:r>
            <a:r>
              <a:rPr lang="ru-RU" sz="2000" b="1" dirty="0" smtClean="0">
                <a:solidFill>
                  <a:schemeClr val="accent2"/>
                </a:solidFill>
              </a:rPr>
              <a:t>обучения (зрительно-слуховые)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r>
              <a:rPr lang="ru-RU" sz="2000" dirty="0"/>
              <a:t>о</a:t>
            </a:r>
            <a:r>
              <a:rPr lang="ru-RU" sz="2000" dirty="0" smtClean="0"/>
              <a:t>тносятся к техническим средствам обучения. Технические средства обучения являются комплексом учебных </a:t>
            </a:r>
            <a:r>
              <a:rPr lang="ru-RU" sz="2000" dirty="0"/>
              <a:t>пособий и технических приспособлений, которые облегчают процессы обучения и овладения языком и делают их более эффективными.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/>
              <a:t>Существуют такие средства обучения, которые употребляют как визуальную, так и </a:t>
            </a:r>
            <a:r>
              <a:rPr lang="ru-RU" sz="2000" dirty="0" err="1"/>
              <a:t>аудитивную</a:t>
            </a:r>
            <a:r>
              <a:rPr lang="ru-RU" sz="2000" dirty="0"/>
              <a:t> форму обучения и называются аудиовизуальными. </a:t>
            </a:r>
          </a:p>
          <a:p>
            <a:endParaRPr lang="cs-CZ" dirty="0"/>
          </a:p>
        </p:txBody>
      </p:sp>
      <p:pic>
        <p:nvPicPr>
          <p:cNvPr id="1026" name="Picture 2" descr="Výsledek obrázku pro animace u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41" y="403776"/>
            <a:ext cx="1355591" cy="15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73" y="174503"/>
            <a:ext cx="2048610" cy="20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78613" y="1215190"/>
            <a:ext cx="9996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Существуют две отдельные и самостоятельные группы</a:t>
            </a:r>
            <a:r>
              <a:rPr lang="cs-CZ" sz="2000" dirty="0" smtClean="0"/>
              <a:t>: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accent2"/>
                </a:solidFill>
              </a:rPr>
              <a:t> </a:t>
            </a:r>
            <a:r>
              <a:rPr lang="ru-RU" sz="2000" b="1" i="1" u="sng" dirty="0">
                <a:solidFill>
                  <a:schemeClr val="accent2"/>
                </a:solidFill>
              </a:rPr>
              <a:t>визуальные </a:t>
            </a:r>
            <a:r>
              <a:rPr lang="ru-RU" sz="2000" b="1" u="sng" dirty="0">
                <a:solidFill>
                  <a:schemeClr val="accent2"/>
                </a:solidFill>
              </a:rPr>
              <a:t>(зрительные) средства </a:t>
            </a:r>
            <a:r>
              <a:rPr lang="ru-RU" sz="2000" b="1" u="sng" dirty="0" smtClean="0">
                <a:solidFill>
                  <a:schemeClr val="accent2"/>
                </a:solidFill>
              </a:rPr>
              <a:t>обучения</a:t>
            </a:r>
            <a:endParaRPr lang="cs-CZ" sz="2000" b="1" u="sng" dirty="0" smtClean="0">
              <a:solidFill>
                <a:schemeClr val="accent2"/>
              </a:solidFill>
            </a:endParaRPr>
          </a:p>
          <a:p>
            <a:pPr lvl="2"/>
            <a:r>
              <a:rPr lang="ru-RU" sz="2000" dirty="0" err="1" smtClean="0"/>
              <a:t>видеограммы</a:t>
            </a:r>
            <a:r>
              <a:rPr lang="cs-CZ" sz="2000" dirty="0"/>
              <a:t> </a:t>
            </a:r>
            <a:r>
              <a:rPr lang="cs-CZ" sz="2000" dirty="0" smtClean="0"/>
              <a:t>- </a:t>
            </a:r>
            <a:r>
              <a:rPr lang="ru-RU" sz="2000" dirty="0"/>
              <a:t>рисунки, </a:t>
            </a:r>
            <a:r>
              <a:rPr lang="ru-RU" sz="2000" dirty="0" smtClean="0"/>
              <a:t>картинки, таблицы</a:t>
            </a:r>
            <a:r>
              <a:rPr lang="ru-RU" sz="2000" dirty="0"/>
              <a:t>, </a:t>
            </a:r>
            <a:r>
              <a:rPr lang="ru-RU" sz="2000" dirty="0" smtClean="0"/>
              <a:t>схемы, иллюстрации</a:t>
            </a:r>
            <a:r>
              <a:rPr lang="ru-RU" sz="2000" dirty="0"/>
              <a:t>, карты</a:t>
            </a:r>
            <a:endParaRPr lang="ru-RU" sz="2000" dirty="0" smtClean="0"/>
          </a:p>
          <a:p>
            <a:pPr lvl="2"/>
            <a:endParaRPr lang="ru-RU" sz="20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b="1" i="1" u="sng" dirty="0" err="1">
                <a:solidFill>
                  <a:schemeClr val="accent2"/>
                </a:solidFill>
              </a:rPr>
              <a:t>аудитивные</a:t>
            </a:r>
            <a:r>
              <a:rPr lang="ru-RU" sz="2000" b="1" u="sng" dirty="0">
                <a:solidFill>
                  <a:schemeClr val="accent2"/>
                </a:solidFill>
              </a:rPr>
              <a:t> (слуховые) средства обучения </a:t>
            </a:r>
            <a:endParaRPr lang="cs-CZ" sz="2000" b="1" u="sng" dirty="0" smtClean="0">
              <a:solidFill>
                <a:schemeClr val="accent2"/>
              </a:solidFill>
            </a:endParaRPr>
          </a:p>
          <a:p>
            <a:pPr lvl="2"/>
            <a:r>
              <a:rPr lang="ru-RU" sz="2000" dirty="0" smtClean="0"/>
              <a:t>Фонограммы</a:t>
            </a:r>
            <a:r>
              <a:rPr lang="cs-CZ" sz="2000" dirty="0" smtClean="0"/>
              <a:t> -</a:t>
            </a:r>
            <a:r>
              <a:rPr lang="ru-RU" sz="2000" dirty="0" smtClean="0"/>
              <a:t> </a:t>
            </a:r>
            <a:r>
              <a:rPr lang="ru-RU" sz="2000" dirty="0" err="1"/>
              <a:t>магнитозаписи</a:t>
            </a:r>
            <a:r>
              <a:rPr lang="ru-RU" sz="2000" dirty="0"/>
              <a:t>, </a:t>
            </a:r>
            <a:r>
              <a:rPr lang="cs-CZ" sz="2000" dirty="0" smtClean="0"/>
              <a:t>C</a:t>
            </a:r>
            <a:r>
              <a:rPr lang="cs-CZ" sz="2000" dirty="0"/>
              <a:t>D</a:t>
            </a:r>
            <a:r>
              <a:rPr lang="ru-RU" sz="2000" dirty="0" smtClean="0"/>
              <a:t>записи, радиопередачи, МП</a:t>
            </a:r>
            <a:r>
              <a:rPr lang="cs-CZ" sz="2000" dirty="0" smtClean="0"/>
              <a:t>3</a:t>
            </a:r>
            <a:r>
              <a:rPr lang="ru-RU" sz="2000" dirty="0" smtClean="0"/>
              <a:t>, диктофон</a:t>
            </a:r>
            <a:endParaRPr lang="ru-RU" sz="2000" dirty="0"/>
          </a:p>
          <a:p>
            <a:pPr lvl="1"/>
            <a:endParaRPr lang="ru-RU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4" name="Picture 6" descr="Výsledek obrázku pro рисунки, картинки, таблицы, сх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24" y="312664"/>
            <a:ext cx="1600822" cy="12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таб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67" y="1542357"/>
            <a:ext cx="1442326" cy="10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рисунок в шко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46" y="341740"/>
            <a:ext cx="1528847" cy="11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CD запи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04" y="4212075"/>
            <a:ext cx="1052252" cy="1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магнитозапис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75" y="4222392"/>
            <a:ext cx="1500538" cy="1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0" y="4222392"/>
            <a:ext cx="1855297" cy="10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7891" y="1684422"/>
            <a:ext cx="111845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настоящее время визуальные и </a:t>
            </a:r>
            <a:r>
              <a:rPr lang="ru-RU" sz="2000" dirty="0" err="1"/>
              <a:t>аудитивные</a:t>
            </a:r>
            <a:r>
              <a:rPr lang="ru-RU" sz="2000" dirty="0"/>
              <a:t> формы обучения соединятся и употребляются в школах как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b="1" u="sng" dirty="0" err="1">
                <a:solidFill>
                  <a:schemeClr val="accent2"/>
                </a:solidFill>
              </a:rPr>
              <a:t>аудиовизуаьные</a:t>
            </a:r>
            <a:r>
              <a:rPr lang="ru-RU" sz="2000" b="1" u="sng" dirty="0">
                <a:solidFill>
                  <a:schemeClr val="accent2"/>
                </a:solidFill>
              </a:rPr>
              <a:t> средства</a:t>
            </a:r>
            <a:r>
              <a:rPr lang="ru-RU" sz="2000" dirty="0"/>
              <a:t>. </a:t>
            </a:r>
            <a:r>
              <a:rPr lang="cs-CZ" sz="2000" dirty="0" smtClean="0"/>
              <a:t> </a:t>
            </a:r>
            <a:r>
              <a:rPr lang="ru-RU" sz="2000" dirty="0" smtClean="0"/>
              <a:t>Они помогают </a:t>
            </a:r>
            <a:r>
              <a:rPr lang="ru-RU" sz="2000" dirty="0"/>
              <a:t>ученикам усваивать и </a:t>
            </a:r>
            <a:r>
              <a:rPr lang="ru-RU" sz="2000" dirty="0" smtClean="0"/>
              <a:t>развивать их </a:t>
            </a:r>
            <a:r>
              <a:rPr lang="ru-RU" sz="2000" dirty="0"/>
              <a:t>речевые </a:t>
            </a:r>
            <a:r>
              <a:rPr lang="ru-RU" sz="2000" dirty="0" smtClean="0"/>
              <a:t>навыки. </a:t>
            </a:r>
            <a:r>
              <a:rPr lang="ru-RU" sz="2000" dirty="0"/>
              <a:t>И</a:t>
            </a:r>
            <a:r>
              <a:rPr lang="ru-RU" sz="2000" dirty="0" smtClean="0"/>
              <a:t>спользуются </a:t>
            </a:r>
            <a:r>
              <a:rPr lang="ru-RU" sz="2000" dirty="0"/>
              <a:t>чаще и чаще</a:t>
            </a:r>
            <a:r>
              <a:rPr lang="cs-CZ" sz="2000" dirty="0"/>
              <a:t>,</a:t>
            </a:r>
            <a:r>
              <a:rPr lang="ru-RU" sz="2000" dirty="0"/>
              <a:t> потому что зрительное и слуховое </a:t>
            </a:r>
            <a:r>
              <a:rPr lang="ru-RU" sz="2000" dirty="0" err="1" smtClean="0"/>
              <a:t>восприяти</a:t>
            </a:r>
            <a:r>
              <a:rPr lang="cs-CZ" sz="2000" dirty="0" smtClean="0"/>
              <a:t>e</a:t>
            </a:r>
            <a:r>
              <a:rPr lang="ru-RU" sz="2000" dirty="0" smtClean="0"/>
              <a:t> </a:t>
            </a:r>
            <a:r>
              <a:rPr lang="ru-RU" sz="2000" dirty="0"/>
              <a:t>очень </a:t>
            </a:r>
            <a:r>
              <a:rPr lang="ru-RU" sz="2000" dirty="0" err="1" smtClean="0"/>
              <a:t>важн</a:t>
            </a:r>
            <a:r>
              <a:rPr lang="cs-CZ" sz="2000" dirty="0" smtClean="0"/>
              <a:t>o</a:t>
            </a:r>
            <a:r>
              <a:rPr lang="ru-RU" sz="2000" dirty="0" smtClean="0"/>
              <a:t> </a:t>
            </a:r>
            <a:r>
              <a:rPr lang="ru-RU" sz="2000" dirty="0"/>
              <a:t>не только для обучения иностранному языку. Главную роль играет современная техника, прежде всего </a:t>
            </a:r>
            <a:r>
              <a:rPr lang="ru-RU" sz="2000" u="sng" dirty="0">
                <a:solidFill>
                  <a:schemeClr val="accent2"/>
                </a:solidFill>
              </a:rPr>
              <a:t>компьютер</a:t>
            </a:r>
            <a:r>
              <a:rPr lang="ru-RU" sz="2000" u="sng" dirty="0" smtClean="0">
                <a:solidFill>
                  <a:schemeClr val="accent2"/>
                </a:solidFill>
              </a:rPr>
              <a:t>.</a:t>
            </a:r>
          </a:p>
          <a:p>
            <a:pPr lvl="2"/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31957" y="3460131"/>
            <a:ext cx="4774131" cy="147732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Звуковой фильм (видео)</a:t>
            </a:r>
          </a:p>
          <a:p>
            <a:r>
              <a:rPr lang="ru-RU" dirty="0" smtClean="0"/>
              <a:t>Учебные кинофильмы</a:t>
            </a:r>
          </a:p>
          <a:p>
            <a:r>
              <a:rPr lang="ru-RU" dirty="0" smtClean="0"/>
              <a:t>Слайды</a:t>
            </a:r>
          </a:p>
          <a:p>
            <a:r>
              <a:rPr lang="ru-RU" dirty="0" smtClean="0"/>
              <a:t>Фильмы на цифровых носителях (</a:t>
            </a:r>
            <a:r>
              <a:rPr lang="cs-CZ" dirty="0" smtClean="0"/>
              <a:t>CD, DVD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Телевидение</a:t>
            </a:r>
          </a:p>
        </p:txBody>
      </p:sp>
    </p:spTree>
    <p:extLst>
      <p:ext uri="{BB962C8B-B14F-4D97-AF65-F5344CB8AC3E}">
        <p14:creationId xmlns:p14="http://schemas.microsoft.com/office/powerpoint/2010/main" val="5977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5385" y="1985111"/>
            <a:ext cx="11665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успешного обучения иностранному языку должно </a:t>
            </a:r>
            <a:r>
              <a:rPr lang="ru-RU" sz="2000" dirty="0" smtClean="0"/>
              <a:t>участвовать в </a:t>
            </a:r>
            <a:r>
              <a:rPr lang="ru-RU" sz="2000" dirty="0"/>
              <a:t>процессе обучения более видов перцепции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384" y="2714324"/>
            <a:ext cx="11665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 smtClean="0">
                <a:solidFill>
                  <a:schemeClr val="accent2"/>
                </a:solidFill>
              </a:rPr>
              <a:t>Функция аудиовизуальных средств</a:t>
            </a:r>
          </a:p>
          <a:p>
            <a:pPr lvl="2"/>
            <a:r>
              <a:rPr lang="ru-RU" sz="2000" dirty="0" smtClean="0"/>
              <a:t>Ученики </a:t>
            </a:r>
            <a:r>
              <a:rPr lang="ru-RU" sz="2000" dirty="0"/>
              <a:t>могут слушать и понимать иноязычную речь, слушать тексты, имитировать речь русскоговорящих, выполнять различные задания и сравнивать свой ответ с образцом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endParaRPr lang="ru-RU" sz="2000" dirty="0" smtClean="0"/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внимание</a:t>
            </a:r>
            <a:endParaRPr lang="cs-CZ" sz="2000" dirty="0">
              <a:solidFill>
                <a:srgbClr val="FF0000"/>
              </a:solidFill>
            </a:endParaRPr>
          </a:p>
          <a:p>
            <a:pPr lvl="2"/>
            <a:r>
              <a:rPr lang="ru-RU" sz="2000" dirty="0" smtClean="0"/>
              <a:t>Темы материалов </a:t>
            </a:r>
            <a:r>
              <a:rPr lang="ru-RU" sz="2000" dirty="0"/>
              <a:t>всегда </a:t>
            </a:r>
            <a:r>
              <a:rPr lang="ru-RU" sz="2000" dirty="0" smtClean="0"/>
              <a:t>должны </a:t>
            </a:r>
            <a:r>
              <a:rPr lang="ru-RU" sz="2000" dirty="0"/>
              <a:t>соответствовать уровню </a:t>
            </a:r>
            <a:r>
              <a:rPr lang="ru-RU" sz="2000" dirty="0" smtClean="0"/>
              <a:t>языка</a:t>
            </a:r>
            <a:r>
              <a:rPr lang="ru-RU" sz="2000" dirty="0"/>
              <a:t>, </a:t>
            </a:r>
            <a:r>
              <a:rPr lang="ru-RU" sz="2000" dirty="0" smtClean="0"/>
              <a:t>возрасту и </a:t>
            </a:r>
            <a:r>
              <a:rPr lang="ru-RU" sz="2000" dirty="0"/>
              <a:t>интересам учеников.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5385" y="1502265"/>
            <a:ext cx="587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Связь иностранного (русского) языка и АВС</a:t>
            </a: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70021" y="1482290"/>
            <a:ext cx="10530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Аудиовизуальные средства оказывают школе значительные услуги в области формирования у учащихся определенных впечатлений, наблюдений и представлений.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 </a:t>
            </a:r>
            <a:endParaRPr lang="cs-CZ" sz="2000" b="1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позволяет </a:t>
            </a:r>
            <a:r>
              <a:rPr lang="ru-RU" sz="2000" dirty="0"/>
              <a:t>демонстрировать </a:t>
            </a:r>
            <a:r>
              <a:rPr lang="ru-RU" sz="2000" dirty="0" smtClean="0"/>
              <a:t>объекты </a:t>
            </a:r>
            <a:r>
              <a:rPr lang="ru-RU" sz="2000" dirty="0"/>
              <a:t>многократно, в различное время и в неизменной форме.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создаёт </a:t>
            </a:r>
            <a:r>
              <a:rPr lang="ru-RU" sz="2000" dirty="0"/>
              <a:t>всем зрителям одинаковые условия для просмотра и </a:t>
            </a:r>
            <a:r>
              <a:rPr lang="ru-RU" sz="2000" dirty="0" smtClean="0"/>
              <a:t>прослушивания</a:t>
            </a:r>
            <a:r>
              <a:rPr lang="cs-CZ" sz="2000" dirty="0" smtClean="0"/>
              <a:t> </a:t>
            </a:r>
            <a:r>
              <a:rPr lang="ru-RU" sz="2000" dirty="0"/>
              <a:t> 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lvl="1"/>
            <a:r>
              <a:rPr lang="ru-RU" sz="2000" u="sng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при </a:t>
            </a:r>
            <a:r>
              <a:rPr lang="ru-RU" sz="2000" dirty="0"/>
              <a:t>ознакомлении учащихся с новым </a:t>
            </a:r>
            <a:r>
              <a:rPr lang="ru-RU" sz="2000" dirty="0" smtClean="0"/>
              <a:t>материалом</a:t>
            </a:r>
            <a:endParaRPr lang="cs-CZ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при </a:t>
            </a:r>
            <a:r>
              <a:rPr lang="ru-RU" sz="2000" dirty="0" smtClean="0"/>
              <a:t>закреплении</a:t>
            </a:r>
            <a:endParaRPr lang="cs-CZ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для контроля и оценки </a:t>
            </a:r>
            <a:r>
              <a:rPr lang="ru-RU" sz="2000" dirty="0" smtClean="0"/>
              <a:t>результатов работы</a:t>
            </a:r>
            <a:r>
              <a:rPr lang="cs-CZ" sz="2000" dirty="0" smtClean="0"/>
              <a:t> </a:t>
            </a:r>
            <a:r>
              <a:rPr lang="ru-RU" sz="2000" dirty="0" smtClean="0"/>
              <a:t>учащихся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5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6766" y="1722921"/>
            <a:ext cx="101931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Как </a:t>
            </a:r>
            <a:r>
              <a:rPr lang="ru-RU" sz="2000" b="1" dirty="0">
                <a:solidFill>
                  <a:schemeClr val="accent2"/>
                </a:solidFill>
              </a:rPr>
              <a:t>э</a:t>
            </a:r>
            <a:r>
              <a:rPr lang="ru-RU" sz="2000" b="1" dirty="0" smtClean="0">
                <a:solidFill>
                  <a:schemeClr val="accent2"/>
                </a:solidFill>
              </a:rPr>
              <a:t>ффективно работать с АВС обучения?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Употребить (как метод обучения) </a:t>
            </a:r>
            <a:r>
              <a:rPr lang="ru-RU" sz="2000" dirty="0" smtClean="0">
                <a:solidFill>
                  <a:schemeClr val="accent2"/>
                </a:solidFill>
              </a:rPr>
              <a:t>беседу перед </a:t>
            </a:r>
            <a:r>
              <a:rPr lang="ru-RU" sz="2000" dirty="0" err="1" smtClean="0">
                <a:solidFill>
                  <a:schemeClr val="accent2"/>
                </a:solidFill>
              </a:rPr>
              <a:t>посмотрём</a:t>
            </a:r>
            <a:r>
              <a:rPr lang="ru-RU" sz="2000" dirty="0" smtClean="0">
                <a:solidFill>
                  <a:schemeClr val="accent2"/>
                </a:solidFill>
              </a:rPr>
              <a:t> и слушанием</a:t>
            </a:r>
            <a:r>
              <a:rPr lang="ru-RU" sz="2000" dirty="0" smtClean="0"/>
              <a:t> и разговаривать об этом, что ученики уже знают по </a:t>
            </a:r>
            <a:r>
              <a:rPr lang="ru-RU" sz="2000" dirty="0"/>
              <a:t>данной </a:t>
            </a:r>
            <a:r>
              <a:rPr lang="ru-RU" sz="2000" dirty="0" smtClean="0"/>
              <a:t>теме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Задачи ученикам</a:t>
            </a:r>
            <a:r>
              <a:rPr lang="cs-CZ" sz="2000" dirty="0" smtClean="0"/>
              <a:t>: </a:t>
            </a:r>
            <a:r>
              <a:rPr lang="ru-RU" sz="2000" dirty="0" smtClean="0"/>
              <a:t>пересказать содержание фильма, объяснить новые слова или сказать, которые </a:t>
            </a:r>
            <a:r>
              <a:rPr lang="ru-RU" sz="2000" dirty="0" err="1" smtClean="0"/>
              <a:t>диалогы</a:t>
            </a:r>
            <a:r>
              <a:rPr lang="ru-RU" sz="2000" dirty="0" smtClean="0"/>
              <a:t> трудные для них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После этого может быть ещё одна беседа, где учитель </a:t>
            </a:r>
            <a:r>
              <a:rPr lang="ru-RU" sz="2000" dirty="0" smtClean="0">
                <a:solidFill>
                  <a:schemeClr val="accent2"/>
                </a:solidFill>
              </a:rPr>
              <a:t>выясняет </a:t>
            </a:r>
            <a:r>
              <a:rPr lang="ru-RU" sz="2000" dirty="0">
                <a:solidFill>
                  <a:schemeClr val="accent2"/>
                </a:solidFill>
              </a:rPr>
              <a:t>меру усвоения материала, повторяет и объясняет новые слова, связывает </a:t>
            </a:r>
            <a:r>
              <a:rPr lang="ru-RU" sz="2000" dirty="0" smtClean="0">
                <a:solidFill>
                  <a:schemeClr val="accent2"/>
                </a:solidFill>
              </a:rPr>
              <a:t>новый материал с </a:t>
            </a:r>
            <a:r>
              <a:rPr lang="ru-RU" sz="2000" dirty="0">
                <a:solidFill>
                  <a:schemeClr val="accent2"/>
                </a:solidFill>
              </a:rPr>
              <a:t>ранее </a:t>
            </a:r>
            <a:r>
              <a:rPr lang="ru-RU" sz="2000" dirty="0" smtClean="0">
                <a:solidFill>
                  <a:schemeClr val="accent2"/>
                </a:solidFill>
              </a:rPr>
              <a:t>изученным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2"/>
                </a:solidFill>
              </a:rPr>
              <a:t>суммаризация</a:t>
            </a: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70534" y="1010653"/>
            <a:ext cx="9702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Компьютерное обучение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ru-RU" sz="2000" dirty="0" smtClean="0"/>
              <a:t>ыстрое развитие в конце 2О 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Компьютер начался использовать как </a:t>
            </a:r>
            <a:r>
              <a:rPr lang="ru-RU" sz="2000" u="sng" dirty="0" smtClean="0"/>
              <a:t>средство дидактической работы </a:t>
            </a:r>
            <a:r>
              <a:rPr lang="ru-RU" sz="2000" dirty="0" smtClean="0"/>
              <a:t>и в настоящее время является </a:t>
            </a:r>
            <a:r>
              <a:rPr lang="ru-RU" sz="2000" u="sng" dirty="0"/>
              <a:t>одним из основных источников информации </a:t>
            </a:r>
            <a:r>
              <a:rPr lang="ru-RU" sz="2000" dirty="0"/>
              <a:t>в </a:t>
            </a:r>
            <a:r>
              <a:rPr lang="ru-RU" sz="2000" dirty="0" smtClean="0"/>
              <a:t>школах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2"/>
                </a:solidFill>
              </a:rPr>
              <a:t>компьютер на лекции – к чему ?</a:t>
            </a: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информационного </a:t>
            </a:r>
            <a:r>
              <a:rPr lang="ru-RU" sz="2000" dirty="0" smtClean="0"/>
              <a:t>поиска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пользования интернетом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реализации </a:t>
            </a:r>
            <a:r>
              <a:rPr lang="ru-RU" sz="2000" dirty="0"/>
              <a:t>учебных </a:t>
            </a:r>
            <a:r>
              <a:rPr lang="ru-RU" sz="2000" dirty="0" smtClean="0"/>
              <a:t>игр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ля редактирования текстов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презентаций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общения в социальных сетях с иностранцами, живого общения (</a:t>
            </a:r>
            <a:r>
              <a:rPr lang="cs-CZ" sz="2000" dirty="0" smtClean="0"/>
              <a:t>Skype)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 descr="friendly 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22" y="2774966"/>
            <a:ext cx="2105741" cy="21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85526" y="1424538"/>
            <a:ext cx="108091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Интерактивная доска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устройство, позволяющее </a:t>
            </a:r>
            <a:r>
              <a:rPr lang="ru-RU" sz="2000" dirty="0" smtClean="0"/>
              <a:t>объединить </a:t>
            </a:r>
            <a:r>
              <a:rPr lang="ru-RU" sz="2000" dirty="0"/>
              <a:t>два различных инструмента</a:t>
            </a:r>
            <a:r>
              <a:rPr lang="ru-RU" sz="2000" dirty="0" smtClean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экран </a:t>
            </a:r>
            <a:r>
              <a:rPr lang="ru-RU" sz="2000" dirty="0"/>
              <a:t>для отображения информации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Обычную маркерную доску</a:t>
            </a:r>
          </a:p>
          <a:p>
            <a:pPr marL="1371600" lvl="2" indent="-4572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интерактивную доску проецируется </a:t>
            </a:r>
            <a:r>
              <a:rPr lang="ru-RU" sz="2000" dirty="0" smtClean="0"/>
              <a:t>изображение какого-нибудь материала </a:t>
            </a:r>
            <a:r>
              <a:rPr lang="ru-RU" sz="2000" dirty="0"/>
              <a:t>, с которым </a:t>
            </a:r>
            <a:r>
              <a:rPr lang="ru-RU" sz="2000" dirty="0" smtClean="0"/>
              <a:t>можно работать </a:t>
            </a:r>
            <a:r>
              <a:rPr lang="ru-RU" sz="2000" dirty="0"/>
              <a:t>прямо на поверхности </a:t>
            </a:r>
            <a:r>
              <a:rPr lang="ru-RU" sz="2000" dirty="0" smtClean="0"/>
              <a:t>доски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доске можно легко изменять </a:t>
            </a:r>
            <a:r>
              <a:rPr lang="ru-RU" sz="2000" dirty="0" smtClean="0"/>
              <a:t>информацию, передвигать </a:t>
            </a:r>
            <a:r>
              <a:rPr lang="ru-RU" sz="2000" dirty="0"/>
              <a:t>объекты, создавая новые </a:t>
            </a:r>
            <a:r>
              <a:rPr lang="ru-RU" sz="2000" dirty="0" smtClean="0"/>
              <a:t>связи, добавлять </a:t>
            </a:r>
            <a:r>
              <a:rPr lang="ru-RU" sz="2000" dirty="0"/>
              <a:t>комментарии к </a:t>
            </a:r>
            <a:r>
              <a:rPr lang="ru-RU" sz="2000" dirty="0" smtClean="0"/>
              <a:t>текстам</a:t>
            </a:r>
            <a:r>
              <a:rPr lang="ru-RU" sz="2000" dirty="0"/>
              <a:t> и</a:t>
            </a:r>
            <a:r>
              <a:rPr lang="ru-RU" sz="2000" dirty="0" smtClean="0"/>
              <a:t> рисункам, </a:t>
            </a:r>
            <a:r>
              <a:rPr lang="ru-RU" sz="2000" dirty="0"/>
              <a:t>выделять ключевые области и добавлять </a:t>
            </a:r>
            <a:r>
              <a:rPr lang="ru-RU" sz="2000" dirty="0" smtClean="0"/>
              <a:t>цвета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оска сделает </a:t>
            </a:r>
            <a:r>
              <a:rPr lang="ru-RU" sz="2000" dirty="0"/>
              <a:t>процесс обучения ярким, наглядным, динамичным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Výsledek obrázku pro interaktivní tab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6" y="424624"/>
            <a:ext cx="2333124" cy="17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2781</TotalTime>
  <Words>459</Words>
  <Application>Microsoft Office PowerPoint</Application>
  <PresentationFormat>Širokoúhlá obrazovka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Kapka</vt:lpstr>
      <vt:lpstr>Аудиовизуальные средства обучения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Аудиовизуальные средства обучения</dc:title>
  <dc:creator>Hana Vičarová</dc:creator>
  <cp:lastModifiedBy>lektor</cp:lastModifiedBy>
  <cp:revision>58</cp:revision>
  <dcterms:created xsi:type="dcterms:W3CDTF">2016-11-22T09:47:30Z</dcterms:created>
  <dcterms:modified xsi:type="dcterms:W3CDTF">2016-12-08T12:44:44Z</dcterms:modified>
</cp:coreProperties>
</file>