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satOff val="12166"/>
              <a:lumOff val="-13042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76" y="-1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5" name="Shape 12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829176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571500" y="4749800"/>
            <a:ext cx="11868094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9842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 defTabSz="457200">
              <a:spcBef>
                <a:spcPts val="0"/>
              </a:spcBef>
              <a:buSzTx/>
              <a:buFontTx/>
              <a:buNone/>
              <a:defRPr sz="2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4"/>
          </p:nvPr>
        </p:nvSpPr>
        <p:spPr>
          <a:xfrm>
            <a:off x="1270000" y="4292600"/>
            <a:ext cx="10464800" cy="711200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 defTabSz="457200">
              <a:spcBef>
                <a:spcPts val="2400"/>
              </a:spcBef>
              <a:buSzTx/>
              <a:buFontTx/>
              <a:buNone/>
              <a:defRPr sz="4000"/>
            </a:lvl1pPr>
          </a:lstStyle>
          <a:p>
            <a:r>
              <a:t>“Type a quote here.”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7543800" y="7975599"/>
            <a:ext cx="1" cy="14225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7594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sz="quarter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571500" y="4864100"/>
            <a:ext cx="5334476" cy="58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sz="quarter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571500" y="1968500"/>
            <a:ext cx="5073394" cy="133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sz="half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906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08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510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xfrm>
            <a:off x="510743" y="9194800"/>
            <a:ext cx="312014" cy="299822"/>
          </a:xfrm>
          <a:prstGeom prst="rect">
            <a:avLst/>
          </a:prstGeom>
        </p:spPr>
        <p:txBody>
          <a:bodyPr/>
          <a:lstStyle>
            <a:lvl1pPr algn="l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 flipH="1">
            <a:off x="9055098" y="508000"/>
            <a:ext cx="128" cy="7975631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9055096" y="4464050"/>
            <a:ext cx="3448503" cy="5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0" name="Shape 90"/>
          <p:cNvSpPr>
            <a:spLocks noGrp="1"/>
          </p:cNvSpPr>
          <p:nvPr>
            <p:ph type="pic" sz="quarter" idx="13"/>
          </p:nvPr>
        </p:nvSpPr>
        <p:spPr>
          <a:xfrm>
            <a:off x="9220200" y="4622800"/>
            <a:ext cx="3276600" cy="386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pic" sz="quarter" idx="14"/>
          </p:nvPr>
        </p:nvSpPr>
        <p:spPr>
          <a:xfrm>
            <a:off x="9220200" y="508000"/>
            <a:ext cx="3276600" cy="3797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pic" idx="15"/>
          </p:nvPr>
        </p:nvSpPr>
        <p:spPr>
          <a:xfrm>
            <a:off x="520700" y="508000"/>
            <a:ext cx="8369300" cy="7975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body" sz="quarter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71500" y="1968500"/>
            <a:ext cx="11868106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2268199" y="9194800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sz="3600" b="0" i="0" u="none" strike="noStrike" cap="none" spc="0" baseline="0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9pPr>
    </p:bodyStyle>
    <p:otherStyle>
      <a:lvl1pPr marL="0" marR="0" indent="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algn="ctr" defTabSz="364159">
              <a:lnSpc>
                <a:spcPct val="115000"/>
              </a:lnSpc>
              <a:spcBef>
                <a:spcPts val="800"/>
              </a:spcBef>
              <a:defRPr sz="5346">
                <a:uFill>
                  <a:solidFill>
                    <a:srgbClr val="000000"/>
                  </a:solidFill>
                </a:uFill>
                <a:latin typeface="Didot"/>
                <a:ea typeface="Didot"/>
                <a:cs typeface="Didot"/>
                <a:sym typeface="Didot"/>
              </a:defRPr>
            </a:pPr>
            <a:r>
              <a:t>Формирование коммуникативной</a:t>
            </a:r>
          </a:p>
          <a:p>
            <a:pPr algn="ctr" defTabSz="364159">
              <a:lnSpc>
                <a:spcPct val="115000"/>
              </a:lnSpc>
              <a:spcBef>
                <a:spcPts val="800"/>
              </a:spcBef>
              <a:defRPr sz="5346">
                <a:uFill>
                  <a:solidFill>
                    <a:srgbClr val="000000"/>
                  </a:solidFill>
                </a:uFill>
                <a:latin typeface="Didot"/>
                <a:ea typeface="Didot"/>
                <a:cs typeface="Didot"/>
                <a:sym typeface="Didot"/>
              </a:defRPr>
            </a:pPr>
            <a:r>
              <a:t>компетенции в чтении</a:t>
            </a:r>
          </a:p>
        </p:txBody>
      </p:sp>
      <p:pic>
        <p:nvPicPr>
          <p:cNvPr id="128" name="51384786-education-childhood-people-homework-and-school-concept-bored-student-boy-reading-book-or-textbook-at-Stock-Photo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50396" y="5003928"/>
            <a:ext cx="6704008" cy="4465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just" defTabSz="449580">
              <a:lnSpc>
                <a:spcPts val="3300"/>
              </a:lnSpc>
              <a:spcBef>
                <a:spcPts val="400"/>
              </a:spcBef>
              <a:buSzTx/>
              <a:buFontTx/>
              <a:buNone/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>- Чтение, как вид речевой деятельности, представляет собой сложное комплексное речевое умение. Оно заключается в зрительном восприятии графического текста и в понимании его содержания.</a:t>
            </a:r>
          </a:p>
          <a:p>
            <a:pPr marL="0" indent="0" algn="just" defTabSz="449580">
              <a:lnSpc>
                <a:spcPts val="3300"/>
              </a:lnSpc>
              <a:spcBef>
                <a:spcPts val="400"/>
              </a:spcBef>
              <a:buSzTx/>
              <a:buFontTx/>
              <a:buNone/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/>
            </a:r>
            <a:br/>
            <a:r>
              <a:t>- Комплексное речевое умение имеет свою структуру: целый ряд компонентов, языковых средств, лексические и грамматические навыки, синтаксическую структуру.</a:t>
            </a:r>
          </a:p>
          <a:p>
            <a:pPr marL="0" indent="0" algn="just" defTabSz="449580">
              <a:lnSpc>
                <a:spcPts val="3300"/>
              </a:lnSpc>
              <a:spcBef>
                <a:spcPts val="400"/>
              </a:spcBef>
              <a:buSzTx/>
              <a:buFontTx/>
              <a:buNone/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0" indent="0" algn="just" defTabSz="449580">
              <a:lnSpc>
                <a:spcPts val="3300"/>
              </a:lnSpc>
              <a:spcBef>
                <a:spcPts val="400"/>
              </a:spcBef>
              <a:buSzTx/>
              <a:buFontTx/>
              <a:buNone/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>- В структуру компонентов речевой деятельности входит также умение делать догадки и умение работать со словарем.</a:t>
            </a:r>
          </a:p>
          <a:p>
            <a:pPr marL="0" indent="0" algn="just" defTabSz="449580">
              <a:lnSpc>
                <a:spcPts val="3300"/>
              </a:lnSpc>
              <a:spcBef>
                <a:spcPts val="400"/>
              </a:spcBef>
              <a:buSzTx/>
              <a:buFontTx/>
              <a:buNone/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/>
            </a:r>
            <a:br/>
            <a:r>
              <a:t>- Чтение представляет собой один из четырех основных компонентов коммуникативной цели обучения иностранному языку.</a:t>
            </a:r>
            <a:br/>
            <a:endParaRPr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just" defTabSz="449580">
              <a:lnSpc>
                <a:spcPts val="3300"/>
              </a:lnSpc>
              <a:spcBef>
                <a:spcPts val="400"/>
              </a:spcBef>
              <a:buSzTx/>
              <a:buFontTx/>
              <a:buNone/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>- Чтение, как вид речевой деятельности представляет собой комплексный процесс, включающий несколько фаз. Были выделены две основные фазы:</a:t>
            </a:r>
          </a:p>
          <a:p>
            <a:pPr marL="0" indent="0" algn="just" defTabSz="449580">
              <a:lnSpc>
                <a:spcPts val="3300"/>
              </a:lnSpc>
              <a:spcBef>
                <a:spcPts val="400"/>
              </a:spcBef>
              <a:buSzTx/>
              <a:buFontTx/>
              <a:buNone/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0" indent="0" algn="just" defTabSz="449580">
              <a:lnSpc>
                <a:spcPts val="3300"/>
              </a:lnSpc>
              <a:spcBef>
                <a:spcPts val="400"/>
              </a:spcBef>
              <a:buSzTx/>
              <a:buFontTx/>
              <a:buNone/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>1. Зрительное восприятие графического текста - </a:t>
            </a:r>
            <a:r>
              <a:rPr b="1"/>
              <a:t>сенсорная фаза</a:t>
            </a:r>
          </a:p>
          <a:p>
            <a:pPr marL="0" indent="0" algn="just" defTabSz="449580">
              <a:lnSpc>
                <a:spcPts val="3300"/>
              </a:lnSpc>
              <a:spcBef>
                <a:spcPts val="400"/>
              </a:spcBef>
              <a:buSzTx/>
              <a:buFontTx/>
              <a:buNone/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>2. Понимание его содержания - </a:t>
            </a:r>
            <a:r>
              <a:rPr b="1"/>
              <a:t>интеллектуальная фаза</a:t>
            </a:r>
          </a:p>
          <a:p>
            <a:pPr marL="0" indent="0" algn="just" defTabSz="449580">
              <a:lnSpc>
                <a:spcPts val="3300"/>
              </a:lnSpc>
              <a:spcBef>
                <a:spcPts val="400"/>
              </a:spcBef>
              <a:buSzTx/>
              <a:buFontTx/>
              <a:buNone/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endParaRPr b="1"/>
          </a:p>
          <a:p>
            <a:pPr marL="0" indent="0" algn="just" defTabSz="449580">
              <a:lnSpc>
                <a:spcPts val="3300"/>
              </a:lnSpc>
              <a:spcBef>
                <a:spcPts val="400"/>
              </a:spcBef>
              <a:buSzTx/>
              <a:buFontTx/>
              <a:buNone/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>Подобного деления не было достаточно, поэтому позже было разработано более подробное членение процесса чтения:</a:t>
            </a:r>
          </a:p>
          <a:p>
            <a:pPr marL="0" indent="0" algn="just" defTabSz="449580">
              <a:lnSpc>
                <a:spcPts val="3300"/>
              </a:lnSpc>
              <a:spcBef>
                <a:spcPts val="400"/>
              </a:spcBef>
              <a:buSzTx/>
              <a:buFontTx/>
              <a:buNone/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  <a:p>
            <a:pPr marL="0" indent="0" algn="just" defTabSz="449580">
              <a:lnSpc>
                <a:spcPts val="3300"/>
              </a:lnSpc>
              <a:spcBef>
                <a:spcPts val="400"/>
              </a:spcBef>
              <a:buSzTx/>
              <a:buFontTx/>
              <a:buNone/>
              <a:defRPr sz="24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>1. Перцепция</a:t>
            </a:r>
          </a:p>
          <a:p>
            <a:pPr marL="0" indent="0" algn="just" defTabSz="449580">
              <a:lnSpc>
                <a:spcPts val="3300"/>
              </a:lnSpc>
              <a:spcBef>
                <a:spcPts val="400"/>
              </a:spcBef>
              <a:buSzTx/>
              <a:buFontTx/>
              <a:buNone/>
              <a:defRPr sz="24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>2. Ассимилятивное дополнение</a:t>
            </a:r>
          </a:p>
          <a:p>
            <a:pPr marL="0" indent="0" algn="just" defTabSz="449580">
              <a:lnSpc>
                <a:spcPts val="3300"/>
              </a:lnSpc>
              <a:spcBef>
                <a:spcPts val="400"/>
              </a:spcBef>
              <a:buSzTx/>
              <a:buFontTx/>
              <a:buNone/>
              <a:defRPr sz="24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>3. Идентификация</a:t>
            </a:r>
          </a:p>
          <a:p>
            <a:pPr marL="0" indent="0" algn="just" defTabSz="449580">
              <a:lnSpc>
                <a:spcPts val="3300"/>
              </a:lnSpc>
              <a:spcBef>
                <a:spcPts val="400"/>
              </a:spcBef>
              <a:buSzTx/>
              <a:buFontTx/>
              <a:buNone/>
              <a:defRPr sz="2400" b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>4. Интерпретация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just" defTabSz="427101">
              <a:lnSpc>
                <a:spcPts val="3100"/>
              </a:lnSpc>
              <a:spcBef>
                <a:spcPts val="300"/>
              </a:spcBef>
              <a:buSzTx/>
              <a:buFontTx/>
              <a:buNone/>
              <a:defRPr sz="228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>- Технику чтения можно определить как </a:t>
            </a:r>
            <a:r>
              <a:rPr b="1"/>
              <a:t>навык воспринимать графический текст и переводить его в звуковой</a:t>
            </a:r>
            <a:r>
              <a:t>. В значительной мере затрудняется сильной интерференцией родного языка.</a:t>
            </a:r>
          </a:p>
          <a:p>
            <a:pPr marL="0" indent="0" algn="just" defTabSz="427101">
              <a:lnSpc>
                <a:spcPts val="3100"/>
              </a:lnSpc>
              <a:spcBef>
                <a:spcPts val="300"/>
              </a:spcBef>
              <a:buSzTx/>
              <a:buFontTx/>
              <a:buNone/>
              <a:defRPr sz="228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/>
            </a:r>
            <a:br/>
            <a:r>
              <a:t>Существуют конкретные критерии отбора текстов:</a:t>
            </a:r>
          </a:p>
          <a:p>
            <a:pPr marL="0" indent="0" algn="just" defTabSz="427101">
              <a:lnSpc>
                <a:spcPts val="3100"/>
              </a:lnSpc>
              <a:spcBef>
                <a:spcPts val="300"/>
              </a:spcBef>
              <a:buSzTx/>
              <a:buFontTx/>
              <a:buNone/>
              <a:defRPr sz="228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>а. возраст учеников </a:t>
            </a:r>
          </a:p>
          <a:p>
            <a:pPr marL="0" indent="0" algn="just" defTabSz="427101">
              <a:lnSpc>
                <a:spcPts val="3100"/>
              </a:lnSpc>
              <a:spcBef>
                <a:spcPts val="300"/>
              </a:spcBef>
              <a:buSzTx/>
              <a:buFontTx/>
              <a:buNone/>
              <a:defRPr sz="228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>б. степень владения языком</a:t>
            </a:r>
          </a:p>
          <a:p>
            <a:pPr marL="0" indent="0" algn="just" defTabSz="427101">
              <a:lnSpc>
                <a:spcPts val="3100"/>
              </a:lnSpc>
              <a:spcBef>
                <a:spcPts val="300"/>
              </a:spcBef>
              <a:buSzTx/>
              <a:buFontTx/>
              <a:buNone/>
              <a:defRPr sz="2280" i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/>
            </a:r>
            <a:br/>
            <a:r>
              <a:t>Методические правила:</a:t>
            </a:r>
          </a:p>
          <a:p>
            <a:pPr marL="0" indent="0" algn="just" defTabSz="427101">
              <a:lnSpc>
                <a:spcPts val="3100"/>
              </a:lnSpc>
              <a:spcBef>
                <a:spcPts val="300"/>
              </a:spcBef>
              <a:buSzTx/>
              <a:buFontTx/>
              <a:buNone/>
              <a:defRPr sz="228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  <a:sym typeface="Calibri"/>
              </a:defRPr>
            </a:pPr>
            <a:r>
              <a:t/>
            </a:r>
            <a:br/>
            <a:r>
              <a:t>1. Подготовка к чтению - возбуждение интереса учащихся</a:t>
            </a:r>
            <a:br/>
            <a:r>
              <a:t>2. Чтение вслух и чтение про себя, понимание содержания текста</a:t>
            </a:r>
            <a:br/>
            <a:r>
              <a:t>3. Выделение незнакомых слов, определение их значения и перевод.</a:t>
            </a:r>
            <a:br/>
            <a:r>
              <a:t>4. Самостоятельное чтение текста - исправление ошибок в произношении и перевод</a:t>
            </a:r>
            <a:br/>
            <a:r>
              <a:t>5. Подготовительные упражнения - ответы на вопросы, выполнение заданий к тексту</a:t>
            </a:r>
            <a:br/>
            <a:r>
              <a:t>6. Пересказ содержания прочитанного текста</a:t>
            </a:r>
            <a:br/>
            <a:endParaRPr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Vlastní</PresentationFormat>
  <Paragraphs>24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ModernPortfolio</vt:lpstr>
      <vt:lpstr>Формирование коммуникативной компетенции в чтении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коммуникативной компетенции в чтении</dc:title>
  <dc:creator>Krejci</dc:creator>
  <cp:lastModifiedBy>Janina Krejčí</cp:lastModifiedBy>
  <cp:revision>1</cp:revision>
  <dcterms:modified xsi:type="dcterms:W3CDTF">2016-12-01T14:12:35Z</dcterms:modified>
</cp:coreProperties>
</file>