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D4D5AE-0FF9-4D31-BA50-EABC3166FD90}" type="datetimeFigureOut">
              <a:rPr lang="en-US" smtClean="0"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6622CB-4533-4D49-AB61-189592D72A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effectLst/>
              </a:rPr>
              <a:t>Отрывки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44299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	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Веленью </a:t>
            </a:r>
            <a:r>
              <a:rPr lang="ru-RU" dirty="0">
                <a:solidFill>
                  <a:schemeClr val="tx1"/>
                </a:solidFill>
              </a:rPr>
              <a:t>бoжию, о муза, будь послушна,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Обиды </a:t>
            </a:r>
            <a:r>
              <a:rPr lang="ru-RU" dirty="0">
                <a:solidFill>
                  <a:schemeClr val="tx1"/>
                </a:solidFill>
              </a:rPr>
              <a:t>не страшась, не требуя венца;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Хвалу </a:t>
            </a:r>
            <a:r>
              <a:rPr lang="ru-RU" dirty="0">
                <a:solidFill>
                  <a:schemeClr val="tx1"/>
                </a:solidFill>
              </a:rPr>
              <a:t>и клевету приeмли равнодушно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не оспаривай глупца.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881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z="3600" b="1" dirty="0">
                <a:effectLst/>
              </a:rPr>
              <a:t>М.Ю. </a:t>
            </a:r>
            <a:r>
              <a:rPr lang="en-US" sz="3600" b="1" dirty="0" err="1">
                <a:effectLst/>
              </a:rPr>
              <a:t>Лермонтов</a:t>
            </a:r>
            <a:r>
              <a:rPr lang="en-US" sz="3600" dirty="0">
                <a:effectLst/>
              </a:rPr>
              <a:t/>
            </a:r>
            <a:br>
              <a:rPr lang="en-US" sz="3600" dirty="0">
                <a:effectLst/>
              </a:rPr>
            </a:br>
            <a:endParaRPr lang="en-US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endParaRPr lang="sk-SK" b="1" i="1" cap="all" dirty="0" smtClean="0">
              <a:solidFill>
                <a:schemeClr val="tx1"/>
              </a:solidFill>
            </a:endParaRPr>
          </a:p>
          <a:p>
            <a:r>
              <a:rPr lang="ru-RU" b="1" i="1" cap="all" dirty="0" smtClean="0">
                <a:solidFill>
                  <a:schemeClr val="tx1"/>
                </a:solidFill>
              </a:rPr>
              <a:t>«ЗВЕЗДА»</a:t>
            </a:r>
            <a:r>
              <a:rPr lang="ru-RU" b="1" cap="all" dirty="0"/>
              <a:t> </a:t>
            </a:r>
            <a:endParaRPr lang="sk-SK" b="1" cap="all" dirty="0" smtClean="0"/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Вверху </a:t>
            </a:r>
            <a:r>
              <a:rPr lang="ru-RU" dirty="0">
                <a:solidFill>
                  <a:schemeClr val="tx1"/>
                </a:solidFill>
              </a:rPr>
              <a:t>одна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Горит </a:t>
            </a:r>
            <a:r>
              <a:rPr lang="ru-RU" dirty="0">
                <a:solidFill>
                  <a:schemeClr val="tx1"/>
                </a:solidFill>
              </a:rPr>
              <a:t>звезда,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Мой </a:t>
            </a:r>
            <a:r>
              <a:rPr lang="ru-RU" dirty="0">
                <a:solidFill>
                  <a:schemeClr val="tx1"/>
                </a:solidFill>
              </a:rPr>
              <a:t>ум она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Манит </a:t>
            </a:r>
            <a:r>
              <a:rPr lang="ru-RU" dirty="0">
                <a:solidFill>
                  <a:schemeClr val="tx1"/>
                </a:solidFill>
              </a:rPr>
              <a:t>всегда,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Мои </a:t>
            </a:r>
            <a:r>
              <a:rPr lang="ru-RU" dirty="0">
                <a:solidFill>
                  <a:schemeClr val="tx1"/>
                </a:solidFill>
              </a:rPr>
              <a:t>мечты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Она </a:t>
            </a:r>
            <a:r>
              <a:rPr lang="ru-RU" dirty="0">
                <a:solidFill>
                  <a:schemeClr val="tx1"/>
                </a:solidFill>
              </a:rPr>
              <a:t>влечет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с высоты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Меня </a:t>
            </a:r>
            <a:r>
              <a:rPr lang="ru-RU" dirty="0">
                <a:solidFill>
                  <a:schemeClr val="tx1"/>
                </a:solidFill>
              </a:rPr>
              <a:t>зовет.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sz="2900" dirty="0" smtClean="0">
                <a:solidFill>
                  <a:schemeClr val="tx1"/>
                </a:solidFill>
              </a:rPr>
              <a:t>		</a:t>
            </a:r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519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	</a:t>
            </a:r>
            <a:r>
              <a:rPr lang="ru-RU" dirty="0" smtClean="0">
                <a:solidFill>
                  <a:schemeClr val="tx1"/>
                </a:solidFill>
              </a:rPr>
              <a:t>Таков </a:t>
            </a:r>
            <a:r>
              <a:rPr lang="ru-RU" dirty="0">
                <a:solidFill>
                  <a:schemeClr val="tx1"/>
                </a:solidFill>
              </a:rPr>
              <a:t>же был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ru-RU" dirty="0">
                <a:solidFill>
                  <a:schemeClr val="tx1"/>
                </a:solidFill>
              </a:rPr>
              <a:t>Т</a:t>
            </a: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sk-SK" dirty="0" smtClean="0">
                <a:solidFill>
                  <a:schemeClr val="tx1"/>
                </a:solidFill>
              </a:rPr>
              <a:t>T</a:t>
            </a: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нежный взор,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Что я любил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Судьбе в укор;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Мук никогда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Он зреть не мог,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Как та звезда,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Он был далек;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Усталых вежд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Я не смыкал,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Я без надежд </a:t>
            </a:r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	</a:t>
            </a:r>
            <a:r>
              <a:rPr lang="ru-RU" dirty="0">
                <a:solidFill>
                  <a:schemeClr val="tx1"/>
                </a:solidFill>
              </a:rPr>
              <a:t>К нему взирал.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8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ru-RU" b="1" i="1" cap="all" dirty="0" smtClean="0">
                <a:solidFill>
                  <a:schemeClr val="tx1"/>
                </a:solidFill>
              </a:rPr>
              <a:t>«ПАРУС»</a:t>
            </a:r>
            <a:endParaRPr lang="sk-SK" b="1" i="1" cap="al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/>
              <a:t>	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Белеет </a:t>
            </a:r>
            <a:r>
              <a:rPr lang="ru-RU" dirty="0">
                <a:solidFill>
                  <a:schemeClr val="tx1"/>
                </a:solidFill>
              </a:rPr>
              <a:t>парус одинокой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тумане моря голубом</a:t>
            </a:r>
            <a:r>
              <a:rPr lang="ru-RU" dirty="0" smtClean="0">
                <a:solidFill>
                  <a:schemeClr val="tx1"/>
                </a:solidFill>
              </a:rPr>
              <a:t>!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ищет он в стране далекой?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кинул он в краю </a:t>
            </a:r>
            <a:r>
              <a:rPr lang="ru-RU" dirty="0" smtClean="0">
                <a:solidFill>
                  <a:schemeClr val="tx1"/>
                </a:solidFill>
              </a:rPr>
              <a:t>родном?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Играют </a:t>
            </a:r>
            <a:r>
              <a:rPr lang="ru-RU" dirty="0">
                <a:solidFill>
                  <a:schemeClr val="tx1"/>
                </a:solidFill>
              </a:rPr>
              <a:t>волны - ветер свищет,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мачта гнется и скрыпит...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Увы</a:t>
            </a:r>
            <a:r>
              <a:rPr lang="ru-RU" dirty="0">
                <a:solidFill>
                  <a:schemeClr val="tx1"/>
                </a:solidFill>
              </a:rPr>
              <a:t>! он счастия не ищет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не от счастия бежит!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Под </a:t>
            </a:r>
            <a:r>
              <a:rPr lang="ru-RU" dirty="0">
                <a:solidFill>
                  <a:schemeClr val="tx1"/>
                </a:solidFill>
              </a:rPr>
              <a:t>ним струя светлей лазури,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Над </a:t>
            </a:r>
            <a:r>
              <a:rPr lang="ru-RU" dirty="0">
                <a:solidFill>
                  <a:schemeClr val="tx1"/>
                </a:solidFill>
              </a:rPr>
              <a:t>ним луч солнца золотой...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ru-RU" dirty="0">
                <a:solidFill>
                  <a:schemeClr val="tx1"/>
                </a:solidFill>
              </a:rPr>
              <a:t>он, мятежный, просит бури,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будто в бурях есть покой!</a:t>
            </a:r>
            <a:endParaRPr lang="ru-RU" b="1" cap="all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73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«Прощай</a:t>
            </a:r>
            <a:r>
              <a:rPr lang="ru-RU" b="1" i="1" dirty="0">
                <a:solidFill>
                  <a:schemeClr val="tx1"/>
                </a:solidFill>
              </a:rPr>
              <a:t>, немытая </a:t>
            </a:r>
            <a:r>
              <a:rPr lang="ru-RU" b="1" i="1" dirty="0" smtClean="0">
                <a:solidFill>
                  <a:schemeClr val="tx1"/>
                </a:solidFill>
              </a:rPr>
              <a:t>Россия»</a:t>
            </a:r>
            <a:endParaRPr lang="sk-SK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Прощай</a:t>
            </a:r>
            <a:r>
              <a:rPr lang="ru-RU" dirty="0">
                <a:solidFill>
                  <a:schemeClr val="tx1"/>
                </a:solidFill>
              </a:rPr>
              <a:t>, немытая Россия,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Страна </a:t>
            </a:r>
            <a:r>
              <a:rPr lang="ru-RU" dirty="0">
                <a:solidFill>
                  <a:schemeClr val="tx1"/>
                </a:solidFill>
              </a:rPr>
              <a:t>рабов, страна господ,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вы, мундиры голубые,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ты, им преданный народ.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Быть </a:t>
            </a:r>
            <a:r>
              <a:rPr lang="ru-RU" dirty="0">
                <a:solidFill>
                  <a:schemeClr val="tx1"/>
                </a:solidFill>
              </a:rPr>
              <a:t>может, за стеной </a:t>
            </a:r>
            <a:r>
              <a:rPr lang="ru-RU" dirty="0" smtClean="0">
                <a:solidFill>
                  <a:schemeClr val="tx1"/>
                </a:solidFill>
              </a:rPr>
              <a:t>Кавказа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Укроюсь </a:t>
            </a:r>
            <a:r>
              <a:rPr lang="ru-RU" dirty="0">
                <a:solidFill>
                  <a:schemeClr val="tx1"/>
                </a:solidFill>
              </a:rPr>
              <a:t>от твоих пашей,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их всевидящего глаза,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их всеслышащих ушей.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64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«Выхожу </a:t>
            </a:r>
            <a:r>
              <a:rPr lang="ru-RU" b="1" i="1" dirty="0">
                <a:solidFill>
                  <a:schemeClr val="tx1"/>
                </a:solidFill>
              </a:rPr>
              <a:t>один я на </a:t>
            </a:r>
            <a:r>
              <a:rPr lang="ru-RU" b="1" i="1" dirty="0" smtClean="0">
                <a:solidFill>
                  <a:schemeClr val="tx1"/>
                </a:solidFill>
              </a:rPr>
              <a:t>дорогу»</a:t>
            </a:r>
            <a:endParaRPr lang="sk-SK" b="1" i="1" dirty="0" smtClean="0">
              <a:solidFill>
                <a:schemeClr val="tx1"/>
              </a:solidFill>
            </a:endParaRPr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Выхожу </a:t>
            </a:r>
            <a:r>
              <a:rPr lang="ru-RU" dirty="0">
                <a:solidFill>
                  <a:schemeClr val="tx1"/>
                </a:solidFill>
              </a:rPr>
              <a:t>один я на дорогу;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Сквозь </a:t>
            </a:r>
            <a:r>
              <a:rPr lang="ru-RU" dirty="0">
                <a:solidFill>
                  <a:schemeClr val="tx1"/>
                </a:solidFill>
              </a:rPr>
              <a:t>туман кремнистый путь блестит;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Ночь </a:t>
            </a:r>
            <a:r>
              <a:rPr lang="ru-RU" dirty="0">
                <a:solidFill>
                  <a:schemeClr val="tx1"/>
                </a:solidFill>
              </a:rPr>
              <a:t>тиха. Пустыня внемлет богу,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звезда с звездою говорит.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небесах торжественно и чудно!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Спит </a:t>
            </a:r>
            <a:r>
              <a:rPr lang="ru-RU" dirty="0">
                <a:solidFill>
                  <a:schemeClr val="tx1"/>
                </a:solidFill>
              </a:rPr>
              <a:t>земля в сияньи голубом...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же мне так больно и так трудно?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Жду </a:t>
            </a:r>
            <a:r>
              <a:rPr lang="ru-RU" dirty="0">
                <a:solidFill>
                  <a:schemeClr val="tx1"/>
                </a:solidFill>
              </a:rPr>
              <a:t>ль чего? жалею ли о чём?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Уж </a:t>
            </a:r>
            <a:r>
              <a:rPr lang="ru-RU" dirty="0">
                <a:solidFill>
                  <a:schemeClr val="tx1"/>
                </a:solidFill>
              </a:rPr>
              <a:t>не жду от жизни ничего я,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не жаль мне прошлого ничуть;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ищу свободы и покоя!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б хотел забыться и заснуть!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80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Но </a:t>
            </a:r>
            <a:r>
              <a:rPr lang="ru-RU" dirty="0">
                <a:solidFill>
                  <a:schemeClr val="tx1"/>
                </a:solidFill>
              </a:rPr>
              <a:t>не тем холодным сном могилы...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б желал навеки так заснуть,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Чтоб </a:t>
            </a:r>
            <a:r>
              <a:rPr lang="ru-RU" dirty="0">
                <a:solidFill>
                  <a:schemeClr val="tx1"/>
                </a:solidFill>
              </a:rPr>
              <a:t>в груди дремали жизни силы,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Чтоб </a:t>
            </a:r>
            <a:r>
              <a:rPr lang="ru-RU" dirty="0">
                <a:solidFill>
                  <a:schemeClr val="tx1"/>
                </a:solidFill>
              </a:rPr>
              <a:t>дыша вздымалась тихо грудь;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Чтоб </a:t>
            </a:r>
            <a:r>
              <a:rPr lang="ru-RU" dirty="0">
                <a:solidFill>
                  <a:schemeClr val="tx1"/>
                </a:solidFill>
              </a:rPr>
              <a:t>всю ночь, весь день мой слух лелея,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Про </a:t>
            </a:r>
            <a:r>
              <a:rPr lang="ru-RU" dirty="0">
                <a:solidFill>
                  <a:schemeClr val="tx1"/>
                </a:solidFill>
              </a:rPr>
              <a:t>любовь мне сладкий голос пел,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Надо </a:t>
            </a:r>
            <a:r>
              <a:rPr lang="ru-RU" dirty="0">
                <a:solidFill>
                  <a:schemeClr val="tx1"/>
                </a:solidFill>
              </a:rPr>
              <a:t>мной чтоб вечно зеленея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Тёмный </a:t>
            </a:r>
            <a:r>
              <a:rPr lang="ru-RU" dirty="0">
                <a:solidFill>
                  <a:schemeClr val="tx1"/>
                </a:solidFill>
              </a:rPr>
              <a:t>дуб склонялся и шумел.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sk-SK" dirty="0" smtClean="0">
                <a:effectLst/>
              </a:rPr>
              <a:t/>
            </a:r>
            <a:br>
              <a:rPr lang="sk-SK" dirty="0" smtClean="0">
                <a:effectLst/>
              </a:rPr>
            </a:br>
            <a:r>
              <a:rPr lang="en-US" sz="3600" b="1" dirty="0" smtClean="0">
                <a:effectLst/>
              </a:rPr>
              <a:t>А.С</a:t>
            </a:r>
            <a:r>
              <a:rPr lang="en-US" sz="3600" b="1" dirty="0">
                <a:effectLst/>
              </a:rPr>
              <a:t>. </a:t>
            </a:r>
            <a:r>
              <a:rPr lang="en-US" sz="3600" b="1" dirty="0" err="1" smtClean="0">
                <a:effectLst/>
              </a:rPr>
              <a:t>Пушкин</a:t>
            </a:r>
            <a:endParaRPr lang="en-US" sz="36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ru-RU" b="1" i="1" dirty="0" smtClean="0">
                <a:solidFill>
                  <a:schemeClr val="tx1"/>
                </a:solidFill>
              </a:rPr>
              <a:t>«Я </a:t>
            </a:r>
            <a:r>
              <a:rPr lang="ru-RU" b="1" i="1" dirty="0">
                <a:solidFill>
                  <a:schemeClr val="tx1"/>
                </a:solidFill>
              </a:rPr>
              <a:t>вас </a:t>
            </a:r>
            <a:r>
              <a:rPr lang="ru-RU" b="1" i="1" dirty="0" smtClean="0">
                <a:solidFill>
                  <a:schemeClr val="tx1"/>
                </a:solidFill>
              </a:rPr>
              <a:t>любил</a:t>
            </a:r>
            <a:r>
              <a:rPr lang="sk-SK" b="1" i="1" dirty="0" smtClean="0">
                <a:solidFill>
                  <a:schemeClr val="tx1"/>
                </a:solidFill>
              </a:rPr>
              <a:t>...»</a:t>
            </a:r>
            <a:endParaRPr lang="sk-SK" b="1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вас любил: любовь еще, быть может,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душе моей угасла не совсем;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Но </a:t>
            </a:r>
            <a:r>
              <a:rPr lang="ru-RU" dirty="0">
                <a:solidFill>
                  <a:schemeClr val="tx1"/>
                </a:solidFill>
              </a:rPr>
              <a:t>пусть она вас больше не тревожит;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не хочу печалить вас ничем.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вас любил безмолвно, безнадежно,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То </a:t>
            </a:r>
            <a:r>
              <a:rPr lang="ru-RU" dirty="0">
                <a:solidFill>
                  <a:schemeClr val="tx1"/>
                </a:solidFill>
              </a:rPr>
              <a:t>робостью, то ревностью томим;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вас любил так искренно, так нежно,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дай вам бог любимой быть другим.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8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i="1" dirty="0" smtClean="0">
                <a:solidFill>
                  <a:schemeClr val="tx1"/>
                </a:solidFill>
              </a:rPr>
              <a:t>«Анчар»</a:t>
            </a:r>
            <a:r>
              <a:rPr lang="ru-RU" sz="2600" b="1" i="1" dirty="0">
                <a:solidFill>
                  <a:schemeClr val="tx1"/>
                </a:solidFill>
              </a:rPr>
              <a:t> </a:t>
            </a:r>
            <a:endParaRPr lang="sk-SK" sz="2600" b="1" i="1" dirty="0" smtClean="0">
              <a:solidFill>
                <a:schemeClr val="tx1"/>
              </a:solidFill>
            </a:endParaRPr>
          </a:p>
          <a:p>
            <a:endParaRPr lang="sk-SK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пустыне чахлой и скупой,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почве, зноем раскаленной,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Анчар</a:t>
            </a:r>
            <a:r>
              <a:rPr lang="ru-RU" dirty="0">
                <a:solidFill>
                  <a:schemeClr val="tx1"/>
                </a:solidFill>
              </a:rPr>
              <a:t>, как грозный часовой,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Стоит </a:t>
            </a:r>
            <a:r>
              <a:rPr lang="ru-RU" dirty="0">
                <a:solidFill>
                  <a:schemeClr val="tx1"/>
                </a:solidFill>
              </a:rPr>
              <a:t>— один во всей вселенной.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Природа </a:t>
            </a:r>
            <a:r>
              <a:rPr lang="ru-RU" dirty="0">
                <a:solidFill>
                  <a:schemeClr val="tx1"/>
                </a:solidFill>
              </a:rPr>
              <a:t>жаждущих степей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Его </a:t>
            </a:r>
            <a:r>
              <a:rPr lang="ru-RU" dirty="0">
                <a:solidFill>
                  <a:schemeClr val="tx1"/>
                </a:solidFill>
              </a:rPr>
              <a:t>в день гнева породила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зелень мертвую ветвей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корни ядом напоила.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Яд </a:t>
            </a:r>
            <a:r>
              <a:rPr lang="ru-RU" dirty="0">
                <a:solidFill>
                  <a:schemeClr val="tx1"/>
                </a:solidFill>
              </a:rPr>
              <a:t>каплет сквозь его кору,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полудню растопясь от зною,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застывает ввечеру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Густой </a:t>
            </a:r>
            <a:r>
              <a:rPr lang="ru-RU" dirty="0">
                <a:solidFill>
                  <a:schemeClr val="tx1"/>
                </a:solidFill>
              </a:rPr>
              <a:t>прозрачною смолою.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нему и птица не летит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тигр нейдет — лишь вихорь черный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древо смерти набежит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мчится прочь, уже тлетворный.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83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если туча оросит,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Блуждая</a:t>
            </a:r>
            <a:r>
              <a:rPr lang="ru-RU" dirty="0">
                <a:solidFill>
                  <a:schemeClr val="tx1"/>
                </a:solidFill>
              </a:rPr>
              <a:t>, лист его дремучий,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 </a:t>
            </a:r>
            <a:r>
              <a:rPr lang="ru-RU" dirty="0">
                <a:solidFill>
                  <a:schemeClr val="tx1"/>
                </a:solidFill>
              </a:rPr>
              <a:t>его ветвей, уж ядовит,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Стекает </a:t>
            </a:r>
            <a:r>
              <a:rPr lang="ru-RU" dirty="0">
                <a:solidFill>
                  <a:schemeClr val="tx1"/>
                </a:solidFill>
              </a:rPr>
              <a:t>дождь в песок горючий.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Но </a:t>
            </a:r>
            <a:r>
              <a:rPr lang="ru-RU" dirty="0">
                <a:solidFill>
                  <a:schemeClr val="tx1"/>
                </a:solidFill>
              </a:rPr>
              <a:t>человека человек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Послал </a:t>
            </a:r>
            <a:r>
              <a:rPr lang="ru-RU" dirty="0">
                <a:solidFill>
                  <a:schemeClr val="tx1"/>
                </a:solidFill>
              </a:rPr>
              <a:t>к анчару властным взглядом: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тот послушно в путь потек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к утру возвратился с ядом.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Принес </a:t>
            </a:r>
            <a:r>
              <a:rPr lang="ru-RU" dirty="0">
                <a:solidFill>
                  <a:schemeClr val="tx1"/>
                </a:solidFill>
              </a:rPr>
              <a:t>он смертную смолу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Да </a:t>
            </a:r>
            <a:r>
              <a:rPr lang="ru-RU" dirty="0">
                <a:solidFill>
                  <a:schemeClr val="tx1"/>
                </a:solidFill>
              </a:rPr>
              <a:t>ветвь с увядшими листами,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пот по бледному челу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Струился </a:t>
            </a:r>
            <a:r>
              <a:rPr lang="ru-RU" dirty="0">
                <a:solidFill>
                  <a:schemeClr val="tx1"/>
                </a:solidFill>
              </a:rPr>
              <a:t>хладными ручьями;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Принес </a:t>
            </a:r>
            <a:r>
              <a:rPr lang="ru-RU" dirty="0">
                <a:solidFill>
                  <a:schemeClr val="tx1"/>
                </a:solidFill>
              </a:rPr>
              <a:t>— и ослабел и лег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Под </a:t>
            </a:r>
            <a:r>
              <a:rPr lang="ru-RU" dirty="0">
                <a:solidFill>
                  <a:schemeClr val="tx1"/>
                </a:solidFill>
              </a:rPr>
              <a:t>сводом шалаша на лыки,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умер бедный раб у ног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Непобедимого </a:t>
            </a:r>
            <a:r>
              <a:rPr lang="ru-RU" dirty="0">
                <a:solidFill>
                  <a:schemeClr val="tx1"/>
                </a:solidFill>
              </a:rPr>
              <a:t>владыки.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ru-RU" dirty="0">
                <a:solidFill>
                  <a:schemeClr val="tx1"/>
                </a:solidFill>
              </a:rPr>
              <a:t>князь тем ядом напитал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Свои </a:t>
            </a:r>
            <a:r>
              <a:rPr lang="ru-RU" dirty="0">
                <a:solidFill>
                  <a:schemeClr val="tx1"/>
                </a:solidFill>
              </a:rPr>
              <a:t>послушливые стрелы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с ними гибель разослал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соседам в чуждые пределы.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4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«Арион»</a:t>
            </a:r>
            <a:endParaRPr lang="sk-SK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Нас </a:t>
            </a:r>
            <a:r>
              <a:rPr lang="ru-RU" dirty="0">
                <a:solidFill>
                  <a:schemeClr val="tx1"/>
                </a:solidFill>
              </a:rPr>
              <a:t>было много на челне;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Иные </a:t>
            </a:r>
            <a:r>
              <a:rPr lang="ru-RU" dirty="0">
                <a:solidFill>
                  <a:schemeClr val="tx1"/>
                </a:solidFill>
              </a:rPr>
              <a:t>парус напрягали,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Другие </a:t>
            </a:r>
            <a:r>
              <a:rPr lang="ru-RU" dirty="0">
                <a:solidFill>
                  <a:schemeClr val="tx1"/>
                </a:solidFill>
              </a:rPr>
              <a:t>дружно упирали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глубь мощны веслы. В тишине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руль склонись, наш кормщик умный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молчанье правил грузный челн;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А </a:t>
            </a:r>
            <a:r>
              <a:rPr lang="ru-RU" dirty="0">
                <a:solidFill>
                  <a:schemeClr val="tx1"/>
                </a:solidFill>
              </a:rPr>
              <a:t>я - беспечной веры полн,-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Пловцам </a:t>
            </a:r>
            <a:r>
              <a:rPr lang="ru-RU" dirty="0">
                <a:solidFill>
                  <a:schemeClr val="tx1"/>
                </a:solidFill>
              </a:rPr>
              <a:t>я пел... Вдруг лоно волн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Измял </a:t>
            </a:r>
            <a:r>
              <a:rPr lang="ru-RU" dirty="0">
                <a:solidFill>
                  <a:schemeClr val="tx1"/>
                </a:solidFill>
              </a:rPr>
              <a:t>с налету вихорь шумный...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Погиб </a:t>
            </a:r>
            <a:r>
              <a:rPr lang="ru-RU" dirty="0">
                <a:solidFill>
                  <a:schemeClr val="tx1"/>
                </a:solidFill>
              </a:rPr>
              <a:t>и кормщик и пловец! -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Лишь </a:t>
            </a:r>
            <a:r>
              <a:rPr lang="ru-RU" dirty="0">
                <a:solidFill>
                  <a:schemeClr val="tx1"/>
                </a:solidFill>
              </a:rPr>
              <a:t>я, таинственный певец,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берег выброшен грозою,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гимны прежние пою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ризу влажную мою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Сушу </a:t>
            </a:r>
            <a:r>
              <a:rPr lang="ru-RU" dirty="0">
                <a:solidFill>
                  <a:schemeClr val="tx1"/>
                </a:solidFill>
              </a:rPr>
              <a:t>на солнце под скалою.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966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7500" lnSpcReduction="20000"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</a:rPr>
              <a:t>«К ***»</a:t>
            </a:r>
            <a:endParaRPr lang="sk-SK" sz="2800" b="1" i="1" dirty="0" smtClean="0">
              <a:solidFill>
                <a:schemeClr val="tx1"/>
              </a:solidFill>
            </a:endParaRPr>
          </a:p>
          <a:p>
            <a:endParaRPr lang="sk-SK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помню чудное мгновенье: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Передо </a:t>
            </a:r>
            <a:r>
              <a:rPr lang="ru-RU" dirty="0">
                <a:solidFill>
                  <a:schemeClr val="tx1"/>
                </a:solidFill>
              </a:rPr>
              <a:t>мной явилась ты,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мимолетное виденье,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Как </a:t>
            </a:r>
            <a:r>
              <a:rPr lang="ru-RU" dirty="0">
                <a:solidFill>
                  <a:schemeClr val="tx1"/>
                </a:solidFill>
              </a:rPr>
              <a:t>гений чистой красоты.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томленьях грусти безнадежной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тревогах шумной суеты,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Звучал </a:t>
            </a:r>
            <a:r>
              <a:rPr lang="ru-RU" dirty="0">
                <a:solidFill>
                  <a:schemeClr val="tx1"/>
                </a:solidFill>
              </a:rPr>
              <a:t>мне долго голос нежный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снились милые черты.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Шли </a:t>
            </a:r>
            <a:r>
              <a:rPr lang="ru-RU" dirty="0">
                <a:solidFill>
                  <a:schemeClr val="tx1"/>
                </a:solidFill>
              </a:rPr>
              <a:t>годы. Бурь порыв мятежный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Рассеял </a:t>
            </a:r>
            <a:r>
              <a:rPr lang="ru-RU" dirty="0">
                <a:solidFill>
                  <a:schemeClr val="tx1"/>
                </a:solidFill>
              </a:rPr>
              <a:t>прежние мечты,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я забыл твой голос нежный,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Твой </a:t>
            </a:r>
            <a:r>
              <a:rPr lang="ru-RU" dirty="0">
                <a:solidFill>
                  <a:schemeClr val="tx1"/>
                </a:solidFill>
              </a:rPr>
              <a:t>небесные черты.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глуши, во мраке заточенья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Тянулись </a:t>
            </a:r>
            <a:r>
              <a:rPr lang="ru-RU" dirty="0">
                <a:solidFill>
                  <a:schemeClr val="tx1"/>
                </a:solidFill>
              </a:rPr>
              <a:t>тихо дни мои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Без </a:t>
            </a:r>
            <a:r>
              <a:rPr lang="ru-RU" dirty="0">
                <a:solidFill>
                  <a:schemeClr val="tx1"/>
                </a:solidFill>
              </a:rPr>
              <a:t>божества, без вдохновенья,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Без </a:t>
            </a:r>
            <a:r>
              <a:rPr lang="ru-RU" dirty="0">
                <a:solidFill>
                  <a:schemeClr val="tx1"/>
                </a:solidFill>
              </a:rPr>
              <a:t>слез, без жизни, без любви.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57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sk-SK" dirty="0" smtClean="0"/>
          </a:p>
          <a:p>
            <a:pPr marL="0" indent="0">
              <a:buNone/>
            </a:pP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Душе </a:t>
            </a:r>
            <a:r>
              <a:rPr lang="ru-RU" sz="1900" dirty="0">
                <a:solidFill>
                  <a:schemeClr val="tx1"/>
                </a:solidFill>
              </a:rPr>
              <a:t>настало пробужденье: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И </a:t>
            </a:r>
            <a:r>
              <a:rPr lang="ru-RU" sz="1900" dirty="0">
                <a:solidFill>
                  <a:schemeClr val="tx1"/>
                </a:solidFill>
              </a:rPr>
              <a:t>вот опять явилась ты,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Как </a:t>
            </a:r>
            <a:r>
              <a:rPr lang="ru-RU" sz="1900" dirty="0">
                <a:solidFill>
                  <a:schemeClr val="tx1"/>
                </a:solidFill>
              </a:rPr>
              <a:t>мимолетное виденье,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Как </a:t>
            </a:r>
            <a:r>
              <a:rPr lang="ru-RU" sz="1900" dirty="0">
                <a:solidFill>
                  <a:schemeClr val="tx1"/>
                </a:solidFill>
              </a:rPr>
              <a:t>гений чистой красоты.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И </a:t>
            </a:r>
            <a:r>
              <a:rPr lang="ru-RU" sz="1900" dirty="0">
                <a:solidFill>
                  <a:schemeClr val="tx1"/>
                </a:solidFill>
              </a:rPr>
              <a:t>сердце бьется в упоенье,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И </a:t>
            </a:r>
            <a:r>
              <a:rPr lang="ru-RU" sz="1900" dirty="0">
                <a:solidFill>
                  <a:schemeClr val="tx1"/>
                </a:solidFill>
              </a:rPr>
              <a:t>для него воскресли вновь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И </a:t>
            </a:r>
            <a:r>
              <a:rPr lang="ru-RU" sz="1900" dirty="0">
                <a:solidFill>
                  <a:schemeClr val="tx1"/>
                </a:solidFill>
              </a:rPr>
              <a:t>божество, и вдохновенье,</a:t>
            </a:r>
            <a:r>
              <a:rPr lang="ru-RU" sz="1900" dirty="0">
                <a:solidFill>
                  <a:schemeClr val="tx1"/>
                </a:solidFill>
              </a:rPr>
              <a:t/>
            </a:r>
            <a:br>
              <a:rPr lang="ru-RU" sz="1900" dirty="0">
                <a:solidFill>
                  <a:schemeClr val="tx1"/>
                </a:solidFill>
              </a:rPr>
            </a:br>
            <a:r>
              <a:rPr lang="sk-SK" sz="1900" dirty="0" smtClean="0">
                <a:solidFill>
                  <a:schemeClr val="tx1"/>
                </a:solidFill>
              </a:rPr>
              <a:t>	</a:t>
            </a:r>
            <a:r>
              <a:rPr lang="ru-RU" sz="1900" dirty="0" smtClean="0">
                <a:solidFill>
                  <a:schemeClr val="tx1"/>
                </a:solidFill>
              </a:rPr>
              <a:t>И </a:t>
            </a:r>
            <a:r>
              <a:rPr lang="ru-RU" sz="1900" dirty="0">
                <a:solidFill>
                  <a:schemeClr val="tx1"/>
                </a:solidFill>
              </a:rPr>
              <a:t>жизнь, и слезы, и любовь.</a:t>
            </a:r>
            <a:endParaRPr lang="en-US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1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</a:rPr>
              <a:t>«</a:t>
            </a:r>
            <a:r>
              <a:rPr lang="en-US" b="1" i="1" dirty="0" err="1" smtClean="0">
                <a:solidFill>
                  <a:schemeClr val="tx1"/>
                </a:solidFill>
              </a:rPr>
              <a:t>Exegi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</a:rPr>
              <a:t>monumentum</a:t>
            </a:r>
            <a:r>
              <a:rPr lang="en-US" b="1" i="1" dirty="0" smtClean="0">
                <a:solidFill>
                  <a:schemeClr val="tx1"/>
                </a:solidFill>
              </a:rPr>
              <a:t>»</a:t>
            </a:r>
            <a:endParaRPr lang="sk-SK" b="1" i="1" dirty="0" smtClean="0">
              <a:solidFill>
                <a:schemeClr val="tx1"/>
              </a:solidFill>
            </a:endParaRPr>
          </a:p>
          <a:p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</a:t>
            </a:r>
            <a:r>
              <a:rPr lang="ru-RU" dirty="0" smtClean="0">
                <a:solidFill>
                  <a:schemeClr val="tx1"/>
                </a:solidFill>
              </a:rPr>
              <a:t>Я </a:t>
            </a:r>
            <a:r>
              <a:rPr lang="ru-RU" dirty="0">
                <a:solidFill>
                  <a:schemeClr val="tx1"/>
                </a:solidFill>
              </a:rPr>
              <a:t>памятник себе воздвиг нерукотворный,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нему не зарастёт народная тропа,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Вознёсся </a:t>
            </a:r>
            <a:r>
              <a:rPr lang="ru-RU" dirty="0">
                <a:solidFill>
                  <a:schemeClr val="tx1"/>
                </a:solidFill>
              </a:rPr>
              <a:t>выше он главою непокорной </a:t>
            </a: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Александрийского </a:t>
            </a:r>
            <a:r>
              <a:rPr lang="ru-RU" dirty="0">
                <a:solidFill>
                  <a:schemeClr val="tx1"/>
                </a:solidFill>
              </a:rPr>
              <a:t>столпа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Нет</a:t>
            </a:r>
            <a:r>
              <a:rPr lang="ru-RU" dirty="0">
                <a:solidFill>
                  <a:schemeClr val="tx1"/>
                </a:solidFill>
              </a:rPr>
              <a:t>, весь я не умру - душа в заветной лире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Мой </a:t>
            </a:r>
            <a:r>
              <a:rPr lang="ru-RU" dirty="0">
                <a:solidFill>
                  <a:schemeClr val="tx1"/>
                </a:solidFill>
              </a:rPr>
              <a:t>прах переживёт и тлeнья убежит </a:t>
            </a:r>
            <a:r>
              <a:rPr lang="ru-RU" dirty="0" smtClean="0">
                <a:solidFill>
                  <a:schemeClr val="tx1"/>
                </a:solidFill>
              </a:rPr>
              <a:t>–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славен буду я, доколь в подлунном мире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Жив </a:t>
            </a:r>
            <a:r>
              <a:rPr lang="ru-RU" dirty="0">
                <a:solidFill>
                  <a:schemeClr val="tx1"/>
                </a:solidFill>
              </a:rPr>
              <a:t>будет хоть один пиит.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18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	</a:t>
            </a:r>
          </a:p>
          <a:p>
            <a:pPr marL="0" indent="0">
              <a:buNone/>
            </a:pPr>
            <a:r>
              <a:rPr lang="sk-SK" dirty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Слух </a:t>
            </a:r>
            <a:r>
              <a:rPr lang="ru-RU" dirty="0">
                <a:solidFill>
                  <a:schemeClr val="tx1"/>
                </a:solidFill>
              </a:rPr>
              <a:t>обо мне пройдёт по всей Руси великой,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назовёт меня всяк сущий в ней язык,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гордый внук славян, и финн, и ныне дикий </a:t>
            </a: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Тунгус</a:t>
            </a:r>
            <a:r>
              <a:rPr lang="ru-RU" dirty="0">
                <a:solidFill>
                  <a:schemeClr val="tx1"/>
                </a:solidFill>
              </a:rPr>
              <a:t>, и друг степей калмык. 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долго буду тем любезен я народу,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чувства добрые я лирой пробуждал,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Что </a:t>
            </a:r>
            <a:r>
              <a:rPr lang="ru-RU" dirty="0">
                <a:solidFill>
                  <a:schemeClr val="tx1"/>
                </a:solidFill>
              </a:rPr>
              <a:t>в мой жестокий век восславил я свободу </a:t>
            </a:r>
            <a:endParaRPr lang="sk-SK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/>
                </a:solidFill>
              </a:rPr>
              <a:t>	</a:t>
            </a:r>
            <a:r>
              <a:rPr lang="ru-RU" dirty="0" smtClean="0">
                <a:solidFill>
                  <a:schemeClr val="tx1"/>
                </a:solidFill>
              </a:rPr>
              <a:t>И </a:t>
            </a:r>
            <a:r>
              <a:rPr lang="ru-RU" dirty="0">
                <a:solidFill>
                  <a:schemeClr val="tx1"/>
                </a:solidFill>
              </a:rPr>
              <a:t>милость к падшим призывал.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25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76</TotalTime>
  <Words>41</Words>
  <Application>Microsoft Office PowerPoint</Application>
  <PresentationFormat>Prezentácia na obrazovke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Exekutíva</vt:lpstr>
      <vt:lpstr>Отрывки</vt:lpstr>
      <vt:lpstr> А.С. Пушкин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М.Ю. Лермонтов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Отрывки</dc:title>
  <dc:creator>Lenka</dc:creator>
  <cp:lastModifiedBy>Lenka</cp:lastModifiedBy>
  <cp:revision>8</cp:revision>
  <dcterms:created xsi:type="dcterms:W3CDTF">2015-12-21T21:19:52Z</dcterms:created>
  <dcterms:modified xsi:type="dcterms:W3CDTF">2015-12-21T22:36:00Z</dcterms:modified>
</cp:coreProperties>
</file>