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playlist?list=PLg_rCvvLOsTcm0Zx2M0fZBt21QqPuTeK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YcA-TEU-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Магический реализм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Михаил </a:t>
            </a:r>
            <a:r>
              <a:rPr lang="ru-RU" dirty="0" err="1" smtClean="0">
                <a:solidFill>
                  <a:schemeClr val="tx1"/>
                </a:solidFill>
              </a:rPr>
              <a:t>булгаков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«Мастер и </a:t>
            </a:r>
            <a:r>
              <a:rPr lang="ru-RU" dirty="0" smtClean="0">
                <a:solidFill>
                  <a:schemeClr val="tx1"/>
                </a:solidFill>
              </a:rPr>
              <a:t>Маргарита». </a:t>
            </a:r>
            <a:r>
              <a:rPr lang="ru-RU" dirty="0" smtClean="0"/>
              <a:t>Цитаты: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Правду </a:t>
            </a:r>
            <a:r>
              <a:rPr lang="ru-RU" sz="3400" dirty="0">
                <a:solidFill>
                  <a:schemeClr val="tx1"/>
                </a:solidFill>
              </a:rPr>
              <a:t>говорить легко и приятно.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Квартирный </a:t>
            </a:r>
            <a:r>
              <a:rPr lang="ru-RU" sz="3400" dirty="0">
                <a:solidFill>
                  <a:schemeClr val="tx1"/>
                </a:solidFill>
              </a:rPr>
              <a:t>вопрос только испортил их.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Свежесть </a:t>
            </a:r>
            <a:r>
              <a:rPr lang="ru-RU" sz="3400" dirty="0">
                <a:solidFill>
                  <a:schemeClr val="tx1"/>
                </a:solidFill>
              </a:rPr>
              <a:t>бывает только одна – первая, она же и последняя.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Никогда </a:t>
            </a:r>
            <a:r>
              <a:rPr lang="ru-RU" sz="3400" dirty="0">
                <a:solidFill>
                  <a:schemeClr val="tx1"/>
                </a:solidFill>
              </a:rPr>
              <a:t>ничего не просите! (...) Сами предложат и сами всё дадут.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Рукописи </a:t>
            </a:r>
            <a:r>
              <a:rPr lang="ru-RU" sz="3400" dirty="0">
                <a:solidFill>
                  <a:schemeClr val="tx1"/>
                </a:solidFill>
              </a:rPr>
              <a:t>не горят.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Что </a:t>
            </a:r>
            <a:r>
              <a:rPr lang="ru-RU" sz="3400" dirty="0">
                <a:solidFill>
                  <a:schemeClr val="tx1"/>
                </a:solidFill>
              </a:rPr>
              <a:t>бы делало твоё добро, если бы не существовало зла?</a:t>
            </a:r>
            <a:endParaRPr lang="cs-CZ" sz="3400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3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«Собачье сердце»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97280" y="1901018"/>
            <a:ext cx="1005840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 -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отклик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Булгакова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историческую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культурную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половины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20-х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изображенный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–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пролетарской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её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Затрагивает проблемы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того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соотношение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судьба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интеллигенции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них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человечнее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3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«Собачье сердце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hlinkClick r:id="rId2"/>
              </a:rPr>
              <a:t>Цитаты</a:t>
            </a:r>
            <a:endParaRPr lang="cs-CZ" dirty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16" y="2057400"/>
            <a:ext cx="4917784" cy="37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Магический реализм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577510"/>
            <a:ext cx="10058400" cy="2799418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cs-CZ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это </a:t>
            </a:r>
            <a:r>
              <a:rPr lang="ru-RU" sz="2800" dirty="0">
                <a:solidFill>
                  <a:schemeClr val="tx1"/>
                </a:solidFill>
              </a:rPr>
              <a:t>художественный метод, в котором магические элементы включены в реалистическую картину мира.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28928" y="3624733"/>
            <a:ext cx="9595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«Роль магического реализма состоит в отыскании в реальности того, что есть в ней странного, лирического и даже фантастического – тех элементов, благодаря которым повседневная жизнь становится доступной поэтическим, сюрреалистическим и даже символическим преображениям</a:t>
            </a:r>
            <a:r>
              <a:rPr lang="ru-RU" sz="2400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». </a:t>
            </a:r>
            <a:r>
              <a:rPr lang="cs-CZ" sz="2400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											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Эдмон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Жалу </a:t>
            </a:r>
            <a:endParaRPr lang="cs-CZ" sz="2400" i="1" kern="50" dirty="0"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624" y="286603"/>
            <a:ext cx="9973056" cy="2042069"/>
          </a:xfrm>
        </p:spPr>
        <p:txBody>
          <a:bodyPr>
            <a:normAutofit fontScale="90000"/>
          </a:bodyPr>
          <a:lstStyle/>
          <a:p>
            <a:pPr algn="ctr"/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cs-CZ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K</a:t>
            </a:r>
            <a:r>
              <a:rPr lang="ru-RU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лассики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 магического реализма</a:t>
            </a:r>
            <a:r>
              <a:rPr lang="cs-CZ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 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в 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русской литературе: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3776" y="2328672"/>
            <a:ext cx="43891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Гоголь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Хармс,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Абрам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Терц.</a:t>
            </a: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82880" y="109728"/>
            <a:ext cx="11887200" cy="631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Элементы магического реализма</a:t>
            </a:r>
            <a:endParaRPr lang="cs-CZ" sz="3200" b="1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Фантастические элементы могут быть внутренне </a:t>
            </a:r>
            <a:r>
              <a:rPr lang="ru-RU" sz="20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противоречивыми</a:t>
            </a: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но никогда не объясняются.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Действующие лица принимают и не оспаривают логику магических элементов.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Часто используются символы и образы.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Эмоции и душевные порывы человека как социального существа часто описаны очень подробно.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Искажается течение времени, так что оно циклично или кажется отсутствующим. </a:t>
            </a:r>
            <a:endParaRPr lang="ru-RU" sz="2000" kern="50" dirty="0" smtClean="0">
              <a:solidFill>
                <a:srgbClr val="000000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Коллапс </a:t>
            </a: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времени, когда настоящее повторяет или напоминает прошлое.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Содержатся элементы фольклора и/или легенд.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События представляются с альтернативных точек зрения, то есть голос рассказчика переключается с третьего на первое лицо, часты переходы между точками зрения разных персонажей и внутренним монологом относительно общих взаимоотношений и воспоминаний.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Открытый финал произведения позволяет читателю определить самому, что же было более правдивым и соответствующим строению мира – фантастическое или повседневное.</a:t>
            </a:r>
            <a:endParaRPr lang="cs-CZ" sz="2000" kern="50" dirty="0"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Михаил Афанасьевич Булгаков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1891 – 1940)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2067369"/>
            <a:ext cx="10058400" cy="4023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усский </a:t>
            </a:r>
            <a:r>
              <a:rPr lang="ru-RU" sz="2400" dirty="0">
                <a:solidFill>
                  <a:schemeClr val="tx1"/>
                </a:solidFill>
              </a:rPr>
              <a:t>писатель, драматург,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театральный </a:t>
            </a:r>
            <a:r>
              <a:rPr lang="ru-RU" sz="2400" dirty="0">
                <a:solidFill>
                  <a:schemeClr val="tx1"/>
                </a:solidFill>
              </a:rPr>
              <a:t>режиссёр и актёр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Автор </a:t>
            </a:r>
            <a:r>
              <a:rPr lang="ru-RU" sz="2400" dirty="0">
                <a:solidFill>
                  <a:schemeClr val="tx1"/>
                </a:solidFill>
              </a:rPr>
              <a:t>повестей и рассказов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фельетонов</a:t>
            </a:r>
            <a:r>
              <a:rPr lang="ru-RU" sz="2400" dirty="0">
                <a:solidFill>
                  <a:schemeClr val="tx1"/>
                </a:solidFill>
              </a:rPr>
              <a:t>, пьес, инсценировок,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киносценариев</a:t>
            </a:r>
            <a:r>
              <a:rPr lang="ru-RU" sz="2400" dirty="0">
                <a:solidFill>
                  <a:schemeClr val="tx1"/>
                </a:solidFill>
              </a:rPr>
              <a:t>, оперных либретто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профессии – врач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булгаков михаил афанас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44" y="1970214"/>
            <a:ext cx="2962656" cy="42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5504" y="2505547"/>
            <a:ext cx="10058400" cy="1450757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Биография Михаила Булгакова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78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Произведения М. Булгакова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1168" y="1845734"/>
            <a:ext cx="7327392" cy="44209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Белая гвардия»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Роковые яйца»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Собачье </a:t>
            </a:r>
            <a:r>
              <a:rPr lang="ru-RU" sz="2800" dirty="0" smtClean="0">
                <a:solidFill>
                  <a:schemeClr val="tx1"/>
                </a:solidFill>
              </a:rPr>
              <a:t>сердце»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Мастер и Маргарита»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Театральный роман» («Записки покойника</a:t>
            </a:r>
            <a:r>
              <a:rPr lang="ru-RU" sz="2800" dirty="0" smtClean="0">
                <a:solidFill>
                  <a:schemeClr val="tx1"/>
                </a:solidFill>
              </a:rPr>
              <a:t>»)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Зойкина квартира»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Бег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Иван Васильевич» </a:t>
            </a:r>
            <a:endParaRPr lang="cs-CZ" sz="2800" b="1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58400" cy="9692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«Мастер и Маргарита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Мастер и Маргарита  Трейлер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0241" y="1832821"/>
            <a:ext cx="5425440" cy="4068679"/>
          </a:xfrm>
        </p:spPr>
      </p:pic>
      <p:sp>
        <p:nvSpPr>
          <p:cNvPr id="5" name="Obdélník 4"/>
          <p:cNvSpPr/>
          <p:nvPr/>
        </p:nvSpPr>
        <p:spPr>
          <a:xfrm>
            <a:off x="957072" y="2692763"/>
            <a:ext cx="6096000" cy="28202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400" kern="50" dirty="0">
                <a:ea typeface="Droid Sans Fallback"/>
                <a:cs typeface="FreeSans"/>
              </a:rPr>
              <a:t>Три основные сюжетные </a:t>
            </a:r>
            <a:r>
              <a:rPr lang="ru-RU" sz="2400" kern="50" dirty="0" smtClean="0">
                <a:ea typeface="Droid Sans Fallback"/>
                <a:cs typeface="FreeSans"/>
              </a:rPr>
              <a:t>линии:</a:t>
            </a:r>
            <a:endParaRPr lang="cs-CZ" sz="2400" kern="50" dirty="0">
              <a:ea typeface="Droid Sans Fallback"/>
              <a:cs typeface="FreeSans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400" kern="50" dirty="0">
                <a:ea typeface="Droid Sans Fallback"/>
                <a:cs typeface="FreeSans"/>
              </a:rPr>
              <a:t> </a:t>
            </a:r>
            <a:endParaRPr lang="cs-CZ" sz="2400" kern="50" dirty="0">
              <a:ea typeface="Droid Sans Fallback"/>
              <a:cs typeface="FreeSans"/>
            </a:endParaRPr>
          </a:p>
          <a:p>
            <a:pPr marL="285750" indent="-285750" algn="just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Мистическая</a:t>
            </a:r>
            <a:r>
              <a:rPr lang="cs-CZ" sz="2400" kern="50" dirty="0">
                <a:ea typeface="Droid Sans Fallback"/>
                <a:cs typeface="FreeSans"/>
              </a:rPr>
              <a:t> </a:t>
            </a:r>
            <a:endParaRPr lang="ru-RU" sz="2400" kern="50" dirty="0" smtClean="0">
              <a:ea typeface="Droid Sans Fallback"/>
              <a:cs typeface="FreeSans"/>
            </a:endParaRPr>
          </a:p>
          <a:p>
            <a:pPr marL="285750" indent="-285750" algn="just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Историческая</a:t>
            </a:r>
            <a:r>
              <a:rPr lang="cs-CZ" sz="2400" kern="50" dirty="0" smtClean="0">
                <a:ea typeface="Droid Sans Fallback"/>
                <a:cs typeface="FreeSans"/>
              </a:rPr>
              <a:t> </a:t>
            </a:r>
            <a:endParaRPr lang="cs-CZ" sz="2400" kern="50" dirty="0">
              <a:ea typeface="Droid Sans Fallback"/>
              <a:cs typeface="FreeSan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Романтическая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45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3304" y="1218660"/>
            <a:ext cx="12033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Фантастические элементы романа: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средство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сатирического изображения действительности, </a:t>
            </a:r>
            <a:endParaRPr lang="ru-RU" sz="3600" kern="50" dirty="0" smtClean="0"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средство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разоблачения «бесчисленных уродств» быта, </a:t>
            </a:r>
            <a:endParaRPr lang="ru-RU" sz="3600" kern="50" dirty="0" smtClean="0"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с</a:t>
            </a: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редство описания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проявлений тоталитарного </a:t>
            </a: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режима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222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452</Words>
  <Application>Microsoft Office PowerPoint</Application>
  <PresentationFormat>Širokoúhlá obrazovka</PresentationFormat>
  <Paragraphs>65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Courier New</vt:lpstr>
      <vt:lpstr>Droid Sans Fallback</vt:lpstr>
      <vt:lpstr>FreeSans</vt:lpstr>
      <vt:lpstr>Times New Roman</vt:lpstr>
      <vt:lpstr>Wingdings</vt:lpstr>
      <vt:lpstr>Retrospektiva</vt:lpstr>
      <vt:lpstr>Магический реализм</vt:lpstr>
      <vt:lpstr>Магический реализм</vt:lpstr>
      <vt:lpstr>   Kлассики магического реализма  в русской литературе:  </vt:lpstr>
      <vt:lpstr>Prezentace aplikace PowerPoint</vt:lpstr>
      <vt:lpstr>Михаил Афанасьевич Булгаков  (1891 – 1940) </vt:lpstr>
      <vt:lpstr>Биография Михаила Булгакова</vt:lpstr>
      <vt:lpstr>Произведения М. Булгакова</vt:lpstr>
      <vt:lpstr>«Мастер и Маргарита»</vt:lpstr>
      <vt:lpstr>Prezentace aplikace PowerPoint</vt:lpstr>
      <vt:lpstr>«Мастер и Маргарита». Цитаты:</vt:lpstr>
      <vt:lpstr>«Собачье сердце»</vt:lpstr>
      <vt:lpstr>«Собачье сердце» Цитаты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Магический реализм</dc:title>
  <dc:creator>JANA</dc:creator>
  <cp:lastModifiedBy>JANA</cp:lastModifiedBy>
  <cp:revision>10</cp:revision>
  <dcterms:created xsi:type="dcterms:W3CDTF">2016-11-17T10:06:21Z</dcterms:created>
  <dcterms:modified xsi:type="dcterms:W3CDTF">2016-11-17T11:55:06Z</dcterms:modified>
</cp:coreProperties>
</file>