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74" r:id="rId13"/>
    <p:sldId id="275" r:id="rId14"/>
    <p:sldId id="276" r:id="rId15"/>
    <p:sldId id="268" r:id="rId16"/>
    <p:sldId id="269" r:id="rId17"/>
    <p:sldId id="270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BAF34-B4EA-4B6C-9D7E-1EDF7E43CB3D}" type="datetimeFigureOut">
              <a:rPr lang="cs-CZ" smtClean="0"/>
              <a:t>1.10.2016 sobota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E9079-03D0-412F-8056-8FC93A0255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38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64BA4C-7C05-46E5-A78B-787AC736EE7E}" type="slidenum">
              <a:rPr lang="ru-RU" altLang="cs-CZ" sz="1400" smtClean="0">
                <a:ea typeface="Droid Sans Fallback"/>
                <a:cs typeface="Droid Sans Fallback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cs-CZ" sz="1400" smtClean="0">
              <a:ea typeface="Droid Sans Fallback"/>
              <a:cs typeface="Droid Sans Fallback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350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5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7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46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1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3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2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4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5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5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7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49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СИМВОЛИЗМ </a:t>
            </a:r>
            <a:br>
              <a:rPr lang="ru-RU" b="1" dirty="0" smtClean="0"/>
            </a:br>
            <a:r>
              <a:rPr lang="ru-RU" b="1" dirty="0" smtClean="0"/>
              <a:t>в русской литературе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Д. Мережковский, А. Белый, В. Брюсов, А. Блок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34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В. Брюсова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65190"/>
            <a:ext cx="10058400" cy="4023360"/>
          </a:xfrm>
        </p:spPr>
        <p:txBody>
          <a:bodyPr/>
          <a:lstStyle/>
          <a:p>
            <a:r>
              <a:rPr lang="ru-RU" b="1" i="1" dirty="0" smtClean="0"/>
              <a:t>Раннее творчество: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т</a:t>
            </a:r>
            <a:r>
              <a:rPr lang="ru-RU" dirty="0" smtClean="0"/>
              <a:t>ема </a:t>
            </a:r>
            <a:r>
              <a:rPr lang="ru-RU" dirty="0"/>
              <a:t>борьбы с </a:t>
            </a:r>
            <a:r>
              <a:rPr lang="ru-RU" dirty="0" smtClean="0"/>
              <a:t>миром </a:t>
            </a:r>
            <a:r>
              <a:rPr lang="ru-RU" dirty="0"/>
              <a:t>патриархального купечества,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стремление </a:t>
            </a:r>
            <a:r>
              <a:rPr lang="ru-RU" dirty="0"/>
              <a:t>уйти от «будничной действительности» </a:t>
            </a:r>
            <a:r>
              <a:rPr lang="ru-RU" dirty="0" smtClean="0"/>
              <a:t>к </a:t>
            </a:r>
            <a:r>
              <a:rPr lang="ru-RU" dirty="0"/>
              <a:t>новому </a:t>
            </a:r>
            <a:r>
              <a:rPr lang="ru-RU" dirty="0" smtClean="0"/>
              <a:t>миру,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мифологические темы. </a:t>
            </a:r>
          </a:p>
          <a:p>
            <a:r>
              <a:rPr lang="ru-RU" dirty="0" smtClean="0"/>
              <a:t>Принцип </a:t>
            </a:r>
            <a:r>
              <a:rPr lang="ru-RU" dirty="0"/>
              <a:t>«искусство для искусства», отрешённость от «внешнего мира». </a:t>
            </a:r>
            <a:endParaRPr lang="ru-RU" dirty="0" smtClean="0"/>
          </a:p>
          <a:p>
            <a:endParaRPr lang="ru-RU" b="1" i="1" dirty="0" smtClean="0"/>
          </a:p>
          <a:p>
            <a:r>
              <a:rPr lang="ru-RU" b="1" i="1" dirty="0" smtClean="0"/>
              <a:t>Позднее творчество: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у</a:t>
            </a:r>
            <a:r>
              <a:rPr lang="ru-RU" dirty="0" smtClean="0"/>
              <a:t>рбанизм  (тема города)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о</a:t>
            </a:r>
            <a:r>
              <a:rPr lang="ru-RU" dirty="0" smtClean="0"/>
              <a:t>диночество человека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448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В. Брюсова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55462"/>
            <a:ext cx="10058400" cy="40233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Сборник </a:t>
            </a:r>
            <a:r>
              <a:rPr lang="cs-CZ" dirty="0" smtClean="0"/>
              <a:t>„</a:t>
            </a:r>
            <a:r>
              <a:rPr lang="ru-RU" dirty="0" smtClean="0"/>
              <a:t>Русские символисты</a:t>
            </a:r>
            <a:r>
              <a:rPr lang="cs-CZ" dirty="0" smtClean="0"/>
              <a:t>“</a:t>
            </a:r>
            <a:r>
              <a:rPr lang="ru-RU" dirty="0" smtClean="0"/>
              <a:t> – собственные стихи и переводы французских символистов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Поэтические сборники </a:t>
            </a:r>
            <a:r>
              <a:rPr lang="cs-CZ" dirty="0" smtClean="0"/>
              <a:t>„</a:t>
            </a:r>
            <a:r>
              <a:rPr lang="ru-RU" dirty="0" smtClean="0"/>
              <a:t>Шедевры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Это я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У моря</a:t>
            </a:r>
            <a:r>
              <a:rPr lang="cs-CZ" dirty="0" smtClean="0"/>
              <a:t>“, „</a:t>
            </a:r>
            <a:r>
              <a:rPr lang="ru-RU" dirty="0" smtClean="0"/>
              <a:t>На гранитах</a:t>
            </a:r>
            <a:r>
              <a:rPr lang="cs-CZ" dirty="0" smtClean="0"/>
              <a:t>“, „</a:t>
            </a:r>
            <a:r>
              <a:rPr lang="ru-RU" dirty="0" smtClean="0"/>
              <a:t>В поле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/>
              <a:t>Исторические романы </a:t>
            </a:r>
            <a:r>
              <a:rPr lang="cs-CZ" dirty="0" smtClean="0"/>
              <a:t>„</a:t>
            </a:r>
            <a:r>
              <a:rPr lang="ru-RU" dirty="0" smtClean="0"/>
              <a:t>Алтарь победы</a:t>
            </a:r>
            <a:r>
              <a:rPr lang="cs-CZ" dirty="0" smtClean="0"/>
              <a:t>“, „</a:t>
            </a:r>
            <a:r>
              <a:rPr lang="ru-RU" dirty="0" smtClean="0"/>
              <a:t>Огненный ангел</a:t>
            </a:r>
            <a:r>
              <a:rPr lang="cs-CZ" dirty="0" smtClean="0"/>
              <a:t>“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i="1" dirty="0"/>
              <a:t>О</a:t>
            </a:r>
            <a:r>
              <a:rPr lang="ru-RU" i="1" dirty="0" smtClean="0"/>
              <a:t>казал значительное влияние на </a:t>
            </a:r>
            <a:r>
              <a:rPr lang="ru-RU" i="1" dirty="0"/>
              <a:t>творчество </a:t>
            </a:r>
            <a:r>
              <a:rPr lang="ru-RU" i="1" dirty="0" smtClean="0"/>
              <a:t>многих </a:t>
            </a:r>
            <a:r>
              <a:rPr lang="cs-CZ" i="1" dirty="0" smtClean="0"/>
              <a:t>„</a:t>
            </a:r>
            <a:r>
              <a:rPr lang="ru-RU" i="1" dirty="0" smtClean="0"/>
              <a:t>младших символистов</a:t>
            </a:r>
            <a:r>
              <a:rPr lang="cs-CZ" i="1" dirty="0" smtClean="0"/>
              <a:t>“</a:t>
            </a:r>
            <a:r>
              <a:rPr lang="ru-RU" i="1" dirty="0" smtClean="0"/>
              <a:t>, </a:t>
            </a:r>
            <a:r>
              <a:rPr lang="ru-RU" i="1" dirty="0"/>
              <a:t>почти все они проходят через этап </a:t>
            </a:r>
            <a:r>
              <a:rPr lang="ru-RU" i="1" dirty="0" smtClean="0"/>
              <a:t>«</a:t>
            </a:r>
            <a:r>
              <a:rPr lang="ru-RU" i="1" dirty="0"/>
              <a:t>подражаний Брюсову».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01425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Андрей Белый </a:t>
            </a:r>
            <a:r>
              <a:rPr lang="cs-CZ" dirty="0" smtClean="0"/>
              <a:t>(1880 – 1934)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870327"/>
            <a:ext cx="10058400" cy="4023360"/>
          </a:xfrm>
        </p:spPr>
        <p:txBody>
          <a:bodyPr/>
          <a:lstStyle/>
          <a:p>
            <a:r>
              <a:rPr lang="ru-RU" i="1" dirty="0" smtClean="0"/>
              <a:t>Наст. </a:t>
            </a:r>
            <a:r>
              <a:rPr lang="ru-RU" i="1" dirty="0"/>
              <a:t>и</a:t>
            </a:r>
            <a:r>
              <a:rPr lang="ru-RU" i="1" dirty="0" smtClean="0"/>
              <a:t>мя – </a:t>
            </a:r>
            <a:r>
              <a:rPr lang="ru-RU" b="1" dirty="0" smtClean="0"/>
              <a:t>Борис Николаевич Бугаев </a:t>
            </a:r>
            <a:r>
              <a:rPr lang="ru-RU" dirty="0" smtClean="0"/>
              <a:t>– </a:t>
            </a:r>
          </a:p>
          <a:p>
            <a:r>
              <a:rPr lang="ru-RU" dirty="0"/>
              <a:t>русский писатель, поэт, критик, </a:t>
            </a:r>
            <a:endParaRPr lang="ru-RU" dirty="0" smtClean="0"/>
          </a:p>
          <a:p>
            <a:r>
              <a:rPr lang="ru-RU" dirty="0" smtClean="0"/>
              <a:t>мемуарист</a:t>
            </a:r>
            <a:r>
              <a:rPr lang="ru-RU" dirty="0"/>
              <a:t>, </a:t>
            </a:r>
            <a:r>
              <a:rPr lang="ru-RU" dirty="0" err="1"/>
              <a:t>стиховед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/>
              <a:t>т</a:t>
            </a:r>
            <a:r>
              <a:rPr lang="ru-RU" dirty="0" smtClean="0"/>
              <a:t>еоретик русского символизма</a:t>
            </a:r>
            <a:r>
              <a:rPr lang="cs-CZ" dirty="0" smtClean="0"/>
              <a:t>;</a:t>
            </a:r>
          </a:p>
          <a:p>
            <a:r>
              <a:rPr lang="ru-RU" dirty="0"/>
              <a:t>о</a:t>
            </a:r>
            <a:r>
              <a:rPr lang="ru-RU" dirty="0" smtClean="0"/>
              <a:t>сновоположник орнаментальной прозы</a:t>
            </a:r>
            <a:endParaRPr lang="cs-CZ" dirty="0"/>
          </a:p>
        </p:txBody>
      </p:sp>
      <p:pic>
        <p:nvPicPr>
          <p:cNvPr id="1026" name="Picture 2" descr="Výsledek obrázku pro Андрей бел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456" y="2870327"/>
            <a:ext cx="3316224" cy="215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9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Андрея Белого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953260"/>
            <a:ext cx="10058400" cy="4023360"/>
          </a:xfrm>
        </p:spPr>
        <p:txBody>
          <a:bodyPr>
            <a:normAutofit/>
          </a:bodyPr>
          <a:lstStyle/>
          <a:p>
            <a:r>
              <a:rPr lang="cs-CZ" sz="2800" i="1" dirty="0" smtClean="0"/>
              <a:t>„</a:t>
            </a:r>
            <a:r>
              <a:rPr lang="ru-RU" sz="2800" i="1" dirty="0" smtClean="0"/>
              <a:t>Музыка является искусством искусств</a:t>
            </a:r>
            <a:r>
              <a:rPr lang="cs-CZ" sz="2800" i="1" dirty="0" smtClean="0"/>
              <a:t>“</a:t>
            </a:r>
            <a:r>
              <a:rPr lang="ru-RU" sz="2800" i="1" dirty="0" smtClean="0"/>
              <a:t>, называл свои произведения </a:t>
            </a:r>
            <a:r>
              <a:rPr lang="ru-RU" sz="2800" b="1" i="1" dirty="0" smtClean="0"/>
              <a:t>симфониями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800" i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Северная</a:t>
            </a:r>
            <a:r>
              <a:rPr lang="cs-CZ" sz="2800" i="1" dirty="0" smtClean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Драматическая</a:t>
            </a:r>
            <a:r>
              <a:rPr lang="cs-CZ" sz="2800" i="1" dirty="0" smtClean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Возврат</a:t>
            </a:r>
            <a:r>
              <a:rPr lang="cs-CZ" sz="2800" i="1" dirty="0" smtClean="0"/>
              <a:t>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i="1" dirty="0" smtClean="0"/>
              <a:t>„</a:t>
            </a:r>
            <a:r>
              <a:rPr lang="ru-RU" sz="2800" i="1" dirty="0" smtClean="0"/>
              <a:t>Кубок метелей</a:t>
            </a:r>
            <a:r>
              <a:rPr lang="cs-CZ" sz="2800" i="1" dirty="0" smtClean="0"/>
              <a:t>“</a:t>
            </a:r>
            <a:endParaRPr lang="ru-RU" sz="2800" i="1" dirty="0" smtClean="0"/>
          </a:p>
          <a:p>
            <a:pPr marL="0" indent="0">
              <a:buNone/>
            </a:pPr>
            <a:endParaRPr lang="ru-RU" sz="2800" i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6447028" y="3425716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/>
              <a:t>Их особенности</a:t>
            </a:r>
            <a:r>
              <a:rPr lang="ru-RU" sz="2800" i="1" dirty="0" smtClean="0"/>
              <a:t>:</a:t>
            </a:r>
          </a:p>
          <a:p>
            <a:endParaRPr lang="ru-RU" sz="2800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800" i="1" dirty="0"/>
              <a:t> ритмизированная проза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i="1" dirty="0"/>
              <a:t> музыкальность композиции</a:t>
            </a:r>
          </a:p>
        </p:txBody>
      </p:sp>
    </p:spTree>
    <p:extLst>
      <p:ext uri="{BB962C8B-B14F-4D97-AF65-F5344CB8AC3E}">
        <p14:creationId xmlns:p14="http://schemas.microsoft.com/office/powerpoint/2010/main" val="3004134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Андрея Белого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3055620" cy="329776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Поэтические сборники: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Золото в лазури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Пепел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Урна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290820" y="1862668"/>
            <a:ext cx="3055620" cy="32977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dirty="0" smtClean="0"/>
              <a:t>Романы: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Серебряный голубь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Петербург</a:t>
            </a:r>
            <a:r>
              <a:rPr lang="cs-CZ" dirty="0" smtClean="0"/>
              <a:t>“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484360" y="1862668"/>
            <a:ext cx="3055620" cy="32977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dirty="0" smtClean="0"/>
              <a:t>Публицистика:</a:t>
            </a:r>
          </a:p>
          <a:p>
            <a:pPr>
              <a:lnSpc>
                <a:spcPct val="150000"/>
              </a:lnSpc>
            </a:pP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Символизм</a:t>
            </a:r>
            <a:r>
              <a:rPr lang="cs-CZ" dirty="0" smtClean="0"/>
              <a:t>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Луг зелёный</a:t>
            </a:r>
            <a:r>
              <a:rPr lang="cs-CZ" dirty="0" smtClean="0"/>
              <a:t>“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436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Блок </a:t>
            </a:r>
            <a:r>
              <a:rPr lang="ru-RU" dirty="0"/>
              <a:t>(1880-1921)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488748"/>
            <a:ext cx="1969008" cy="294322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011168" y="2177882"/>
            <a:ext cx="714451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 err="1"/>
              <a:t>Алекса́ндр</a:t>
            </a:r>
            <a:r>
              <a:rPr lang="cs-CZ" sz="2400" b="1" dirty="0"/>
              <a:t> </a:t>
            </a:r>
            <a:r>
              <a:rPr lang="cs-CZ" sz="2400" b="1" dirty="0" err="1"/>
              <a:t>Алекса́ндрович</a:t>
            </a:r>
            <a:r>
              <a:rPr lang="cs-CZ" sz="2400" b="1" dirty="0"/>
              <a:t> </a:t>
            </a:r>
            <a:r>
              <a:rPr lang="cs-CZ" sz="2400" b="1" dirty="0" err="1" smtClean="0"/>
              <a:t>Блок</a:t>
            </a:r>
            <a:r>
              <a:rPr lang="ru-RU" sz="2400" b="1" dirty="0" smtClean="0"/>
              <a:t> </a:t>
            </a:r>
            <a:r>
              <a:rPr lang="cs-CZ" sz="2400" dirty="0" smtClean="0"/>
              <a:t>— </a:t>
            </a:r>
            <a:r>
              <a:rPr lang="cs-CZ" sz="2400" dirty="0" err="1"/>
              <a:t>русский</a:t>
            </a:r>
            <a:r>
              <a:rPr lang="cs-CZ" sz="2400" dirty="0"/>
              <a:t> </a:t>
            </a:r>
            <a:r>
              <a:rPr lang="cs-CZ" sz="2400" dirty="0" err="1"/>
              <a:t>поэт</a:t>
            </a:r>
            <a:r>
              <a:rPr lang="cs-CZ" sz="2400" dirty="0"/>
              <a:t>, </a:t>
            </a:r>
            <a:r>
              <a:rPr lang="cs-CZ" sz="2400" dirty="0" err="1"/>
              <a:t>писатель</a:t>
            </a:r>
            <a:r>
              <a:rPr lang="cs-CZ" sz="2400" dirty="0"/>
              <a:t>, </a:t>
            </a:r>
            <a:r>
              <a:rPr lang="cs-CZ" sz="2400" dirty="0" err="1"/>
              <a:t>публицист</a:t>
            </a:r>
            <a:r>
              <a:rPr lang="cs-CZ" sz="2400" dirty="0"/>
              <a:t>, </a:t>
            </a:r>
            <a:r>
              <a:rPr lang="cs-CZ" sz="2400" dirty="0" err="1"/>
              <a:t>драматург</a:t>
            </a:r>
            <a:r>
              <a:rPr lang="cs-CZ" sz="2400" dirty="0"/>
              <a:t>, </a:t>
            </a:r>
            <a:r>
              <a:rPr lang="cs-CZ" sz="2400" dirty="0" err="1"/>
              <a:t>переводчик</a:t>
            </a:r>
            <a:r>
              <a:rPr lang="cs-CZ" sz="2400" dirty="0"/>
              <a:t>, </a:t>
            </a:r>
            <a:r>
              <a:rPr lang="cs-CZ" sz="2400" dirty="0" err="1"/>
              <a:t>литературный</a:t>
            </a:r>
            <a:r>
              <a:rPr lang="cs-CZ" sz="2400" dirty="0"/>
              <a:t> </a:t>
            </a:r>
            <a:r>
              <a:rPr lang="cs-CZ" sz="2400" dirty="0" err="1"/>
              <a:t>критик</a:t>
            </a:r>
            <a:r>
              <a:rPr lang="cs-CZ" sz="2400" dirty="0"/>
              <a:t>.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cs-CZ" sz="2400" dirty="0" err="1" smtClean="0"/>
              <a:t>Классик</a:t>
            </a:r>
            <a:r>
              <a:rPr lang="cs-CZ" sz="2400" dirty="0" smtClean="0"/>
              <a:t> </a:t>
            </a:r>
            <a:r>
              <a:rPr lang="cs-CZ" sz="2400" dirty="0" err="1"/>
              <a:t>русской</a:t>
            </a:r>
            <a:r>
              <a:rPr lang="cs-CZ" sz="2400" dirty="0"/>
              <a:t> </a:t>
            </a:r>
            <a:r>
              <a:rPr lang="cs-CZ" sz="2400" dirty="0" err="1"/>
              <a:t>литературы</a:t>
            </a:r>
            <a:r>
              <a:rPr lang="cs-CZ" sz="2400" dirty="0"/>
              <a:t> XX </a:t>
            </a:r>
            <a:r>
              <a:rPr lang="cs-CZ" sz="2400" dirty="0" err="1"/>
              <a:t>столетия</a:t>
            </a:r>
            <a:r>
              <a:rPr lang="cs-CZ" sz="2400" dirty="0"/>
              <a:t>, 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cs-CZ" sz="2400" dirty="0" err="1" smtClean="0"/>
              <a:t>один</a:t>
            </a:r>
            <a:r>
              <a:rPr lang="cs-CZ" sz="2400" dirty="0" smtClean="0"/>
              <a:t> </a:t>
            </a:r>
            <a:r>
              <a:rPr lang="cs-CZ" sz="2400" dirty="0" err="1"/>
              <a:t>из</a:t>
            </a:r>
            <a:r>
              <a:rPr lang="cs-CZ" sz="2400" dirty="0"/>
              <a:t> </a:t>
            </a:r>
            <a:r>
              <a:rPr lang="cs-CZ" sz="2400" dirty="0" err="1"/>
              <a:t>крупнейших</a:t>
            </a:r>
            <a:r>
              <a:rPr lang="cs-CZ" sz="2400" dirty="0"/>
              <a:t> </a:t>
            </a:r>
            <a:r>
              <a:rPr lang="cs-CZ" sz="2400" dirty="0" err="1"/>
              <a:t>представителей</a:t>
            </a:r>
            <a:r>
              <a:rPr lang="cs-CZ" sz="2400" dirty="0"/>
              <a:t> </a:t>
            </a:r>
            <a:r>
              <a:rPr lang="cs-CZ" sz="2400" dirty="0" err="1"/>
              <a:t>русского</a:t>
            </a:r>
            <a:r>
              <a:rPr lang="cs-CZ" sz="2400" dirty="0"/>
              <a:t> </a:t>
            </a:r>
            <a:r>
              <a:rPr lang="cs-CZ" sz="2400" dirty="0" err="1"/>
              <a:t>символизма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8948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поэтики А. Блока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i="1" dirty="0" smtClean="0">
                <a:solidFill>
                  <a:schemeClr val="tx1"/>
                </a:solidFill>
              </a:rPr>
              <a:t>-</a:t>
            </a:r>
            <a:r>
              <a:rPr lang="ru-RU" sz="2800" i="1" dirty="0">
                <a:solidFill>
                  <a:schemeClr val="tx1"/>
                </a:solidFill>
              </a:rPr>
              <a:t>музыкально-песенный строй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-тяготение к звуковой и цветовой выразительности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-метафоричность языка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solidFill>
                  <a:schemeClr val="tx1"/>
                </a:solidFill>
              </a:rPr>
              <a:t>-сложная структура образа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33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Творчество А. Блока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Сборник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Стихи о Прекрасной Даме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 С</a:t>
            </a:r>
            <a:r>
              <a:rPr lang="ru-RU" dirty="0" smtClean="0">
                <a:solidFill>
                  <a:schemeClr val="tx1"/>
                </a:solidFill>
              </a:rPr>
              <a:t>борник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Нечаянная радость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Драматургия – пьеса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Балаганчик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 Поэма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Двенадцать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Стихотворения </a:t>
            </a:r>
            <a:r>
              <a:rPr lang="cs-CZ" dirty="0" smtClean="0">
                <a:solidFill>
                  <a:schemeClr val="tx1"/>
                </a:solidFill>
              </a:rPr>
              <a:t>„</a:t>
            </a:r>
            <a:r>
              <a:rPr lang="ru-RU" dirty="0" smtClean="0">
                <a:solidFill>
                  <a:schemeClr val="tx1"/>
                </a:solidFill>
              </a:rPr>
              <a:t>Незнакомка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>
                <a:solidFill>
                  <a:schemeClr val="tx1"/>
                </a:solidFill>
              </a:rPr>
              <a:t>О доблестях, о подвигах, о славе </a:t>
            </a:r>
            <a:r>
              <a:rPr lang="cs-CZ" dirty="0" smtClean="0">
                <a:solidFill>
                  <a:schemeClr val="tx1"/>
                </a:solidFill>
              </a:rPr>
              <a:t>“, „</a:t>
            </a:r>
            <a:r>
              <a:rPr lang="ru-RU" dirty="0" smtClean="0">
                <a:solidFill>
                  <a:schemeClr val="tx1"/>
                </a:solidFill>
              </a:rPr>
              <a:t>Ночь. Улица. Фонарь. Аптека</a:t>
            </a:r>
            <a:r>
              <a:rPr lang="cs-CZ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84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059936" y="818632"/>
            <a:ext cx="6096000" cy="50353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			</a:t>
            </a:r>
            <a:r>
              <a:rPr lang="ru-RU" dirty="0" smtClean="0"/>
              <a:t>***</a:t>
            </a: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Ночь. Улица. Фонарь. Аптека.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Бессмысленный и тусклый свет.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Живи еще хоть четверть века -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Все будет так. Исхода нет.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Умрешь — начнешь опять сначала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И повторится все, как встарь: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Ночь, ледяная рябь канала,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Аптека, улица, фонарь.</a:t>
            </a:r>
          </a:p>
          <a:p>
            <a:pPr algn="just">
              <a:lnSpc>
                <a:spcPct val="150000"/>
              </a:lnSpc>
            </a:pPr>
            <a:endParaRPr lang="ru-RU" dirty="0"/>
          </a:p>
          <a:p>
            <a:pPr algn="just">
              <a:lnSpc>
                <a:spcPct val="150000"/>
              </a:lnSpc>
            </a:pPr>
            <a:r>
              <a:rPr lang="ru-RU" dirty="0"/>
              <a:t>1912</a:t>
            </a:r>
          </a:p>
        </p:txBody>
      </p:sp>
    </p:spTree>
    <p:extLst>
      <p:ext uri="{BB962C8B-B14F-4D97-AF65-F5344CB8AC3E}">
        <p14:creationId xmlns:p14="http://schemas.microsoft.com/office/powerpoint/2010/main" val="241159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183640" y="119561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			***</a:t>
            </a:r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/>
              <a:t>доблестях, о подвигах, о славе</a:t>
            </a:r>
          </a:p>
          <a:p>
            <a:r>
              <a:rPr lang="ru-RU" dirty="0"/>
              <a:t>Я забывал на горестной земле,</a:t>
            </a:r>
          </a:p>
          <a:p>
            <a:r>
              <a:rPr lang="ru-RU" dirty="0"/>
              <a:t>Когда твое лицо в простой оправе</a:t>
            </a:r>
          </a:p>
          <a:p>
            <a:r>
              <a:rPr lang="ru-RU" dirty="0"/>
              <a:t>Перед мной сияло на столе.</a:t>
            </a:r>
          </a:p>
          <a:p>
            <a:endParaRPr lang="ru-RU" dirty="0"/>
          </a:p>
          <a:p>
            <a:r>
              <a:rPr lang="ru-RU" dirty="0"/>
              <a:t>Но час настал, и ты ушла из дому</a:t>
            </a:r>
          </a:p>
          <a:p>
            <a:r>
              <a:rPr lang="ru-RU" dirty="0"/>
              <a:t>Я бросил в ночь заветное кольцо.</a:t>
            </a:r>
          </a:p>
          <a:p>
            <a:r>
              <a:rPr lang="ru-RU" dirty="0"/>
              <a:t>Ты отдала свою судьбу другому,</a:t>
            </a:r>
          </a:p>
          <a:p>
            <a:r>
              <a:rPr lang="ru-RU" dirty="0"/>
              <a:t>И я забыл прекрасное лицо.</a:t>
            </a:r>
          </a:p>
          <a:p>
            <a:endParaRPr lang="ru-RU" dirty="0"/>
          </a:p>
          <a:p>
            <a:r>
              <a:rPr lang="ru-RU" dirty="0"/>
              <a:t>Летели дни, крутясь проклятым роем...</a:t>
            </a:r>
          </a:p>
          <a:p>
            <a:r>
              <a:rPr lang="ru-RU" dirty="0"/>
              <a:t>Вино и страсть терзали жизнь мою...</a:t>
            </a:r>
          </a:p>
          <a:p>
            <a:r>
              <a:rPr lang="ru-RU" dirty="0"/>
              <a:t>И вспомнил я тебя пред аналоем,</a:t>
            </a:r>
          </a:p>
          <a:p>
            <a:r>
              <a:rPr lang="ru-RU" dirty="0"/>
              <a:t>И звал тебя, как молодость свою...</a:t>
            </a:r>
          </a:p>
          <a:p>
            <a:endParaRPr lang="ru-RU" dirty="0"/>
          </a:p>
        </p:txBody>
      </p:sp>
      <p:sp>
        <p:nvSpPr>
          <p:cNvPr id="4" name="Obdélník 3"/>
          <p:cNvSpPr/>
          <p:nvPr/>
        </p:nvSpPr>
        <p:spPr>
          <a:xfrm>
            <a:off x="6908800" y="1449614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Я звал тебя, но ты не оглянулась,</a:t>
            </a:r>
          </a:p>
          <a:p>
            <a:r>
              <a:rPr lang="ru-RU" dirty="0"/>
              <a:t>Я слезы лил, но ты не снизошла.</a:t>
            </a:r>
          </a:p>
          <a:p>
            <a:r>
              <a:rPr lang="ru-RU" dirty="0"/>
              <a:t>Ты в синий плащ печально завернулась,</a:t>
            </a:r>
          </a:p>
          <a:p>
            <a:r>
              <a:rPr lang="ru-RU" dirty="0"/>
              <a:t>В сырую ночь ты из дому ушла.</a:t>
            </a:r>
          </a:p>
          <a:p>
            <a:endParaRPr lang="ru-RU" dirty="0"/>
          </a:p>
          <a:p>
            <a:r>
              <a:rPr lang="ru-RU" dirty="0"/>
              <a:t>Не знаю, где приют твоей гордыне</a:t>
            </a:r>
          </a:p>
          <a:p>
            <a:r>
              <a:rPr lang="ru-RU" dirty="0"/>
              <a:t>Ты, милая, ты, нежная, нашла...</a:t>
            </a:r>
          </a:p>
          <a:p>
            <a:r>
              <a:rPr lang="ru-RU" dirty="0"/>
              <a:t>Я крепко сплю, мне снится плащ твой синий,</a:t>
            </a:r>
          </a:p>
          <a:p>
            <a:r>
              <a:rPr lang="ru-RU" dirty="0"/>
              <a:t>В котором ты в сырую ночь ушла...</a:t>
            </a:r>
          </a:p>
          <a:p>
            <a:endParaRPr lang="ru-RU" dirty="0"/>
          </a:p>
          <a:p>
            <a:r>
              <a:rPr lang="ru-RU" dirty="0"/>
              <a:t>Уж не мечтать о нежности, о славе,</a:t>
            </a:r>
          </a:p>
          <a:p>
            <a:r>
              <a:rPr lang="ru-RU" dirty="0"/>
              <a:t>Все миновалось, молодость прошла!</a:t>
            </a:r>
          </a:p>
          <a:p>
            <a:r>
              <a:rPr lang="ru-RU" dirty="0"/>
              <a:t>Твое лицо в его простой оправе</a:t>
            </a:r>
          </a:p>
          <a:p>
            <a:r>
              <a:rPr lang="ru-RU" dirty="0"/>
              <a:t>Своей рукой убрал я со стола.</a:t>
            </a:r>
          </a:p>
          <a:p>
            <a:endParaRPr lang="ru-RU" dirty="0" smtClean="0"/>
          </a:p>
          <a:p>
            <a:r>
              <a:rPr lang="ru-RU" dirty="0" smtClean="0"/>
              <a:t>1908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74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588307"/>
              </p:ext>
            </p:extLst>
          </p:nvPr>
        </p:nvGraphicFramePr>
        <p:xfrm>
          <a:off x="850232" y="293792"/>
          <a:ext cx="10363199" cy="5860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1175"/>
                <a:gridCol w="3157537"/>
                <a:gridCol w="2590800"/>
                <a:gridCol w="2833687"/>
              </a:tblGrid>
              <a:tr h="82450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900" b="1" kern="50" dirty="0">
                          <a:effectLst/>
                        </a:rPr>
                        <a:t>Литературные </a:t>
                      </a:r>
                      <a:r>
                        <a:rPr lang="ru-RU" sz="2900" b="1" kern="50" dirty="0" smtClean="0">
                          <a:effectLst/>
                        </a:rPr>
                        <a:t>направления в начале ХХ в.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2900" b="1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48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B050"/>
                          </a:solidFill>
                          <a:effectLst/>
                        </a:rPr>
                        <a:t>Реализм</a:t>
                      </a:r>
                      <a:endParaRPr lang="cs-CZ" sz="1600" b="1" kern="50" dirty="0">
                        <a:solidFill>
                          <a:srgbClr val="00B05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0070C0"/>
                          </a:solidFill>
                          <a:effectLst/>
                        </a:rPr>
                        <a:t>Модернизм</a:t>
                      </a:r>
                      <a:endParaRPr lang="cs-CZ" sz="1600" b="1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50" dirty="0">
                          <a:solidFill>
                            <a:srgbClr val="C00000"/>
                          </a:solidFill>
                          <a:effectLst/>
                        </a:rPr>
                        <a:t>Литературный авангард</a:t>
                      </a:r>
                      <a:endParaRPr lang="cs-CZ" sz="1600" b="1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</a:tr>
              <a:tr h="36831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Л.Н. Андреев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И.А. Бунин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А.И. Куприн </a:t>
                      </a:r>
                      <a:endParaRPr lang="cs-CZ" sz="1600" kern="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И.С. </a:t>
                      </a:r>
                      <a:r>
                        <a:rPr lang="ru-RU" sz="1600" kern="50" dirty="0" err="1">
                          <a:effectLst/>
                        </a:rPr>
                        <a:t>Шмелёв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и </a:t>
                      </a:r>
                      <a:r>
                        <a:rPr lang="ru-RU" sz="1600" kern="50" dirty="0">
                          <a:effectLst/>
                        </a:rPr>
                        <a:t>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Символизм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0070C0"/>
                          </a:solidFill>
                          <a:effectLst/>
                        </a:rPr>
                        <a:t>Акмеизм</a:t>
                      </a:r>
                      <a:endParaRPr lang="cs-CZ" sz="1600" kern="50" dirty="0">
                        <a:solidFill>
                          <a:srgbClr val="0070C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solidFill>
                            <a:srgbClr val="C00000"/>
                          </a:solidFill>
                          <a:effectLst/>
                        </a:rPr>
                        <a:t>Футуризм</a:t>
                      </a:r>
                      <a:endParaRPr lang="cs-CZ" sz="1600" kern="50" dirty="0">
                        <a:solidFill>
                          <a:srgbClr val="C00000"/>
                        </a:solidFill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</a:tr>
              <a:tr h="39103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600" i="1" kern="5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старшие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r>
                        <a:rPr lang="ru-RU" sz="1600" kern="50" dirty="0">
                          <a:effectLst/>
                        </a:rPr>
                        <a:t> </a:t>
                      </a:r>
                      <a:endParaRPr lang="ru-RU" sz="1600" kern="50" dirty="0" smtClean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В.Я</a:t>
                      </a:r>
                      <a:r>
                        <a:rPr lang="ru-RU" sz="1600" kern="50" dirty="0">
                          <a:effectLst/>
                        </a:rPr>
                        <a:t>. Брюсов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К.Д. Бальмонт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Д.С. Мережковский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З.Н. Гиппиус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Ф.К. Сологуб и др</a:t>
                      </a:r>
                      <a:r>
                        <a:rPr lang="ru-RU" sz="1600" kern="5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 smtClean="0">
                          <a:effectLst/>
                        </a:rPr>
                        <a:t>                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0" kern="50" dirty="0" smtClean="0">
                          <a:solidFill>
                            <a:schemeClr val="dk1"/>
                          </a:solidFill>
                          <a:effectLst/>
                        </a:rPr>
                        <a:t>-</a:t>
                      </a:r>
                      <a:r>
                        <a:rPr lang="ru-RU" sz="1600" i="1" kern="50" dirty="0" smtClean="0">
                          <a:solidFill>
                            <a:srgbClr val="0070C0"/>
                          </a:solidFill>
                          <a:effectLst/>
                        </a:rPr>
                        <a:t>младшие </a:t>
                      </a:r>
                      <a:r>
                        <a:rPr lang="ru-RU" sz="1600" i="1" kern="50" dirty="0">
                          <a:solidFill>
                            <a:srgbClr val="0070C0"/>
                          </a:solidFill>
                          <a:effectLst/>
                        </a:rPr>
                        <a:t>символисты</a:t>
                      </a:r>
                      <a:r>
                        <a:rPr lang="ru-RU" sz="1600" i="1" kern="5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Блок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Андрей Белый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В.И. Иванов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Н.С. Гумилев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А.А. Ахматова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О.Э. Мандельштам 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 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</a:t>
                      </a:r>
                      <a:r>
                        <a:rPr lang="ru-RU" sz="1600" i="1" kern="50" dirty="0" err="1">
                          <a:solidFill>
                            <a:srgbClr val="C00000"/>
                          </a:solidFill>
                          <a:effectLst/>
                        </a:rPr>
                        <a:t>кубофутуристы</a:t>
                      </a: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Д.Д. </a:t>
                      </a:r>
                      <a:r>
                        <a:rPr lang="ru-RU" sz="1600" kern="50" dirty="0" err="1">
                          <a:effectLst/>
                        </a:rPr>
                        <a:t>Бурлюк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Хлебников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В.В. Маяковский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эгофутуристы: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И. Северянин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«Мезонин поэзии»: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В. </a:t>
                      </a:r>
                      <a:r>
                        <a:rPr lang="ru-RU" sz="1600" kern="50" dirty="0" err="1">
                          <a:effectLst/>
                        </a:rPr>
                        <a:t>Шершеневич</a:t>
                      </a:r>
                      <a:r>
                        <a:rPr lang="ru-RU" sz="1600" kern="50" dirty="0">
                          <a:effectLst/>
                        </a:rPr>
                        <a:t> и др.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i="1" kern="50" dirty="0">
                          <a:solidFill>
                            <a:srgbClr val="C00000"/>
                          </a:solidFill>
                          <a:effectLst/>
                        </a:rPr>
                        <a:t>– «Центрифуга»:</a:t>
                      </a:r>
                      <a:endParaRPr lang="cs-CZ" sz="1600" i="1" kern="5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Б.Л. Пастернак</a:t>
                      </a:r>
                      <a:endParaRPr lang="cs-CZ" sz="1600" kern="50" dirty="0">
                        <a:effectLst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kern="50" dirty="0">
                          <a:effectLst/>
                        </a:rPr>
                        <a:t>Н.Н. Асеев и др.</a:t>
                      </a:r>
                      <a:endParaRPr lang="cs-CZ" sz="1600" kern="5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31683" marR="31683" marT="31679" marB="3167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057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Исходные тезисы символизма: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519502"/>
            <a:ext cx="100584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3200" b="1" dirty="0"/>
              <a:t>О</a:t>
            </a:r>
            <a:r>
              <a:rPr lang="ru-RU" sz="3200" b="1" dirty="0" smtClean="0"/>
              <a:t>кружающая </a:t>
            </a:r>
            <a:r>
              <a:rPr lang="ru-RU" sz="3200" b="1" dirty="0"/>
              <a:t>действительность иллюзорна, а подлинная ее сущность скрыта. </a:t>
            </a:r>
            <a:endParaRPr lang="ru-RU" sz="3200" b="1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ru-RU" sz="32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3200" b="1" dirty="0" smtClean="0"/>
              <a:t>Мир </a:t>
            </a:r>
            <a:r>
              <a:rPr lang="ru-RU" sz="3200" b="1" dirty="0"/>
              <a:t>можно изобразить лишь посредством абстрактного, неопределенного, многозначного символа. </a:t>
            </a:r>
            <a:endParaRPr lang="cs-CZ" sz="3200" dirty="0"/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2083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4253" y="3857414"/>
            <a:ext cx="1427747" cy="242717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01259"/>
            <a:ext cx="10058400" cy="1450757"/>
          </a:xfrm>
        </p:spPr>
        <p:txBody>
          <a:bodyPr/>
          <a:lstStyle/>
          <a:p>
            <a:r>
              <a:rPr lang="ru-RU" dirty="0" smtClean="0"/>
              <a:t>Основные идеи символизма: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 err="1" smtClean="0"/>
              <a:t>Творчество</a:t>
            </a:r>
            <a:r>
              <a:rPr lang="cs-CZ" dirty="0" smtClean="0"/>
              <a:t> —</a:t>
            </a:r>
            <a:r>
              <a:rPr lang="ru-RU" dirty="0" smtClean="0"/>
              <a:t> это</a:t>
            </a:r>
            <a:r>
              <a:rPr lang="cs-CZ" dirty="0" smtClean="0"/>
              <a:t> </a:t>
            </a:r>
            <a:r>
              <a:rPr lang="cs-CZ" dirty="0" err="1"/>
              <a:t>подсознательно-интуитивное</a:t>
            </a:r>
            <a:r>
              <a:rPr lang="cs-CZ" dirty="0"/>
              <a:t> </a:t>
            </a:r>
            <a:r>
              <a:rPr lang="cs-CZ" dirty="0" err="1"/>
              <a:t>созерцание</a:t>
            </a:r>
            <a:r>
              <a:rPr lang="cs-CZ" dirty="0"/>
              <a:t> </a:t>
            </a:r>
            <a:r>
              <a:rPr lang="cs-CZ" dirty="0" err="1"/>
              <a:t>тайных</a:t>
            </a:r>
            <a:r>
              <a:rPr lang="cs-CZ" dirty="0"/>
              <a:t> </a:t>
            </a:r>
            <a:r>
              <a:rPr lang="cs-CZ" dirty="0" err="1" smtClean="0"/>
              <a:t>смыслов</a:t>
            </a:r>
            <a:endParaRPr lang="ru-RU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smtClean="0"/>
              <a:t>Творчество доступно</a:t>
            </a:r>
            <a:r>
              <a:rPr lang="cs-CZ" dirty="0" smtClean="0"/>
              <a:t> </a:t>
            </a:r>
            <a:r>
              <a:rPr lang="cs-CZ" dirty="0" err="1" smtClean="0"/>
              <a:t>доступно</a:t>
            </a:r>
            <a:r>
              <a:rPr lang="cs-CZ" dirty="0" smtClean="0"/>
              <a:t> </a:t>
            </a:r>
            <a:r>
              <a:rPr lang="ru-RU" dirty="0" smtClean="0"/>
              <a:t>только</a:t>
            </a:r>
            <a:r>
              <a:rPr lang="cs-CZ" dirty="0" smtClean="0"/>
              <a:t> </a:t>
            </a:r>
            <a:r>
              <a:rPr lang="cs-CZ" dirty="0" err="1" smtClean="0"/>
              <a:t>художнику-творцу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err="1"/>
              <a:t>Р</a:t>
            </a:r>
            <a:r>
              <a:rPr lang="cs-CZ" dirty="0" err="1" smtClean="0"/>
              <a:t>ационально</a:t>
            </a:r>
            <a:r>
              <a:rPr lang="cs-CZ" dirty="0" smtClean="0"/>
              <a:t> </a:t>
            </a:r>
            <a:r>
              <a:rPr lang="cs-CZ" dirty="0" err="1"/>
              <a:t>передать</a:t>
            </a:r>
            <a:r>
              <a:rPr lang="cs-CZ" dirty="0"/>
              <a:t> </a:t>
            </a:r>
            <a:r>
              <a:rPr lang="cs-CZ" dirty="0" err="1"/>
              <a:t>созерцаемые</a:t>
            </a:r>
            <a:r>
              <a:rPr lang="cs-CZ" dirty="0"/>
              <a:t> «</a:t>
            </a:r>
            <a:r>
              <a:rPr lang="cs-CZ" dirty="0" err="1"/>
              <a:t>тайны</a:t>
            </a:r>
            <a:r>
              <a:rPr lang="cs-CZ" dirty="0"/>
              <a:t>» </a:t>
            </a:r>
            <a:r>
              <a:rPr lang="cs-CZ" dirty="0" err="1" smtClean="0"/>
              <a:t>невозможно</a:t>
            </a:r>
            <a:endParaRPr lang="ru-RU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i="1" dirty="0" smtClean="0"/>
              <a:t>«</a:t>
            </a:r>
            <a:r>
              <a:rPr lang="ru-RU" i="1" dirty="0" smtClean="0"/>
              <a:t>П</a:t>
            </a:r>
            <a:r>
              <a:rPr lang="cs-CZ" i="1" dirty="0" err="1" smtClean="0"/>
              <a:t>оэзия</a:t>
            </a:r>
            <a:r>
              <a:rPr lang="cs-CZ" i="1" dirty="0" smtClean="0"/>
              <a:t> </a:t>
            </a:r>
            <a:r>
              <a:rPr lang="cs-CZ" i="1" dirty="0" err="1"/>
              <a:t>есть</a:t>
            </a:r>
            <a:r>
              <a:rPr lang="cs-CZ" i="1" dirty="0"/>
              <a:t> </a:t>
            </a:r>
            <a:r>
              <a:rPr lang="cs-CZ" i="1" dirty="0" err="1" smtClean="0"/>
              <a:t>тайнопись</a:t>
            </a:r>
            <a:r>
              <a:rPr lang="cs-CZ" i="1" dirty="0" smtClean="0"/>
              <a:t> </a:t>
            </a:r>
            <a:r>
              <a:rPr lang="cs-CZ" i="1" dirty="0" err="1" smtClean="0"/>
              <a:t>неизреч</a:t>
            </a:r>
            <a:r>
              <a:rPr lang="ru-RU" i="1" dirty="0" smtClean="0"/>
              <a:t>ё</a:t>
            </a:r>
            <a:r>
              <a:rPr lang="cs-CZ" i="1" dirty="0" err="1" smtClean="0"/>
              <a:t>нного</a:t>
            </a:r>
            <a:r>
              <a:rPr lang="cs-CZ" i="1" dirty="0" smtClean="0"/>
              <a:t>»</a:t>
            </a:r>
            <a:r>
              <a:rPr lang="ru-RU" i="1" dirty="0" smtClean="0"/>
              <a:t> - </a:t>
            </a:r>
            <a:r>
              <a:rPr lang="ru-RU" i="1" dirty="0" err="1" smtClean="0"/>
              <a:t>Вяч</a:t>
            </a:r>
            <a:r>
              <a:rPr lang="ru-RU" i="1" dirty="0" smtClean="0"/>
              <a:t>. Иванов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dirty="0" err="1"/>
              <a:t>Ц</a:t>
            </a:r>
            <a:r>
              <a:rPr lang="cs-CZ" dirty="0" err="1" smtClean="0"/>
              <a:t>енность</a:t>
            </a:r>
            <a:r>
              <a:rPr lang="cs-CZ" dirty="0" smtClean="0"/>
              <a:t> </a:t>
            </a:r>
            <a:r>
              <a:rPr lang="cs-CZ" dirty="0" err="1"/>
              <a:t>стихотворной</a:t>
            </a:r>
            <a:r>
              <a:rPr lang="cs-CZ" dirty="0"/>
              <a:t> </a:t>
            </a:r>
            <a:r>
              <a:rPr lang="cs-CZ" dirty="0" err="1"/>
              <a:t>речи</a:t>
            </a:r>
            <a:r>
              <a:rPr lang="cs-CZ" dirty="0"/>
              <a:t> — в «</a:t>
            </a:r>
            <a:r>
              <a:rPr lang="cs-CZ" dirty="0" err="1"/>
              <a:t>недосказанности</a:t>
            </a:r>
            <a:r>
              <a:rPr lang="cs-CZ" dirty="0" smtClean="0"/>
              <a:t>»</a:t>
            </a:r>
            <a:r>
              <a:rPr lang="ru-RU" dirty="0" smtClean="0"/>
              <a:t>, </a:t>
            </a:r>
            <a:r>
              <a:rPr lang="cs-CZ" dirty="0"/>
              <a:t>«</a:t>
            </a:r>
            <a:r>
              <a:rPr lang="cs-CZ" dirty="0" err="1"/>
              <a:t>утаенности</a:t>
            </a:r>
            <a:r>
              <a:rPr lang="cs-CZ" dirty="0"/>
              <a:t> </a:t>
            </a:r>
            <a:r>
              <a:rPr lang="cs-CZ" dirty="0" err="1"/>
              <a:t>смысла</a:t>
            </a:r>
            <a:r>
              <a:rPr lang="cs-CZ" dirty="0" smtClean="0"/>
              <a:t>»</a:t>
            </a:r>
            <a:endParaRPr lang="ru-RU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b="1" dirty="0" smtClean="0"/>
              <a:t>СИМВОЛ</a:t>
            </a:r>
            <a:r>
              <a:rPr lang="ru-RU" dirty="0" smtClean="0"/>
              <a:t> - г</a:t>
            </a:r>
            <a:r>
              <a:rPr lang="cs-CZ" dirty="0" err="1" smtClean="0"/>
              <a:t>лавн</a:t>
            </a:r>
            <a:r>
              <a:rPr lang="ru-RU" dirty="0" err="1" smtClean="0"/>
              <a:t>ое</a:t>
            </a:r>
            <a:r>
              <a:rPr lang="cs-CZ" dirty="0" smtClean="0"/>
              <a:t> </a:t>
            </a:r>
            <a:r>
              <a:rPr lang="cs-CZ" dirty="0" err="1" smtClean="0"/>
              <a:t>средство</a:t>
            </a:r>
            <a:r>
              <a:rPr lang="cs-CZ" dirty="0" smtClean="0"/>
              <a:t> </a:t>
            </a:r>
            <a:r>
              <a:rPr lang="cs-CZ" dirty="0" err="1" smtClean="0"/>
              <a:t>переда</a:t>
            </a:r>
            <a:r>
              <a:rPr lang="ru-RU" dirty="0" err="1" smtClean="0"/>
              <a:t>чи</a:t>
            </a:r>
            <a:r>
              <a:rPr lang="cs-CZ" dirty="0" smtClean="0"/>
              <a:t> </a:t>
            </a:r>
            <a:r>
              <a:rPr lang="cs-CZ" dirty="0" err="1" smtClean="0"/>
              <a:t>созерцаемы</a:t>
            </a:r>
            <a:r>
              <a:rPr lang="ru-RU" dirty="0" smtClean="0"/>
              <a:t>х</a:t>
            </a:r>
            <a:r>
              <a:rPr lang="cs-CZ" dirty="0" smtClean="0"/>
              <a:t> </a:t>
            </a:r>
            <a:r>
              <a:rPr lang="cs-CZ" dirty="0" err="1" smtClean="0"/>
              <a:t>тайны</a:t>
            </a:r>
            <a:r>
              <a:rPr lang="ru-RU" dirty="0" smtClean="0"/>
              <a:t>х</a:t>
            </a:r>
            <a:r>
              <a:rPr lang="cs-CZ" dirty="0" smtClean="0"/>
              <a:t> </a:t>
            </a:r>
            <a:r>
              <a:rPr lang="cs-CZ" dirty="0" err="1" smtClean="0"/>
              <a:t>смысл</a:t>
            </a:r>
            <a:r>
              <a:rPr lang="ru-RU" dirty="0" err="1" smtClean="0"/>
              <a:t>ов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276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Категория музыки в символизме</a:t>
            </a:r>
            <a:r>
              <a:rPr lang="ru-RU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err="1"/>
              <a:t>универсальная</a:t>
            </a:r>
            <a:r>
              <a:rPr lang="cs-CZ" sz="2800" dirty="0"/>
              <a:t> </a:t>
            </a:r>
            <a:r>
              <a:rPr lang="cs-CZ" sz="2800" dirty="0" err="1"/>
              <a:t>метафизическая</a:t>
            </a:r>
            <a:r>
              <a:rPr lang="cs-CZ" sz="2800" dirty="0"/>
              <a:t> </a:t>
            </a:r>
            <a:r>
              <a:rPr lang="cs-CZ" sz="2800" b="1" dirty="0" err="1"/>
              <a:t>энергия</a:t>
            </a:r>
            <a:r>
              <a:rPr lang="cs-CZ" sz="2800" dirty="0"/>
              <a:t>, </a:t>
            </a:r>
            <a:r>
              <a:rPr lang="cs-CZ" sz="2800" dirty="0" err="1" smtClean="0"/>
              <a:t>основа</a:t>
            </a:r>
            <a:r>
              <a:rPr lang="cs-CZ" sz="2800" dirty="0" smtClean="0"/>
              <a:t>  </a:t>
            </a:r>
            <a:r>
              <a:rPr lang="cs-CZ" sz="2800" dirty="0" err="1" smtClean="0"/>
              <a:t>творчества</a:t>
            </a:r>
            <a:endParaRPr lang="ru-RU" sz="28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ru-RU" sz="2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err="1"/>
              <a:t>пронизанная</a:t>
            </a:r>
            <a:r>
              <a:rPr lang="cs-CZ" sz="2800" dirty="0"/>
              <a:t> </a:t>
            </a:r>
            <a:r>
              <a:rPr lang="cs-CZ" sz="2800" dirty="0" err="1"/>
              <a:t>звуковыми</a:t>
            </a:r>
            <a:r>
              <a:rPr lang="cs-CZ" sz="2800" dirty="0"/>
              <a:t> и </a:t>
            </a:r>
            <a:r>
              <a:rPr lang="cs-CZ" sz="2800" dirty="0" err="1"/>
              <a:t>ритмическими</a:t>
            </a:r>
            <a:r>
              <a:rPr lang="cs-CZ" sz="2800" dirty="0"/>
              <a:t> </a:t>
            </a:r>
            <a:r>
              <a:rPr lang="cs-CZ" sz="2800" dirty="0" err="1"/>
              <a:t>сочетаниями</a:t>
            </a:r>
            <a:r>
              <a:rPr lang="cs-CZ" sz="2800" dirty="0"/>
              <a:t> </a:t>
            </a:r>
            <a:r>
              <a:rPr lang="cs-CZ" sz="2800" dirty="0" err="1"/>
              <a:t>словесная</a:t>
            </a:r>
            <a:r>
              <a:rPr lang="cs-CZ" sz="2800" dirty="0"/>
              <a:t> </a:t>
            </a:r>
            <a:r>
              <a:rPr lang="cs-CZ" sz="2800" b="1" dirty="0" err="1"/>
              <a:t>фактура</a:t>
            </a:r>
            <a:r>
              <a:rPr lang="cs-CZ" sz="2800" b="1" dirty="0"/>
              <a:t> </a:t>
            </a:r>
            <a:r>
              <a:rPr lang="cs-CZ" sz="2800" b="1" dirty="0" err="1"/>
              <a:t>стиха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409185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символизма в развитии литературы: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382182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Символисты</a:t>
            </a:r>
            <a:r>
              <a:rPr lang="ru-RU" dirty="0" smtClean="0"/>
              <a:t> пытались </a:t>
            </a:r>
            <a:r>
              <a:rPr lang="ru-RU" dirty="0"/>
              <a:t>создать </a:t>
            </a:r>
            <a:r>
              <a:rPr lang="ru-RU" b="1" dirty="0"/>
              <a:t>новую философию культуры</a:t>
            </a:r>
            <a:r>
              <a:rPr lang="ru-RU" dirty="0"/>
              <a:t>, </a:t>
            </a:r>
            <a:r>
              <a:rPr lang="ru-RU" dirty="0" smtClean="0"/>
              <a:t>выработать </a:t>
            </a:r>
            <a:r>
              <a:rPr lang="ru-RU" b="1" dirty="0"/>
              <a:t>новое универсальное </a:t>
            </a:r>
            <a:r>
              <a:rPr lang="ru-RU" b="1" dirty="0" smtClean="0"/>
              <a:t>мировоззрение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о-новому </a:t>
            </a:r>
            <a:r>
              <a:rPr lang="ru-RU" dirty="0"/>
              <a:t>поставили </a:t>
            </a:r>
            <a:r>
              <a:rPr lang="ru-RU" b="1" dirty="0"/>
              <a:t>вопрос об общественной роли </a:t>
            </a:r>
            <a:r>
              <a:rPr lang="ru-RU" b="1" dirty="0" smtClean="0"/>
              <a:t>художника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Наполнили </a:t>
            </a:r>
            <a:r>
              <a:rPr lang="ru-RU" b="1" dirty="0"/>
              <a:t>работу с художественной формой новой </a:t>
            </a:r>
            <a:r>
              <a:rPr lang="ru-RU" b="1" dirty="0" smtClean="0"/>
              <a:t>содержательностью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smtClean="0"/>
              <a:t>Сделали </a:t>
            </a:r>
            <a:r>
              <a:rPr lang="ru-RU" b="1" dirty="0"/>
              <a:t>искусство более личностным, </a:t>
            </a:r>
            <a:r>
              <a:rPr lang="ru-RU" b="1" dirty="0" err="1"/>
              <a:t>персоналистичным</a:t>
            </a:r>
            <a:r>
              <a:rPr lang="ru-RU" dirty="0"/>
              <a:t>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ru-RU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69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Дмитрий Мережковский </a:t>
            </a:r>
            <a:r>
              <a:rPr lang="ru-RU" b="1" dirty="0">
                <a:solidFill>
                  <a:schemeClr val="tx1"/>
                </a:solidFill>
              </a:rPr>
              <a:t>(1865-1941)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zdravrussia.ru/images/nnews/huge/357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1" y="2894838"/>
            <a:ext cx="3023616" cy="184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059680" y="2750124"/>
            <a:ext cx="6096000" cy="211307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79705">
              <a:lnSpc>
                <a:spcPct val="120000"/>
              </a:lnSpc>
              <a:spcAft>
                <a:spcPts val="0"/>
              </a:spcAft>
            </a:pP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Русский писатель, поэт, критик, общественный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деятель,</a:t>
            </a:r>
            <a:r>
              <a:rPr lang="cs-CZ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историк</a:t>
            </a: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, религиозный </a:t>
            </a:r>
            <a:r>
              <a:rPr lang="ru-RU" sz="2800" i="1" kern="50" dirty="0" smtClean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философ – </a:t>
            </a:r>
            <a:r>
              <a:rPr lang="ru-RU" sz="2800" i="1" kern="50" dirty="0">
                <a:solidFill>
                  <a:srgbClr val="000000"/>
                </a:solidFill>
                <a:latin typeface="Calibri "/>
                <a:ea typeface="Droid Sans Fallback"/>
                <a:cs typeface="FreeSans"/>
              </a:rPr>
              <a:t>теоретик символизма.</a:t>
            </a:r>
            <a:endParaRPr lang="cs-CZ" sz="2800" i="1" kern="50" dirty="0">
              <a:effectLst/>
              <a:latin typeface="Calibri 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1416260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ru-RU" dirty="0" smtClean="0"/>
              <a:t>Творчество Д. Мережковского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84774"/>
            <a:ext cx="10058400" cy="402336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Его философская система исходит из православия, </a:t>
            </a:r>
            <a:r>
              <a:rPr lang="ru-RU" b="1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религия</a:t>
            </a:r>
            <a:r>
              <a:rPr lang="ru-RU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 – вершина всего и к ней можно приблизиться лишь </a:t>
            </a:r>
            <a:r>
              <a:rPr lang="ru-RU" b="1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через искусство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Публицистика</a:t>
            </a:r>
            <a:r>
              <a:rPr lang="ru-RU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 - «О </a:t>
            </a:r>
            <a:r>
              <a:rPr lang="ru-RU" kern="50" dirty="0">
                <a:solidFill>
                  <a:srgbClr val="000000"/>
                </a:solidFill>
                <a:ea typeface="Droid Sans Fallback"/>
                <a:cs typeface="FreeSans"/>
              </a:rPr>
              <a:t>причинах упадка и о новых течениях современной русской литературы</a:t>
            </a:r>
            <a:r>
              <a:rPr lang="ru-RU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» - </a:t>
            </a:r>
            <a:r>
              <a:rPr lang="ru-RU" i="1" kern="50" dirty="0" smtClean="0">
                <a:solidFill>
                  <a:srgbClr val="000000"/>
                </a:solidFill>
                <a:ea typeface="Droid Sans Fallback"/>
                <a:cs typeface="FreeSans"/>
              </a:rPr>
              <a:t>первое теоретическое обоснование символизма.</a:t>
            </a:r>
            <a:endParaRPr lang="cs-CZ" i="1" kern="50" dirty="0">
              <a:ea typeface="Droid Sans Fallback"/>
              <a:cs typeface="FreeSans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Поэзия </a:t>
            </a:r>
            <a:r>
              <a:rPr lang="ru-RU" i="1" dirty="0" smtClean="0"/>
              <a:t>– сборники стихотворений (</a:t>
            </a:r>
            <a:r>
              <a:rPr lang="cs-CZ" i="1" dirty="0" smtClean="0"/>
              <a:t>1888, 1892, 1904, 1910)</a:t>
            </a:r>
            <a:endParaRPr lang="ru-RU" i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Драматургия</a:t>
            </a:r>
            <a:r>
              <a:rPr lang="ru-RU" i="1" dirty="0" smtClean="0"/>
              <a:t> - </a:t>
            </a:r>
            <a:r>
              <a:rPr lang="ru-RU" i="1" dirty="0"/>
              <a:t>«Борис Годунов» (киносценарий</a:t>
            </a:r>
            <a:r>
              <a:rPr lang="ru-RU" i="1" dirty="0" smtClean="0"/>
              <a:t>), «</a:t>
            </a:r>
            <a:r>
              <a:rPr lang="ru-RU" i="1" dirty="0"/>
              <a:t>Данте» (</a:t>
            </a:r>
            <a:r>
              <a:rPr lang="ru-RU" i="1" dirty="0" smtClean="0"/>
              <a:t>киносценарий)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Романы</a:t>
            </a:r>
            <a:r>
              <a:rPr lang="ru-RU" dirty="0" smtClean="0"/>
              <a:t> - </a:t>
            </a:r>
            <a:r>
              <a:rPr lang="ru-RU" i="1" dirty="0" smtClean="0"/>
              <a:t>«</a:t>
            </a:r>
            <a:r>
              <a:rPr lang="ru-RU" i="1" dirty="0"/>
              <a:t>Христос и Антихрист</a:t>
            </a:r>
            <a:r>
              <a:rPr lang="ru-RU" i="1" dirty="0" smtClean="0"/>
              <a:t>», </a:t>
            </a:r>
            <a:r>
              <a:rPr lang="ru-RU" i="1" dirty="0"/>
              <a:t>«Царство Зверя</a:t>
            </a:r>
            <a:r>
              <a:rPr lang="ru-RU" i="1" dirty="0" smtClean="0"/>
              <a:t>»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/>
              <a:t>Исторические эссе, переводы</a:t>
            </a:r>
            <a:endParaRPr lang="ru-RU" b="1" dirty="0"/>
          </a:p>
          <a:p>
            <a:pPr>
              <a:lnSpc>
                <a:spcPct val="150000"/>
              </a:lnSpc>
            </a:pPr>
            <a:endParaRPr lang="ru-RU" b="1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endParaRPr lang="ru-RU" i="1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806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Валерий Брюсов </a:t>
            </a:r>
            <a:r>
              <a:rPr lang="cs-CZ" dirty="0" smtClean="0"/>
              <a:t>(1873 – 1924)</a:t>
            </a:r>
            <a:endParaRPr lang="cs-CZ" dirty="0"/>
          </a:p>
        </p:txBody>
      </p:sp>
      <p:pic>
        <p:nvPicPr>
          <p:cNvPr id="2052" name="Picture 4" descr="Výsledek obrázku pro брюс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538" y="2346739"/>
            <a:ext cx="2393142" cy="279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58369" y="2463076"/>
            <a:ext cx="7909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err="1"/>
              <a:t>Вале́рий</a:t>
            </a:r>
            <a:r>
              <a:rPr lang="cs-CZ" sz="2800" b="1" dirty="0"/>
              <a:t> </a:t>
            </a:r>
            <a:r>
              <a:rPr lang="cs-CZ" sz="2800" b="1" dirty="0" err="1"/>
              <a:t>Я́ковлевич</a:t>
            </a:r>
            <a:r>
              <a:rPr lang="cs-CZ" sz="2800" b="1" dirty="0"/>
              <a:t> </a:t>
            </a:r>
            <a:r>
              <a:rPr lang="cs-CZ" sz="2800" b="1" dirty="0" err="1"/>
              <a:t>Брю́сов</a:t>
            </a:r>
            <a:r>
              <a:rPr lang="cs-CZ" sz="2800" b="1" dirty="0"/>
              <a:t> </a:t>
            </a:r>
            <a:r>
              <a:rPr lang="cs-CZ" sz="2800" dirty="0"/>
              <a:t> </a:t>
            </a:r>
            <a:r>
              <a:rPr lang="cs-CZ" sz="2800" dirty="0" smtClean="0"/>
              <a:t>—</a:t>
            </a:r>
            <a:r>
              <a:rPr lang="cs-CZ" sz="2800" dirty="0" err="1" smtClean="0"/>
              <a:t>русский</a:t>
            </a:r>
            <a:r>
              <a:rPr lang="cs-CZ" sz="2800" dirty="0"/>
              <a:t> </a:t>
            </a:r>
            <a:r>
              <a:rPr lang="cs-CZ" sz="2800" dirty="0" err="1"/>
              <a:t>поэт,прозаик</a:t>
            </a:r>
            <a:r>
              <a:rPr lang="cs-CZ" sz="2800" dirty="0"/>
              <a:t>, </a:t>
            </a:r>
            <a:r>
              <a:rPr lang="cs-CZ" sz="2800" dirty="0" err="1"/>
              <a:t>драматург</a:t>
            </a:r>
            <a:r>
              <a:rPr lang="cs-CZ" sz="2800" dirty="0"/>
              <a:t>, </a:t>
            </a:r>
            <a:r>
              <a:rPr lang="cs-CZ" sz="2800" dirty="0" err="1"/>
              <a:t>переводчик</a:t>
            </a:r>
            <a:r>
              <a:rPr lang="cs-CZ" sz="2800" dirty="0"/>
              <a:t>, 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литературовед</a:t>
            </a:r>
            <a:r>
              <a:rPr lang="cs-CZ" sz="2800" dirty="0"/>
              <a:t>, </a:t>
            </a:r>
            <a:r>
              <a:rPr lang="cs-CZ" sz="2800" dirty="0" err="1"/>
              <a:t>литературный</a:t>
            </a:r>
            <a:r>
              <a:rPr lang="cs-CZ" sz="2800" dirty="0"/>
              <a:t> </a:t>
            </a:r>
            <a:r>
              <a:rPr lang="cs-CZ" sz="2800" dirty="0" err="1"/>
              <a:t>критик</a:t>
            </a:r>
            <a:r>
              <a:rPr lang="cs-CZ" sz="2800" dirty="0"/>
              <a:t> и </a:t>
            </a:r>
            <a:r>
              <a:rPr lang="cs-CZ" sz="2800" dirty="0" err="1"/>
              <a:t>историк</a:t>
            </a:r>
            <a:r>
              <a:rPr lang="cs-CZ" sz="2800" dirty="0"/>
              <a:t>. </a:t>
            </a: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cs-CZ" sz="2800" dirty="0" err="1" smtClean="0"/>
              <a:t>Один</a:t>
            </a:r>
            <a:r>
              <a:rPr lang="cs-CZ" sz="2800" dirty="0" smtClean="0"/>
              <a:t> </a:t>
            </a:r>
            <a:r>
              <a:rPr lang="cs-CZ" sz="2800" dirty="0" err="1"/>
              <a:t>из</a:t>
            </a:r>
            <a:r>
              <a:rPr lang="cs-CZ" sz="2800" dirty="0"/>
              <a:t> </a:t>
            </a:r>
            <a:r>
              <a:rPr lang="cs-CZ" sz="2800" dirty="0" err="1"/>
              <a:t>основоположников</a:t>
            </a:r>
            <a:r>
              <a:rPr lang="cs-CZ" sz="2800" dirty="0"/>
              <a:t> </a:t>
            </a:r>
            <a:r>
              <a:rPr lang="cs-CZ" sz="2800" dirty="0" err="1"/>
              <a:t>русского</a:t>
            </a:r>
            <a:r>
              <a:rPr lang="cs-CZ" sz="2800" dirty="0"/>
              <a:t> </a:t>
            </a:r>
            <a:r>
              <a:rPr lang="cs-CZ" sz="2800" dirty="0" err="1"/>
              <a:t>символизма</a:t>
            </a:r>
            <a:r>
              <a:rPr lang="cs-CZ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67223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3495</TotalTime>
  <Words>841</Words>
  <Application>Microsoft Office PowerPoint</Application>
  <PresentationFormat>Širokoúhlá obrazovka</PresentationFormat>
  <Paragraphs>189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</vt:lpstr>
      <vt:lpstr>Calibri Light</vt:lpstr>
      <vt:lpstr>Droid Sans Fallback</vt:lpstr>
      <vt:lpstr>FreeSans</vt:lpstr>
      <vt:lpstr>Liberation Serif</vt:lpstr>
      <vt:lpstr>Times New Roman</vt:lpstr>
      <vt:lpstr>Wingdings</vt:lpstr>
      <vt:lpstr>Retrospektiva</vt:lpstr>
      <vt:lpstr>СИМВОЛИЗМ  в русской литературе</vt:lpstr>
      <vt:lpstr>Prezentace aplikace PowerPoint</vt:lpstr>
      <vt:lpstr>Исходные тезисы символизма:</vt:lpstr>
      <vt:lpstr>Основные идеи символизма:</vt:lpstr>
      <vt:lpstr>Категория музыки в символизме:</vt:lpstr>
      <vt:lpstr>Значение символизма в развитии литературы:</vt:lpstr>
      <vt:lpstr>Дмитрий Мережковский (1865-1941)</vt:lpstr>
      <vt:lpstr>Творчество Д. Мережковского</vt:lpstr>
      <vt:lpstr>Валерий Брюсов (1873 – 1924)</vt:lpstr>
      <vt:lpstr>Творчество В. Брюсова</vt:lpstr>
      <vt:lpstr>Творчество В. Брюсова</vt:lpstr>
      <vt:lpstr>Андрей Белый (1880 – 1934)</vt:lpstr>
      <vt:lpstr>Творчество Андрея Белого</vt:lpstr>
      <vt:lpstr>Творчество Андрея Белого</vt:lpstr>
      <vt:lpstr>Александр Блок (1880-1921)</vt:lpstr>
      <vt:lpstr>Особенности поэтики А. Блока</vt:lpstr>
      <vt:lpstr>Творчество А. Блока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СИМВОЛИЗМ</dc:title>
  <dc:creator>JANA</dc:creator>
  <cp:lastModifiedBy>JANA</cp:lastModifiedBy>
  <cp:revision>26</cp:revision>
  <dcterms:created xsi:type="dcterms:W3CDTF">2016-09-24T06:52:25Z</dcterms:created>
  <dcterms:modified xsi:type="dcterms:W3CDTF">2016-10-01T12:04:02Z</dcterms:modified>
</cp:coreProperties>
</file>