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4" r:id="rId13"/>
    <p:sldId id="275" r:id="rId14"/>
    <p:sldId id="27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EFzH9gQyxXc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xgU-w11g7gw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97280" y="1527048"/>
            <a:ext cx="10058400" cy="3566160"/>
          </a:xfrm>
        </p:spPr>
        <p:txBody>
          <a:bodyPr/>
          <a:lstStyle/>
          <a:p>
            <a:pPr algn="ctr"/>
            <a:r>
              <a:rPr lang="ru-RU" b="1" dirty="0"/>
              <a:t>Литературные группы 20-х гг.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672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РАПП</a:t>
            </a:r>
            <a:r>
              <a:rPr lang="ru-RU" dirty="0"/>
              <a:t> - российская ассоциация пролетарских писателей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>
                <a:solidFill>
                  <a:schemeClr val="tx1"/>
                </a:solidFill>
              </a:rPr>
              <a:t>январь1925-1932 гг. /предшественником был Пролеткульт /самая массовая лит-худ. организация, насчитывавшая 400000 членов и издававшая 20 </a:t>
            </a:r>
            <a:r>
              <a:rPr lang="ru-RU" i="1" dirty="0" smtClean="0">
                <a:solidFill>
                  <a:schemeClr val="tx1"/>
                </a:solidFill>
              </a:rPr>
              <a:t>журналов/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Печатный </a:t>
            </a:r>
            <a:r>
              <a:rPr lang="ru-RU" b="1" dirty="0">
                <a:solidFill>
                  <a:schemeClr val="tx1"/>
                </a:solidFill>
              </a:rPr>
              <a:t>орган </a:t>
            </a:r>
            <a:r>
              <a:rPr lang="ru-RU" dirty="0">
                <a:solidFill>
                  <a:schemeClr val="tx1"/>
                </a:solidFill>
              </a:rPr>
              <a:t>– журнал «На посту», «На литературном посту»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Представители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– Лев Авербах, Д. Фурманов, А. Фадеев.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Идеи</a:t>
            </a:r>
            <a:r>
              <a:rPr lang="ru-RU" b="1" dirty="0">
                <a:solidFill>
                  <a:schemeClr val="tx1"/>
                </a:solidFill>
              </a:rPr>
              <a:t>: </a:t>
            </a:r>
            <a:endParaRPr lang="ru-RU" b="1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</a:rPr>
              <a:t>Пригодна </a:t>
            </a:r>
            <a:r>
              <a:rPr lang="ru-RU" dirty="0">
                <a:solidFill>
                  <a:schemeClr val="tx1"/>
                </a:solidFill>
              </a:rPr>
              <a:t>только литература, созданная пролетарием и для пролетария, всё остальное неполноценно, вредно, и все остальные – классовые враги; 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</a:rPr>
              <a:t>Литература </a:t>
            </a:r>
            <a:r>
              <a:rPr lang="ru-RU" dirty="0">
                <a:solidFill>
                  <a:schemeClr val="tx1"/>
                </a:solidFill>
              </a:rPr>
              <a:t>19 века создавалась не пролетариатом – значит долой это искусство! 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</a:rPr>
              <a:t>Ввели </a:t>
            </a:r>
            <a:r>
              <a:rPr lang="ru-RU" dirty="0">
                <a:solidFill>
                  <a:schemeClr val="tx1"/>
                </a:solidFill>
              </a:rPr>
              <a:t>в обиход новое клеймо - «попутчики» / </a:t>
            </a:r>
            <a:r>
              <a:rPr lang="ru-RU" b="1" dirty="0">
                <a:solidFill>
                  <a:schemeClr val="tx1"/>
                </a:solidFill>
              </a:rPr>
              <a:t>«Кто не с нами – тот против нас!»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28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Конструктивизм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555066"/>
          </a:xfrm>
        </p:spPr>
        <p:txBody>
          <a:bodyPr>
            <a:normAutofit/>
          </a:bodyPr>
          <a:lstStyle/>
          <a:p>
            <a:pPr algn="just"/>
            <a:r>
              <a:rPr lang="ru-RU" i="1" dirty="0" smtClean="0">
                <a:solidFill>
                  <a:schemeClr val="tx1"/>
                </a:solidFill>
              </a:rPr>
              <a:t>1924 -1930 гг. поэтическая группа </a:t>
            </a:r>
          </a:p>
          <a:p>
            <a:pPr algn="just"/>
            <a:r>
              <a:rPr lang="ru-RU" b="1" dirty="0" smtClean="0">
                <a:solidFill>
                  <a:schemeClr val="tx1"/>
                </a:solidFill>
              </a:rPr>
              <a:t>Печатный орган </a:t>
            </a:r>
            <a:r>
              <a:rPr lang="ru-RU" i="1" dirty="0" smtClean="0">
                <a:solidFill>
                  <a:schemeClr val="tx1"/>
                </a:solidFill>
              </a:rPr>
              <a:t>– </a:t>
            </a:r>
            <a:r>
              <a:rPr lang="ru-RU" dirty="0" smtClean="0">
                <a:solidFill>
                  <a:schemeClr val="tx1"/>
                </a:solidFill>
              </a:rPr>
              <a:t>Журнал </a:t>
            </a:r>
            <a:r>
              <a:rPr lang="ru-RU" dirty="0">
                <a:solidFill>
                  <a:schemeClr val="tx1"/>
                </a:solidFill>
              </a:rPr>
              <a:t>«Красное студенчество» 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b="1" dirty="0" smtClean="0">
                <a:solidFill>
                  <a:schemeClr val="tx1"/>
                </a:solidFill>
              </a:rPr>
              <a:t>Представители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– И. Сельвинский, В. </a:t>
            </a:r>
            <a:r>
              <a:rPr lang="ru-RU" dirty="0" err="1">
                <a:solidFill>
                  <a:schemeClr val="tx1"/>
                </a:solidFill>
              </a:rPr>
              <a:t>Ибнер</a:t>
            </a:r>
            <a:r>
              <a:rPr lang="ru-RU" dirty="0">
                <a:solidFill>
                  <a:schemeClr val="tx1"/>
                </a:solidFill>
              </a:rPr>
              <a:t>, В. </a:t>
            </a:r>
            <a:r>
              <a:rPr lang="ru-RU" dirty="0" err="1">
                <a:solidFill>
                  <a:schemeClr val="tx1"/>
                </a:solidFill>
              </a:rPr>
              <a:t>Луговской</a:t>
            </a:r>
            <a:r>
              <a:rPr lang="ru-RU" dirty="0">
                <a:solidFill>
                  <a:schemeClr val="tx1"/>
                </a:solidFill>
              </a:rPr>
              <a:t>. 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b="1" dirty="0" smtClean="0">
                <a:solidFill>
                  <a:schemeClr val="tx1"/>
                </a:solidFill>
              </a:rPr>
              <a:t>Девиз: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i="1" dirty="0">
                <a:solidFill>
                  <a:schemeClr val="tx1"/>
                </a:solidFill>
              </a:rPr>
              <a:t>«Коротко, сжато, в малом – многое, в точке – все!»</a:t>
            </a:r>
            <a:endParaRPr lang="ru-RU" i="1" dirty="0" smtClean="0">
              <a:solidFill>
                <a:schemeClr val="tx1"/>
              </a:solidFill>
            </a:endParaRPr>
          </a:p>
          <a:p>
            <a:pPr algn="just"/>
            <a:r>
              <a:rPr lang="ru-RU" b="1" dirty="0" smtClean="0">
                <a:solidFill>
                  <a:schemeClr val="tx1"/>
                </a:solidFill>
              </a:rPr>
              <a:t>Идеи</a:t>
            </a:r>
            <a:r>
              <a:rPr lang="ru-RU" b="1" dirty="0">
                <a:solidFill>
                  <a:schemeClr val="tx1"/>
                </a:solidFill>
              </a:rPr>
              <a:t>: </a:t>
            </a:r>
            <a:endParaRPr lang="ru-RU" b="1" dirty="0" smtClean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</a:rPr>
              <a:t> целесообразность</a:t>
            </a:r>
            <a:r>
              <a:rPr lang="ru-RU" dirty="0">
                <a:solidFill>
                  <a:schemeClr val="tx1"/>
                </a:solidFill>
              </a:rPr>
              <a:t>, рациональность, экономичность творчества </a:t>
            </a:r>
            <a:endParaRPr lang="ru-RU" dirty="0" smtClean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</a:rPr>
              <a:t> стремление </a:t>
            </a:r>
            <a:r>
              <a:rPr lang="ru-RU" dirty="0">
                <a:solidFill>
                  <a:schemeClr val="tx1"/>
                </a:solidFill>
              </a:rPr>
              <a:t>сблизить творчество с производством (максимальная «эксплуатация» центральной темы, «</a:t>
            </a:r>
            <a:r>
              <a:rPr lang="ru-RU" dirty="0" err="1">
                <a:solidFill>
                  <a:schemeClr val="tx1"/>
                </a:solidFill>
              </a:rPr>
              <a:t>грузофикация</a:t>
            </a:r>
            <a:r>
              <a:rPr lang="ru-RU" dirty="0">
                <a:solidFill>
                  <a:schemeClr val="tx1"/>
                </a:solidFill>
              </a:rPr>
              <a:t> » - повышение смысловой нагрузки на единицу литературного материала, подчинение образов, метафор и рифм главной теме произведения) </a:t>
            </a:r>
            <a:endParaRPr lang="ru-RU" dirty="0" smtClean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</a:rPr>
              <a:t> язык </a:t>
            </a:r>
            <a:r>
              <a:rPr lang="ru-RU" dirty="0">
                <a:solidFill>
                  <a:schemeClr val="tx1"/>
                </a:solidFill>
              </a:rPr>
              <a:t>искусства доводили до схематизма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33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ОБЭРИУ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– </a:t>
            </a:r>
            <a:r>
              <a:rPr lang="ru-RU" dirty="0"/>
              <a:t>объединение реального искусства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08762"/>
          </a:xfrm>
        </p:spPr>
        <p:txBody>
          <a:bodyPr>
            <a:normAutofit lnSpcReduction="10000"/>
          </a:bodyPr>
          <a:lstStyle/>
          <a:p>
            <a:r>
              <a:rPr lang="ru-RU" i="1" dirty="0"/>
              <a:t>Последняя авангардистская литературно – театральная группа. 1927-1930 гг</a:t>
            </a:r>
            <a:r>
              <a:rPr lang="ru-RU" i="1" dirty="0" smtClean="0"/>
              <a:t>.</a:t>
            </a:r>
          </a:p>
          <a:p>
            <a:r>
              <a:rPr lang="ru-RU" dirty="0" smtClean="0"/>
              <a:t>объединились </a:t>
            </a:r>
            <a:r>
              <a:rPr lang="ru-RU" dirty="0"/>
              <a:t>вокруг дет. журнала </a:t>
            </a:r>
            <a:r>
              <a:rPr lang="ru-RU" b="1" dirty="0"/>
              <a:t>«Ёж и Чиж», </a:t>
            </a:r>
            <a:r>
              <a:rPr lang="ru-RU" dirty="0" smtClean="0"/>
              <a:t>Ленинград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b="1" dirty="0" smtClean="0"/>
              <a:t>Представители</a:t>
            </a:r>
            <a:r>
              <a:rPr lang="ru-RU" dirty="0" smtClean="0"/>
              <a:t> </a:t>
            </a:r>
            <a:r>
              <a:rPr lang="ru-RU" dirty="0"/>
              <a:t>– Д. Хармс,  А. Введенский, Н. Заболоцкий, Д. Олейников </a:t>
            </a:r>
            <a:endParaRPr lang="ru-RU" dirty="0" smtClean="0"/>
          </a:p>
          <a:p>
            <a:r>
              <a:rPr lang="ru-RU" b="1" dirty="0" smtClean="0"/>
              <a:t>Основной </a:t>
            </a:r>
            <a:r>
              <a:rPr lang="ru-RU" b="1" dirty="0"/>
              <a:t>принцип </a:t>
            </a:r>
            <a:r>
              <a:rPr lang="ru-RU" dirty="0" smtClean="0"/>
              <a:t>– установка </a:t>
            </a:r>
            <a:r>
              <a:rPr lang="ru-RU" dirty="0"/>
              <a:t>на игру: использовался приём </a:t>
            </a:r>
            <a:r>
              <a:rPr lang="ru-RU" dirty="0" err="1"/>
              <a:t>остранения</a:t>
            </a:r>
            <a:r>
              <a:rPr lang="ru-RU" dirty="0"/>
              <a:t> /человек как бы заново видит мир без стереотипов/ </a:t>
            </a:r>
            <a:endParaRPr lang="ru-RU" dirty="0" smtClean="0"/>
          </a:p>
          <a:p>
            <a:r>
              <a:rPr lang="ru-RU" b="1" dirty="0" smtClean="0"/>
              <a:t>Идеи</a:t>
            </a:r>
            <a:r>
              <a:rPr lang="ru-RU" b="1" dirty="0"/>
              <a:t>: </a:t>
            </a:r>
            <a:endParaRPr lang="ru-RU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нетерпимость</a:t>
            </a:r>
            <a:r>
              <a:rPr lang="ru-RU" dirty="0"/>
              <a:t> к обывательскому здравому </a:t>
            </a:r>
            <a:r>
              <a:rPr lang="ru-RU" dirty="0" smtClean="0"/>
              <a:t>смыслу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активная</a:t>
            </a:r>
            <a:r>
              <a:rPr lang="ru-RU" dirty="0"/>
              <a:t> борьба с «реализмом» </a:t>
            </a:r>
            <a:endParaRPr lang="ru-RU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ru-RU" dirty="0" smtClean="0"/>
              <a:t>предельно</a:t>
            </a:r>
            <a:r>
              <a:rPr lang="ru-RU" dirty="0"/>
              <a:t> абсурдные художественные тексты /в основе –сатирический гротеск, парадоксы, алогизмы, использование детской лексики/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протестовали против тоталитарной советской политики</a:t>
            </a:r>
          </a:p>
          <a:p>
            <a:pPr>
              <a:buFont typeface="Wingdings" panose="05000000000000000000" pitchFamily="2" charset="2"/>
              <a:buChar char="§"/>
            </a:pPr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18234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2834640"/>
            <a:ext cx="10058400" cy="4023360"/>
          </a:xfrm>
        </p:spPr>
        <p:txBody>
          <a:bodyPr/>
          <a:lstStyle/>
          <a:p>
            <a:r>
              <a:rPr lang="ru-RU" i="1" dirty="0">
                <a:solidFill>
                  <a:schemeClr val="tx1"/>
                </a:solidFill>
              </a:rPr>
              <a:t>Все прямо с ума сошли. </a:t>
            </a:r>
            <a:endParaRPr lang="ru-RU" i="1" dirty="0" smtClean="0">
              <a:solidFill>
                <a:schemeClr val="tx1"/>
              </a:solidFill>
            </a:endParaRPr>
          </a:p>
          <a:p>
            <a:r>
              <a:rPr lang="ru-RU" i="1" dirty="0" smtClean="0">
                <a:solidFill>
                  <a:schemeClr val="tx1"/>
                </a:solidFill>
              </a:rPr>
              <a:t>Мир</a:t>
            </a:r>
            <a:r>
              <a:rPr lang="ru-RU" i="1" dirty="0">
                <a:solidFill>
                  <a:schemeClr val="tx1"/>
                </a:solidFill>
              </a:rPr>
              <a:t> потух. </a:t>
            </a:r>
            <a:r>
              <a:rPr lang="ru-RU" i="1" dirty="0" smtClean="0">
                <a:solidFill>
                  <a:schemeClr val="tx1"/>
                </a:solidFill>
              </a:rPr>
              <a:t>Мир</a:t>
            </a:r>
            <a:r>
              <a:rPr lang="ru-RU" i="1" dirty="0">
                <a:solidFill>
                  <a:schemeClr val="tx1"/>
                </a:solidFill>
              </a:rPr>
              <a:t> потух</a:t>
            </a:r>
            <a:r>
              <a:rPr lang="ru-RU" i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i="1" dirty="0" smtClean="0">
                <a:solidFill>
                  <a:schemeClr val="tx1"/>
                </a:solidFill>
              </a:rPr>
              <a:t>Мир</a:t>
            </a:r>
            <a:r>
              <a:rPr lang="ru-RU" i="1" dirty="0">
                <a:solidFill>
                  <a:schemeClr val="tx1"/>
                </a:solidFill>
              </a:rPr>
              <a:t> зарезали. Он петух… </a:t>
            </a:r>
            <a:endParaRPr lang="ru-RU" i="1" dirty="0" smtClean="0">
              <a:solidFill>
                <a:schemeClr val="tx1"/>
              </a:solidFill>
            </a:endParaRPr>
          </a:p>
          <a:p>
            <a:r>
              <a:rPr lang="ru-RU" i="1" dirty="0" smtClean="0">
                <a:solidFill>
                  <a:schemeClr val="tx1"/>
                </a:solidFill>
              </a:rPr>
              <a:t>Горит</a:t>
            </a:r>
            <a:r>
              <a:rPr lang="ru-RU" i="1" dirty="0">
                <a:solidFill>
                  <a:schemeClr val="tx1"/>
                </a:solidFill>
              </a:rPr>
              <a:t> бессмыслицы звезда, она одна без </a:t>
            </a:r>
            <a:r>
              <a:rPr lang="ru-RU" i="1" dirty="0" smtClean="0">
                <a:solidFill>
                  <a:schemeClr val="tx1"/>
                </a:solidFill>
              </a:rPr>
              <a:t>дна…</a:t>
            </a:r>
            <a:endParaRPr lang="cs-CZ" i="1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6724" y="286603"/>
            <a:ext cx="3918110" cy="5571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44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Даниил Хармс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Настоящая фамилия </a:t>
            </a:r>
            <a:r>
              <a:rPr lang="ru-RU" dirty="0" err="1" smtClean="0"/>
              <a:t>Ювачёв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Произведения: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„</a:t>
            </a:r>
            <a:r>
              <a:rPr lang="ru-RU" dirty="0" smtClean="0"/>
              <a:t>Елизавета </a:t>
            </a:r>
            <a:r>
              <a:rPr lang="ru-RU" dirty="0" err="1" smtClean="0"/>
              <a:t>Бам</a:t>
            </a:r>
            <a:r>
              <a:rPr lang="cs-CZ" dirty="0" smtClean="0"/>
              <a:t>“</a:t>
            </a:r>
            <a:endParaRPr lang="ru-RU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„</a:t>
            </a:r>
            <a:r>
              <a:rPr lang="ru-RU" dirty="0" smtClean="0"/>
              <a:t>Старухи</a:t>
            </a:r>
            <a:r>
              <a:rPr lang="cs-CZ" dirty="0" smtClean="0"/>
              <a:t>“</a:t>
            </a:r>
            <a:endParaRPr lang="ru-RU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cs-CZ" dirty="0" smtClean="0"/>
              <a:t>„</a:t>
            </a:r>
            <a:r>
              <a:rPr lang="ru-RU" dirty="0" smtClean="0"/>
              <a:t>Иван </a:t>
            </a:r>
            <a:r>
              <a:rPr lang="ru-RU" dirty="0" err="1" smtClean="0"/>
              <a:t>Иваныч</a:t>
            </a:r>
            <a:r>
              <a:rPr lang="ru-RU" dirty="0" smtClean="0"/>
              <a:t> Самовар</a:t>
            </a:r>
            <a:r>
              <a:rPr lang="cs-CZ" dirty="0" smtClean="0"/>
              <a:t>“</a:t>
            </a:r>
            <a:endParaRPr lang="cs-CZ" dirty="0"/>
          </a:p>
        </p:txBody>
      </p:sp>
      <p:pic>
        <p:nvPicPr>
          <p:cNvPr id="1026" name="Picture 2" descr="Výsledek obrázku pro хармс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2608" y="1845734"/>
            <a:ext cx="3243072" cy="432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xgU-w11g7gw"/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1097280" y="4146804"/>
            <a:ext cx="3963755" cy="2229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7534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Литературные направления</a:t>
            </a:r>
            <a:endParaRPr lang="cs-CZ" b="1" dirty="0"/>
          </a:p>
        </p:txBody>
      </p:sp>
      <p:sp>
        <p:nvSpPr>
          <p:cNvPr id="4" name="Obdélník 3"/>
          <p:cNvSpPr/>
          <p:nvPr/>
        </p:nvSpPr>
        <p:spPr>
          <a:xfrm>
            <a:off x="1819897" y="3428476"/>
            <a:ext cx="271741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 indent="-571500">
              <a:buFont typeface="Wingdings" panose="05000000000000000000" pitchFamily="2" charset="2"/>
              <a:buChar char="ü"/>
            </a:pPr>
            <a:r>
              <a:rPr lang="ru-RU" sz="4000" dirty="0">
                <a:solidFill>
                  <a:srgbClr val="000000"/>
                </a:solidFill>
                <a:latin typeface="Tahoma" panose="020B0604030504040204" pitchFamily="34" charset="0"/>
              </a:rPr>
              <a:t>Реализм</a:t>
            </a:r>
            <a:endParaRPr lang="cs-CZ" sz="4000" dirty="0"/>
          </a:p>
        </p:txBody>
      </p:sp>
      <p:sp>
        <p:nvSpPr>
          <p:cNvPr id="5" name="Obdélník 4"/>
          <p:cNvSpPr/>
          <p:nvPr/>
        </p:nvSpPr>
        <p:spPr>
          <a:xfrm>
            <a:off x="6942740" y="3428476"/>
            <a:ext cx="358784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indent="-742950">
              <a:buFont typeface="Wingdings" panose="05000000000000000000" pitchFamily="2" charset="2"/>
              <a:buChar char="ü"/>
            </a:pPr>
            <a:r>
              <a:rPr lang="ru-RU" sz="4000" dirty="0">
                <a:solidFill>
                  <a:srgbClr val="000000"/>
                </a:solidFill>
                <a:latin typeface="Tahoma" panose="020B0604030504040204" pitchFamily="34" charset="0"/>
              </a:rPr>
              <a:t>Модернизм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409497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Реализм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2800" dirty="0" smtClean="0"/>
              <a:t>Обновленный реализм, пытался </a:t>
            </a:r>
            <a:r>
              <a:rPr lang="ru-RU" sz="2800" dirty="0"/>
              <a:t>адаптироваться к мироощущению человека XX столетия, к новым философским, эстетическим реалиям. </a:t>
            </a:r>
          </a:p>
          <a:p>
            <a:pPr>
              <a:buFont typeface="Wingdings" panose="05000000000000000000" pitchFamily="2" charset="2"/>
              <a:buChar char="§"/>
            </a:pPr>
            <a:endParaRPr lang="ru-RU" sz="2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ru-RU" sz="2800" dirty="0" smtClean="0"/>
              <a:t>Социалистический </a:t>
            </a:r>
            <a:r>
              <a:rPr lang="ru-RU" sz="2800" dirty="0"/>
              <a:t>реализм, новая эстетика, в основе которой лежит утверждение нормативных характеров в нормативных обстоятельствах. 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8906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Модернизм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2800" b="1" dirty="0" smtClean="0"/>
              <a:t>жанр </a:t>
            </a:r>
            <a:r>
              <a:rPr lang="ru-RU" sz="2800" b="1" dirty="0"/>
              <a:t>антиутопии </a:t>
            </a:r>
            <a:r>
              <a:rPr lang="ru-RU" sz="2800" dirty="0"/>
              <a:t>(Замятин Е. «Мы») – произведения о будущем, которое рисуется </a:t>
            </a:r>
            <a:r>
              <a:rPr lang="ru-RU" sz="2800" dirty="0" smtClean="0"/>
              <a:t>не идеальным </a:t>
            </a:r>
            <a:r>
              <a:rPr lang="ru-RU" sz="2800" dirty="0"/>
              <a:t>и светлым, в этих произведениях предсказывается такое мироустройство общества, при котором человеческая личность будет обесценена, подавлена властью машин или политической диктатурой </a:t>
            </a:r>
            <a:endParaRPr lang="ru-RU" sz="2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ru-RU" sz="2800" b="1" dirty="0" smtClean="0"/>
              <a:t>фантастический гротеск  </a:t>
            </a:r>
            <a:r>
              <a:rPr lang="ru-RU" sz="2800" dirty="0"/>
              <a:t>(Булгаков М. «Роковые яйца») </a:t>
            </a:r>
            <a:endParaRPr lang="ru-RU" sz="2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ru-RU" sz="2800" b="1" dirty="0" smtClean="0"/>
              <a:t>жанр </a:t>
            </a:r>
            <a:r>
              <a:rPr lang="ru-RU" sz="2800" b="1" dirty="0"/>
              <a:t>фрагмента </a:t>
            </a:r>
            <a:r>
              <a:rPr lang="ru-RU" sz="2800" dirty="0"/>
              <a:t>(Пильняк Б. «Голый год») </a:t>
            </a:r>
            <a:endParaRPr lang="ru-RU" sz="2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ru-RU" sz="2800" b="1" dirty="0" smtClean="0"/>
              <a:t>сатира</a:t>
            </a:r>
            <a:r>
              <a:rPr lang="ru-RU" sz="2800" dirty="0" smtClean="0"/>
              <a:t> </a:t>
            </a:r>
            <a:r>
              <a:rPr lang="ru-RU" sz="2800" dirty="0"/>
              <a:t>(Зощенко М.).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1330534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Расцвет русской драматургии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2624" y="2516294"/>
            <a:ext cx="10058400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sz="2800" dirty="0"/>
              <a:t>М. Булгаков «Дни </a:t>
            </a:r>
            <a:r>
              <a:rPr lang="ru-RU" sz="2800" dirty="0" err="1"/>
              <a:t>Турбиных</a:t>
            </a:r>
            <a:r>
              <a:rPr lang="ru-RU" sz="2800" dirty="0"/>
              <a:t>», «Зойкина квартира»; </a:t>
            </a:r>
            <a:endParaRPr lang="ru-RU" sz="28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ru-RU" sz="2800" dirty="0" smtClean="0"/>
              <a:t>Н</a:t>
            </a:r>
            <a:r>
              <a:rPr lang="ru-RU" sz="2800" dirty="0"/>
              <a:t>. </a:t>
            </a:r>
            <a:r>
              <a:rPr lang="ru-RU" sz="2800" dirty="0" err="1"/>
              <a:t>Эрдман</a:t>
            </a:r>
            <a:r>
              <a:rPr lang="ru-RU" sz="2800" dirty="0"/>
              <a:t> — «Мандат», «Самоубийца»; </a:t>
            </a:r>
            <a:endParaRPr lang="ru-RU" sz="28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ru-RU" sz="2800" dirty="0" smtClean="0"/>
              <a:t>Е</a:t>
            </a:r>
            <a:r>
              <a:rPr lang="ru-RU" sz="2800" dirty="0"/>
              <a:t>. Замятин — «Блоха»; </a:t>
            </a:r>
            <a:endParaRPr lang="ru-RU" sz="28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ru-RU" sz="2800" dirty="0" smtClean="0"/>
              <a:t>В</a:t>
            </a:r>
            <a:r>
              <a:rPr lang="ru-RU" sz="2800" dirty="0"/>
              <a:t>. Маяковский — «Клоп»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812710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Время поиска и эксперимента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</a:t>
            </a:r>
            <a:r>
              <a:rPr lang="ru-RU" dirty="0"/>
              <a:t>литературе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2065190"/>
            <a:ext cx="10058400" cy="4023360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Главной темой в литературе было изображение революции и гражданской войны: </a:t>
            </a:r>
            <a:endParaRPr lang="ru-RU" b="1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М</a:t>
            </a:r>
            <a:r>
              <a:rPr lang="ru-RU" dirty="0">
                <a:solidFill>
                  <a:schemeClr val="tx1"/>
                </a:solidFill>
              </a:rPr>
              <a:t>. Булгаков «Белая гвардия» 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Д</a:t>
            </a:r>
            <a:r>
              <a:rPr lang="ru-RU" dirty="0">
                <a:solidFill>
                  <a:schemeClr val="tx1"/>
                </a:solidFill>
              </a:rPr>
              <a:t>. Фурманов «Чапаев» 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Б</a:t>
            </a:r>
            <a:r>
              <a:rPr lang="ru-RU" dirty="0">
                <a:solidFill>
                  <a:schemeClr val="tx1"/>
                </a:solidFill>
              </a:rPr>
              <a:t>. Пильняк «Голый год», «Повесть непогашенной луны» 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А</a:t>
            </a:r>
            <a:r>
              <a:rPr lang="ru-RU" dirty="0">
                <a:solidFill>
                  <a:schemeClr val="tx1"/>
                </a:solidFill>
              </a:rPr>
              <a:t>. Серафимович «Железный поток» 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М</a:t>
            </a:r>
            <a:r>
              <a:rPr lang="ru-RU" dirty="0">
                <a:solidFill>
                  <a:schemeClr val="tx1"/>
                </a:solidFill>
              </a:rPr>
              <a:t>. Шолохов «Донские рассказы» 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А</a:t>
            </a:r>
            <a:r>
              <a:rPr lang="ru-RU" dirty="0">
                <a:solidFill>
                  <a:schemeClr val="tx1"/>
                </a:solidFill>
              </a:rPr>
              <a:t>. Фадеев «Разгром» 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И</a:t>
            </a:r>
            <a:r>
              <a:rPr lang="ru-RU" dirty="0">
                <a:solidFill>
                  <a:schemeClr val="tx1"/>
                </a:solidFill>
              </a:rPr>
              <a:t>. Бабель «Конармия» 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А</a:t>
            </a:r>
            <a:r>
              <a:rPr lang="ru-RU" dirty="0">
                <a:solidFill>
                  <a:schemeClr val="tx1"/>
                </a:solidFill>
              </a:rPr>
              <a:t>. Веселый «Россия, кровью умытая»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305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„</a:t>
            </a:r>
            <a:r>
              <a:rPr lang="ru-RU" dirty="0" smtClean="0"/>
              <a:t>Борьба за человека</a:t>
            </a:r>
            <a:r>
              <a:rPr lang="cs-CZ" dirty="0" smtClean="0"/>
              <a:t>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2418758"/>
            <a:ext cx="10058400" cy="4023360"/>
          </a:xfrm>
        </p:spPr>
        <p:txBody>
          <a:bodyPr/>
          <a:lstStyle/>
          <a:p>
            <a:r>
              <a:rPr lang="ru-RU" sz="3200" i="1" dirty="0"/>
              <a:t>Что ж, человек? — За ревом стали, </a:t>
            </a:r>
            <a:endParaRPr lang="ru-RU" sz="3200" i="1" dirty="0" smtClean="0"/>
          </a:p>
          <a:p>
            <a:r>
              <a:rPr lang="ru-RU" sz="3200" i="1" dirty="0" smtClean="0"/>
              <a:t>В</a:t>
            </a:r>
            <a:r>
              <a:rPr lang="ru-RU" sz="3200" i="1" dirty="0"/>
              <a:t> огне, в пороховом дыму, </a:t>
            </a:r>
            <a:endParaRPr lang="ru-RU" sz="3200" i="1" dirty="0" smtClean="0"/>
          </a:p>
          <a:p>
            <a:r>
              <a:rPr lang="ru-RU" sz="3200" i="1" dirty="0" smtClean="0"/>
              <a:t>Какие </a:t>
            </a:r>
            <a:r>
              <a:rPr lang="ru-RU" sz="3200" i="1" dirty="0"/>
              <a:t>огненные дали </a:t>
            </a:r>
            <a:endParaRPr lang="ru-RU" sz="3200" i="1" dirty="0" smtClean="0"/>
          </a:p>
          <a:p>
            <a:r>
              <a:rPr lang="ru-RU" sz="3200" i="1" dirty="0" smtClean="0"/>
              <a:t>Открылись </a:t>
            </a:r>
            <a:r>
              <a:rPr lang="ru-RU" sz="3200" i="1" dirty="0"/>
              <a:t>взору твоему? </a:t>
            </a:r>
            <a:endParaRPr lang="ru-RU" sz="3200" i="1" dirty="0" smtClean="0"/>
          </a:p>
          <a:p>
            <a:r>
              <a:rPr lang="ru-RU" sz="3200" dirty="0" err="1" smtClean="0"/>
              <a:t>А.Блок</a:t>
            </a:r>
            <a:r>
              <a:rPr lang="ru-RU" sz="3200" dirty="0"/>
              <a:t>. Поэма «Возмездие»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693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Время поиска и эксперимента </a:t>
            </a:r>
            <a:br>
              <a:rPr lang="ru-RU" dirty="0"/>
            </a:br>
            <a:r>
              <a:rPr lang="ru-RU" dirty="0"/>
              <a:t>в литературе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ru-RU" b="1" dirty="0">
                <a:solidFill>
                  <a:schemeClr val="tx1"/>
                </a:solidFill>
              </a:rPr>
              <a:t>Художники широко использовали гротеск, фантастику, иронию и сатиру: </a:t>
            </a:r>
            <a:endParaRPr lang="cs-CZ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М</a:t>
            </a:r>
            <a:r>
              <a:rPr lang="ru-RU" dirty="0">
                <a:solidFill>
                  <a:schemeClr val="tx1"/>
                </a:solidFill>
              </a:rPr>
              <a:t>. Зощенко. Рассказы </a:t>
            </a:r>
            <a:endParaRPr lang="cs-CZ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А</a:t>
            </a:r>
            <a:r>
              <a:rPr lang="ru-RU" dirty="0">
                <a:solidFill>
                  <a:schemeClr val="tx1"/>
                </a:solidFill>
              </a:rPr>
              <a:t>. Платонов «Город Градов» </a:t>
            </a:r>
            <a:endParaRPr lang="cs-CZ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М</a:t>
            </a:r>
            <a:r>
              <a:rPr lang="ru-RU" dirty="0">
                <a:solidFill>
                  <a:schemeClr val="tx1"/>
                </a:solidFill>
              </a:rPr>
              <a:t>. Булгаков «Собачье сердце» </a:t>
            </a:r>
            <a:endParaRPr lang="cs-CZ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Е</a:t>
            </a:r>
            <a:r>
              <a:rPr lang="ru-RU" dirty="0">
                <a:solidFill>
                  <a:schemeClr val="tx1"/>
                </a:solidFill>
              </a:rPr>
              <a:t>. Замятин «Мы» </a:t>
            </a:r>
            <a:endParaRPr lang="cs-CZ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И</a:t>
            </a:r>
            <a:r>
              <a:rPr lang="ru-RU" dirty="0">
                <a:solidFill>
                  <a:schemeClr val="tx1"/>
                </a:solidFill>
              </a:rPr>
              <a:t>. Ильф и Е. Петров «Двенадцать стульев», «Золотой теленок» </a:t>
            </a:r>
            <a:endParaRPr lang="cs-CZ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</a:rPr>
              <a:t>А</a:t>
            </a:r>
            <a:r>
              <a:rPr lang="ru-RU" dirty="0">
                <a:solidFill>
                  <a:schemeClr val="tx1"/>
                </a:solidFill>
              </a:rPr>
              <a:t>. Грин «Алые паруса</a:t>
            </a:r>
            <a:r>
              <a:rPr lang="ru-RU" dirty="0" smtClean="0">
                <a:solidFill>
                  <a:schemeClr val="tx1"/>
                </a:solidFill>
              </a:rPr>
              <a:t>»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ru-RU" dirty="0" smtClean="0">
                <a:solidFill>
                  <a:schemeClr val="tx1"/>
                </a:solidFill>
              </a:rPr>
              <a:t>«Бегущая </a:t>
            </a:r>
            <a:r>
              <a:rPr lang="ru-RU" dirty="0">
                <a:solidFill>
                  <a:schemeClr val="tx1"/>
                </a:solidFill>
              </a:rPr>
              <a:t>по волнам»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1345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1929 </a:t>
            </a:r>
            <a:r>
              <a:rPr lang="ru-RU" dirty="0" smtClean="0">
                <a:solidFill>
                  <a:schemeClr val="tx1"/>
                </a:solidFill>
              </a:rPr>
              <a:t>год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chemeClr val="tx1"/>
                </a:solidFill>
              </a:rPr>
              <a:t>Все изменилось. </a:t>
            </a:r>
            <a:endParaRPr lang="ru-RU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chemeClr val="tx1"/>
                </a:solidFill>
              </a:rPr>
              <a:t>Н</a:t>
            </a:r>
            <a:r>
              <a:rPr lang="ru-RU" sz="2400" dirty="0" smtClean="0">
                <a:solidFill>
                  <a:schemeClr val="tx1"/>
                </a:solidFill>
              </a:rPr>
              <a:t>ачало </a:t>
            </a:r>
            <a:r>
              <a:rPr lang="ru-RU" sz="2400" dirty="0">
                <a:solidFill>
                  <a:schemeClr val="tx1"/>
                </a:solidFill>
              </a:rPr>
              <a:t>травли М. Булгакова, А. Платонова, Б. Пильняка. </a:t>
            </a:r>
            <a:endParaRPr lang="ru-RU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>
                <a:solidFill>
                  <a:schemeClr val="tx1"/>
                </a:solidFill>
              </a:rPr>
              <a:t>Р</a:t>
            </a:r>
            <a:r>
              <a:rPr lang="ru-RU" sz="2400" dirty="0" smtClean="0">
                <a:solidFill>
                  <a:schemeClr val="tx1"/>
                </a:solidFill>
              </a:rPr>
              <a:t>езко </a:t>
            </a:r>
            <a:r>
              <a:rPr lang="ru-RU" sz="2400" dirty="0">
                <a:solidFill>
                  <a:schemeClr val="tx1"/>
                </a:solidFill>
              </a:rPr>
              <a:t>нарушено относительное равновесие сил. </a:t>
            </a:r>
            <a:endParaRPr lang="ru-RU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</a:rPr>
              <a:t>В </a:t>
            </a:r>
            <a:r>
              <a:rPr lang="ru-RU" sz="2400" dirty="0">
                <a:solidFill>
                  <a:schemeClr val="tx1"/>
                </a:solidFill>
              </a:rPr>
              <a:t>литературу перенеслись методы беспощадной политической борьбы. </a:t>
            </a:r>
            <a:endParaRPr lang="ru-RU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</a:rPr>
              <a:t>Наступало </a:t>
            </a:r>
            <a:r>
              <a:rPr lang="ru-RU" sz="2400" dirty="0">
                <a:solidFill>
                  <a:schemeClr val="tx1"/>
                </a:solidFill>
              </a:rPr>
              <a:t>новое время с новыми героями и новым пониманием вещей в произведениях. </a:t>
            </a:r>
            <a:endParaRPr lang="ru-RU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 smtClean="0">
                <a:solidFill>
                  <a:schemeClr val="tx1"/>
                </a:solidFill>
              </a:rPr>
              <a:t>Это </a:t>
            </a:r>
            <a:r>
              <a:rPr lang="ru-RU" sz="2400" dirty="0">
                <a:solidFill>
                  <a:schemeClr val="tx1"/>
                </a:solidFill>
              </a:rPr>
              <a:t>была общая драма русской интеллигенции, пережитая ею на рубеже 20-х и 30-х годов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504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Революция</a:t>
            </a:r>
            <a:r>
              <a:rPr lang="cs-CZ" dirty="0"/>
              <a:t> 1917 г.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и </a:t>
            </a:r>
            <a:r>
              <a:rPr lang="cs-CZ" dirty="0" err="1"/>
              <a:t>гражданская</a:t>
            </a:r>
            <a:r>
              <a:rPr lang="cs-CZ" dirty="0"/>
              <a:t> </a:t>
            </a:r>
            <a:r>
              <a:rPr lang="cs-CZ" dirty="0" err="1"/>
              <a:t>война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8640" y="2004230"/>
            <a:ext cx="10607040" cy="40233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800" dirty="0"/>
              <a:t> </a:t>
            </a:r>
            <a:r>
              <a:rPr lang="cs-CZ" sz="2800" dirty="0" err="1" smtClean="0"/>
              <a:t>Раскол</a:t>
            </a:r>
            <a:r>
              <a:rPr lang="cs-CZ" sz="2800" dirty="0"/>
              <a:t>, </a:t>
            </a:r>
            <a:r>
              <a:rPr lang="cs-CZ" sz="2800" dirty="0" err="1"/>
              <a:t>противостояние</a:t>
            </a:r>
            <a:r>
              <a:rPr lang="cs-CZ" sz="2800" dirty="0"/>
              <a:t> </a:t>
            </a:r>
            <a:r>
              <a:rPr lang="cs-CZ" sz="2800" dirty="0" err="1"/>
              <a:t>народа</a:t>
            </a:r>
            <a:r>
              <a:rPr lang="cs-CZ" sz="2800" dirty="0"/>
              <a:t> и </a:t>
            </a:r>
            <a:r>
              <a:rPr lang="cs-CZ" sz="2800" dirty="0" err="1"/>
              <a:t>образованной</a:t>
            </a:r>
            <a:r>
              <a:rPr lang="cs-CZ" sz="2800" dirty="0"/>
              <a:t> </a:t>
            </a:r>
            <a:r>
              <a:rPr lang="cs-CZ" sz="2800" dirty="0" err="1"/>
              <a:t>части</a:t>
            </a:r>
            <a:r>
              <a:rPr lang="cs-CZ" sz="2800" dirty="0"/>
              <a:t> </a:t>
            </a:r>
            <a:r>
              <a:rPr lang="cs-CZ" sz="2800" dirty="0" err="1" smtClean="0"/>
              <a:t>общества</a:t>
            </a:r>
            <a:endParaRPr lang="cs-CZ" sz="28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800" dirty="0"/>
              <a:t> </a:t>
            </a:r>
            <a:r>
              <a:rPr lang="cs-CZ" sz="2800" dirty="0" err="1" smtClean="0"/>
              <a:t>взаимн</a:t>
            </a:r>
            <a:r>
              <a:rPr lang="ru-RU" sz="2800" dirty="0" err="1" smtClean="0"/>
              <a:t>ая</a:t>
            </a:r>
            <a:r>
              <a:rPr lang="cs-CZ" sz="2800" dirty="0" smtClean="0"/>
              <a:t> </a:t>
            </a:r>
            <a:r>
              <a:rPr lang="cs-CZ" sz="2800" dirty="0" err="1" smtClean="0"/>
              <a:t>ненависть</a:t>
            </a:r>
            <a:endParaRPr lang="cs-CZ" sz="28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800" dirty="0"/>
              <a:t> </a:t>
            </a:r>
            <a:r>
              <a:rPr lang="cs-CZ" sz="2800" dirty="0" err="1" smtClean="0"/>
              <a:t>гибель</a:t>
            </a:r>
            <a:r>
              <a:rPr lang="cs-CZ" sz="2800" dirty="0" smtClean="0"/>
              <a:t> </a:t>
            </a:r>
            <a:r>
              <a:rPr lang="cs-CZ" sz="2800" dirty="0" err="1"/>
              <a:t>вековой</a:t>
            </a:r>
            <a:r>
              <a:rPr lang="cs-CZ" sz="2800" dirty="0"/>
              <a:t> </a:t>
            </a:r>
            <a:r>
              <a:rPr lang="cs-CZ" sz="2800" dirty="0" err="1"/>
              <a:t>культуры</a:t>
            </a:r>
            <a:r>
              <a:rPr lang="cs-CZ" sz="2800" dirty="0"/>
              <a:t> </a:t>
            </a:r>
            <a:endParaRPr lang="ru-RU" sz="28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cs-CZ" sz="2800" dirty="0" smtClean="0"/>
              <a:t>и </a:t>
            </a:r>
            <a:r>
              <a:rPr lang="cs-CZ" sz="2800" dirty="0" err="1"/>
              <a:t>человека</a:t>
            </a:r>
            <a:r>
              <a:rPr lang="cs-CZ" sz="2800" dirty="0"/>
              <a:t> в </a:t>
            </a:r>
            <a:r>
              <a:rPr lang="cs-CZ" sz="2800" dirty="0" err="1"/>
              <a:t>процессе</a:t>
            </a:r>
            <a:r>
              <a:rPr lang="cs-CZ" sz="2800" dirty="0"/>
              <a:t> </a:t>
            </a:r>
            <a:r>
              <a:rPr lang="cs-CZ" sz="2800" dirty="0" err="1"/>
              <a:t>революции</a:t>
            </a:r>
            <a:endParaRPr lang="cs-CZ" sz="2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4176" y="2793662"/>
            <a:ext cx="4572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57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Литературный</a:t>
            </a:r>
            <a:r>
              <a:rPr lang="cs-CZ" dirty="0"/>
              <a:t> </a:t>
            </a:r>
            <a:r>
              <a:rPr lang="cs-CZ" dirty="0" err="1" smtClean="0"/>
              <a:t>процесс</a:t>
            </a:r>
            <a:r>
              <a:rPr lang="ru-RU" dirty="0" smtClean="0"/>
              <a:t> </a:t>
            </a:r>
            <a:r>
              <a:rPr lang="cs-CZ" dirty="0" smtClean="0"/>
              <a:t>20-х </a:t>
            </a:r>
            <a:r>
              <a:rPr lang="cs-CZ" dirty="0" err="1"/>
              <a:t>годов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0415" y="2491910"/>
            <a:ext cx="3267457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Литература</a:t>
            </a:r>
            <a:r>
              <a:rPr lang="cs-CZ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русского</a:t>
            </a:r>
            <a:r>
              <a:rPr lang="cs-CZ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Зарубежья</a:t>
            </a:r>
            <a:r>
              <a:rPr lang="cs-CZ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cs-CZ" sz="2400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r>
              <a:rPr lang="cs-CZ" sz="2400" dirty="0">
                <a:solidFill>
                  <a:schemeClr val="tx1"/>
                </a:solidFill>
              </a:rPr>
              <a:t>/</a:t>
            </a:r>
            <a:r>
              <a:rPr lang="cs-CZ" sz="2400" dirty="0" err="1">
                <a:solidFill>
                  <a:schemeClr val="tx1"/>
                </a:solidFill>
              </a:rPr>
              <a:t>эмигрантская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dirty="0" err="1">
                <a:solidFill>
                  <a:schemeClr val="tx1"/>
                </a:solidFill>
              </a:rPr>
              <a:t>литература</a:t>
            </a:r>
            <a:r>
              <a:rPr lang="cs-CZ" sz="2400" dirty="0">
                <a:solidFill>
                  <a:schemeClr val="tx1"/>
                </a:solidFill>
              </a:rPr>
              <a:t>/ </a:t>
            </a:r>
            <a:endParaRPr lang="cs-CZ" sz="2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765164" y="2489202"/>
            <a:ext cx="41406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«</a:t>
            </a:r>
            <a:r>
              <a:rPr lang="cs-CZ" sz="24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Потаённая</a:t>
            </a:r>
            <a:r>
              <a:rPr lang="cs-CZ" sz="24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» </a:t>
            </a:r>
            <a:r>
              <a:rPr lang="cs-CZ" sz="24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литература</a:t>
            </a:r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8123127" y="2544333"/>
            <a:ext cx="37753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24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Советская</a:t>
            </a:r>
            <a:r>
              <a:rPr lang="cs-CZ" sz="24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литература</a:t>
            </a:r>
            <a:r>
              <a:rPr lang="cs-CZ" sz="24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endParaRPr lang="cs-CZ" sz="2400" dirty="0"/>
          </a:p>
        </p:txBody>
      </p:sp>
      <p:sp>
        <p:nvSpPr>
          <p:cNvPr id="6" name="Obdélník 5"/>
          <p:cNvSpPr/>
          <p:nvPr/>
        </p:nvSpPr>
        <p:spPr>
          <a:xfrm>
            <a:off x="3817723" y="3702709"/>
            <a:ext cx="4035552" cy="1888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/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оппозиционная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литература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, в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течение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длительного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времени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остававшаяся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«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невидимой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»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для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рядовых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читателей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/</a:t>
            </a:r>
            <a:endParaRPr lang="cs-CZ" sz="2000" dirty="0"/>
          </a:p>
        </p:txBody>
      </p:sp>
      <p:sp>
        <p:nvSpPr>
          <p:cNvPr id="7" name="Obdélník 6"/>
          <p:cNvSpPr/>
          <p:nvPr/>
        </p:nvSpPr>
        <p:spPr>
          <a:xfrm>
            <a:off x="8123126" y="3702709"/>
            <a:ext cx="3657600" cy="1888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/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находила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путь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к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читателю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,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но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испытывала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на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себе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самое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мощное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давление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политического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cs-CZ" sz="2000" dirty="0" err="1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пресса</a:t>
            </a:r>
            <a:r>
              <a:rPr lang="cs-CZ" sz="20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/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5491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Б</a:t>
            </a:r>
            <a:r>
              <a:rPr lang="ru-RU" dirty="0" smtClean="0"/>
              <a:t>орьба </a:t>
            </a:r>
            <a:r>
              <a:rPr lang="ru-RU" dirty="0"/>
              <a:t>двух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противоположных </a:t>
            </a:r>
            <a:r>
              <a:rPr lang="ru-RU" dirty="0"/>
              <a:t>тенденций: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2112434"/>
            <a:ext cx="5057140" cy="40233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стремление власти привести литературу к идеологической монолитности и художественному </a:t>
            </a:r>
            <a:r>
              <a:rPr lang="ru-RU" sz="28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единообразию</a:t>
            </a:r>
          </a:p>
          <a:p>
            <a:pPr>
              <a:lnSpc>
                <a:spcPct val="150000"/>
              </a:lnSpc>
            </a:pPr>
            <a:endParaRPr lang="cs-CZ" sz="2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7920499" y="2112434"/>
            <a:ext cx="3235181" cy="26064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dirty="0" smtClean="0">
                <a:solidFill>
                  <a:srgbClr val="000000"/>
                </a:solidFill>
                <a:latin typeface="Tahoma" panose="020B0604030504040204" pitchFamily="34" charset="0"/>
              </a:rPr>
              <a:t>- тенденция </a:t>
            </a:r>
          </a:p>
          <a:p>
            <a:pPr>
              <a:lnSpc>
                <a:spcPct val="150000"/>
              </a:lnSpc>
            </a:pPr>
            <a:r>
              <a:rPr lang="ru-RU" sz="2800" dirty="0" smtClean="0">
                <a:solidFill>
                  <a:srgbClr val="000000"/>
                </a:solidFill>
                <a:latin typeface="Tahoma" panose="020B0604030504040204" pitchFamily="34" charset="0"/>
              </a:rPr>
              <a:t>многовариантного</a:t>
            </a:r>
          </a:p>
          <a:p>
            <a:pPr>
              <a:lnSpc>
                <a:spcPct val="150000"/>
              </a:lnSpc>
            </a:pPr>
            <a:r>
              <a:rPr lang="ru-RU" sz="2800" dirty="0" smtClean="0">
                <a:solidFill>
                  <a:srgbClr val="000000"/>
                </a:solidFill>
                <a:latin typeface="Tahoma" panose="020B0604030504040204" pitchFamily="34" charset="0"/>
              </a:rPr>
              <a:t>литературного </a:t>
            </a:r>
          </a:p>
          <a:p>
            <a:pPr>
              <a:lnSpc>
                <a:spcPct val="150000"/>
              </a:lnSpc>
            </a:pPr>
            <a:r>
              <a:rPr lang="ru-RU" sz="2800" dirty="0" smtClean="0">
                <a:solidFill>
                  <a:srgbClr val="000000"/>
                </a:solidFill>
                <a:latin typeface="Tahoma" panose="020B0604030504040204" pitchFamily="34" charset="0"/>
              </a:rPr>
              <a:t>развития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37847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Литературные группировки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48912" y="2028614"/>
            <a:ext cx="3755136" cy="402336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«</a:t>
            </a:r>
            <a:r>
              <a:rPr lang="ru-RU" sz="2800" b="1" dirty="0" err="1">
                <a:solidFill>
                  <a:schemeClr val="tx1"/>
                </a:solidFill>
              </a:rPr>
              <a:t>Серапионовы</a:t>
            </a:r>
            <a:r>
              <a:rPr lang="ru-RU" sz="2800" b="1" dirty="0">
                <a:solidFill>
                  <a:schemeClr val="tx1"/>
                </a:solidFill>
              </a:rPr>
              <a:t> братья» </a:t>
            </a:r>
            <a:endParaRPr lang="ru-RU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ЛЕФ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«</a:t>
            </a:r>
            <a:r>
              <a:rPr lang="ru-RU" sz="2800" b="1" dirty="0">
                <a:solidFill>
                  <a:schemeClr val="tx1"/>
                </a:solidFill>
              </a:rPr>
              <a:t>Перевал» </a:t>
            </a:r>
            <a:endParaRPr lang="ru-RU" sz="2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РАПП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ОБЭРИУ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Конструктивисты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cs-CZ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/</a:t>
            </a:r>
            <a:r>
              <a:rPr lang="ru-RU" sz="2800" b="1" dirty="0">
                <a:solidFill>
                  <a:schemeClr val="tx1"/>
                </a:solidFill>
              </a:rPr>
              <a:t>Имажинисты/</a:t>
            </a:r>
            <a:endParaRPr lang="cs-CZ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8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«</a:t>
            </a:r>
            <a:r>
              <a:rPr lang="ru-RU" dirty="0" err="1"/>
              <a:t>Серапионовы</a:t>
            </a:r>
            <a:r>
              <a:rPr lang="ru-RU" dirty="0"/>
              <a:t> братья»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84378"/>
          </a:xfrm>
        </p:spPr>
        <p:txBody>
          <a:bodyPr>
            <a:normAutofit/>
          </a:bodyPr>
          <a:lstStyle/>
          <a:p>
            <a:r>
              <a:rPr lang="ru-RU" i="1" dirty="0"/>
              <a:t>Объединение молодых писателей 1921 - 1927г</a:t>
            </a:r>
            <a:r>
              <a:rPr lang="ru-RU" i="1" dirty="0" smtClean="0"/>
              <a:t>. </a:t>
            </a:r>
            <a:endParaRPr lang="cs-CZ" i="1" dirty="0" smtClean="0"/>
          </a:p>
          <a:p>
            <a:r>
              <a:rPr lang="ru-RU" dirty="0" smtClean="0"/>
              <a:t>Петроград</a:t>
            </a:r>
            <a:r>
              <a:rPr lang="ru-RU" dirty="0"/>
              <a:t>, Дом искусств, «Литературная студия» </a:t>
            </a:r>
            <a:endParaRPr lang="cs-CZ" dirty="0" smtClean="0"/>
          </a:p>
          <a:p>
            <a:r>
              <a:rPr lang="ru-RU" b="1" dirty="0" smtClean="0"/>
              <a:t>Представители</a:t>
            </a:r>
            <a:r>
              <a:rPr lang="ru-RU" b="1" dirty="0"/>
              <a:t>: </a:t>
            </a:r>
            <a:r>
              <a:rPr lang="cs-CZ" dirty="0"/>
              <a:t>	</a:t>
            </a:r>
            <a:r>
              <a:rPr lang="ru-RU" dirty="0" smtClean="0"/>
              <a:t>Е</a:t>
            </a:r>
            <a:r>
              <a:rPr lang="ru-RU" dirty="0"/>
              <a:t>. Замятин, Л. </a:t>
            </a:r>
            <a:r>
              <a:rPr lang="ru-RU" dirty="0" err="1"/>
              <a:t>Лунц</a:t>
            </a:r>
            <a:r>
              <a:rPr lang="ru-RU" dirty="0"/>
              <a:t>, М. Зощенко, К. Федин, В. Каверин, М. Слонимский. </a:t>
            </a:r>
            <a:endParaRPr lang="cs-CZ" dirty="0" smtClean="0"/>
          </a:p>
          <a:p>
            <a:r>
              <a:rPr lang="ru-RU" b="1" dirty="0" smtClean="0"/>
              <a:t>Девиз </a:t>
            </a:r>
            <a:r>
              <a:rPr lang="ru-RU" b="1" dirty="0"/>
              <a:t>: </a:t>
            </a:r>
            <a:r>
              <a:rPr lang="ru-RU" i="1" dirty="0" smtClean="0"/>
              <a:t>«</a:t>
            </a:r>
            <a:r>
              <a:rPr lang="ru-RU" i="1" dirty="0"/>
              <a:t>Мы пишем не для пропаганды. Искусство реально как сама жизнь» </a:t>
            </a:r>
            <a:endParaRPr lang="cs-CZ" i="1" dirty="0" smtClean="0"/>
          </a:p>
          <a:p>
            <a:r>
              <a:rPr lang="ru-RU" b="1" dirty="0" smtClean="0"/>
              <a:t>Идеи</a:t>
            </a:r>
            <a:r>
              <a:rPr lang="ru-RU" b="1" dirty="0"/>
              <a:t>: </a:t>
            </a:r>
            <a:endParaRPr lang="cs-CZ" b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за </a:t>
            </a:r>
            <a:r>
              <a:rPr lang="ru-RU" dirty="0"/>
              <a:t>беспартийность в искусстве /отрицали классовый подход к литературе и искусству/; 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за </a:t>
            </a:r>
            <a:r>
              <a:rPr lang="ru-RU" dirty="0"/>
              <a:t>создание человека, без принадлежности к классам; 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провозглашали </a:t>
            </a:r>
            <a:r>
              <a:rPr lang="ru-RU" dirty="0"/>
              <a:t>принцип независимости художника от общественной жизни, </a:t>
            </a:r>
            <a:r>
              <a:rPr lang="ru-RU" dirty="0" err="1"/>
              <a:t>самоценность</a:t>
            </a:r>
            <a:r>
              <a:rPr lang="ru-RU" dirty="0"/>
              <a:t> искусства и творчества, общечеловеческую значимость литературы /защищали традиционные представления о литературе/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353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ЛЕФ – левый фронт искусств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200" i="1" dirty="0"/>
              <a:t>выдвигали идею действенного, революционного искусства 1922-1928 гг., </a:t>
            </a:r>
            <a:endParaRPr lang="cs-CZ" sz="2200" i="1" dirty="0" smtClean="0"/>
          </a:p>
          <a:p>
            <a:pPr>
              <a:lnSpc>
                <a:spcPct val="100000"/>
              </a:lnSpc>
            </a:pPr>
            <a:r>
              <a:rPr lang="ru-RU" sz="2200" dirty="0" smtClean="0"/>
              <a:t>Москва </a:t>
            </a:r>
            <a:r>
              <a:rPr lang="ru-RU" sz="2200" dirty="0"/>
              <a:t>/родом из футуризма/ Печатный орган – журнал «ЛЕФ», «Новый ЛЕФ». </a:t>
            </a:r>
            <a:endParaRPr lang="cs-CZ" sz="2200" dirty="0" smtClean="0"/>
          </a:p>
          <a:p>
            <a:pPr>
              <a:lnSpc>
                <a:spcPct val="100000"/>
              </a:lnSpc>
            </a:pPr>
            <a:r>
              <a:rPr lang="ru-RU" sz="2200" b="1" dirty="0" smtClean="0"/>
              <a:t>Представители</a:t>
            </a:r>
            <a:r>
              <a:rPr lang="ru-RU" sz="2200" dirty="0" smtClean="0"/>
              <a:t> </a:t>
            </a:r>
            <a:r>
              <a:rPr lang="ru-RU" sz="2200" dirty="0"/>
              <a:t>– В. Маяковский, Б. Пастернак, О. Брик, Н. Асеев. </a:t>
            </a:r>
            <a:endParaRPr lang="cs-CZ" sz="2200" dirty="0" smtClean="0"/>
          </a:p>
          <a:p>
            <a:pPr>
              <a:lnSpc>
                <a:spcPct val="100000"/>
              </a:lnSpc>
            </a:pPr>
            <a:r>
              <a:rPr lang="ru-RU" sz="2200" b="1" dirty="0" smtClean="0"/>
              <a:t>Идеи</a:t>
            </a:r>
            <a:r>
              <a:rPr lang="ru-RU" sz="2200" b="1" dirty="0"/>
              <a:t>: </a:t>
            </a:r>
            <a:endParaRPr lang="cs-CZ" sz="2200" b="1" dirty="0" smtClean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ru-RU" sz="2200" dirty="0" smtClean="0"/>
              <a:t>Цель </a:t>
            </a:r>
            <a:r>
              <a:rPr lang="ru-RU" sz="2200" dirty="0"/>
              <a:t>искусства – обеспечение максимального комфорта для отдельной </a:t>
            </a:r>
            <a:r>
              <a:rPr lang="ru-RU" sz="2200" dirty="0" err="1"/>
              <a:t>человекоединицы</a:t>
            </a:r>
            <a:r>
              <a:rPr lang="ru-RU" sz="2200" dirty="0"/>
              <a:t>, стоящей у станка; </a:t>
            </a:r>
            <a:endParaRPr lang="cs-CZ" sz="2200" dirty="0" smtClean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ru-RU" sz="2200" dirty="0" smtClean="0"/>
              <a:t>Язык </a:t>
            </a:r>
            <a:r>
              <a:rPr lang="ru-RU" sz="2200" dirty="0"/>
              <a:t>искусства должен быть понятен первому человеку улицы /демократизм искусства/ </a:t>
            </a:r>
            <a:endParaRPr lang="cs-CZ" sz="2200" dirty="0" smtClean="0"/>
          </a:p>
          <a:p>
            <a:pPr>
              <a:lnSpc>
                <a:spcPct val="100000"/>
              </a:lnSpc>
            </a:pPr>
            <a:r>
              <a:rPr lang="ru-RU" sz="2200" b="1" dirty="0" smtClean="0"/>
              <a:t>Принцип </a:t>
            </a:r>
            <a:r>
              <a:rPr lang="ru-RU" sz="2200" b="1" dirty="0"/>
              <a:t>деятельности </a:t>
            </a:r>
            <a:r>
              <a:rPr lang="ru-RU" sz="2200" b="1" dirty="0" smtClean="0"/>
              <a:t>Л</a:t>
            </a:r>
            <a:r>
              <a:rPr lang="cs-CZ" sz="2200" b="1" dirty="0" smtClean="0"/>
              <a:t>E</a:t>
            </a:r>
            <a:r>
              <a:rPr lang="ru-RU" sz="2200" b="1" dirty="0" smtClean="0"/>
              <a:t>Фа </a:t>
            </a:r>
            <a:r>
              <a:rPr lang="ru-RU" sz="2200" dirty="0"/>
              <a:t>– литература факта (пропаганда отмены вымысла в пользу документальности), производственное искусство, социальный заказ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29399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«Перевал»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737360"/>
            <a:ext cx="10058400" cy="40233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200" i="1" dirty="0"/>
              <a:t>Л</a:t>
            </a:r>
            <a:r>
              <a:rPr lang="ru-RU" sz="2200" i="1" dirty="0" smtClean="0"/>
              <a:t>итературное </a:t>
            </a:r>
            <a:r>
              <a:rPr lang="ru-RU" sz="2200" i="1" dirty="0"/>
              <a:t>объединение 1923 - нач. 1924 – 1932 </a:t>
            </a:r>
            <a:r>
              <a:rPr lang="ru-RU" sz="2200" i="1" dirty="0" smtClean="0"/>
              <a:t>гг.</a:t>
            </a:r>
          </a:p>
          <a:p>
            <a:pPr marL="0" indent="0">
              <a:buNone/>
            </a:pPr>
            <a:r>
              <a:rPr lang="ru-RU" sz="2200" b="1" dirty="0" smtClean="0"/>
              <a:t>Печатный </a:t>
            </a:r>
            <a:r>
              <a:rPr lang="ru-RU" sz="2200" b="1" dirty="0"/>
              <a:t>орган </a:t>
            </a:r>
            <a:r>
              <a:rPr lang="ru-RU" sz="2200" dirty="0"/>
              <a:t>– журнал «Красная новь», </a:t>
            </a:r>
            <a:endParaRPr lang="ru-RU" sz="2200" dirty="0" smtClean="0"/>
          </a:p>
          <a:p>
            <a:pPr marL="0" indent="0">
              <a:buNone/>
            </a:pPr>
            <a:r>
              <a:rPr lang="ru-RU" sz="2200" b="1" dirty="0" smtClean="0"/>
              <a:t>Организатор </a:t>
            </a:r>
            <a:r>
              <a:rPr lang="ru-RU" sz="2200" b="1" dirty="0"/>
              <a:t>и идеолог </a:t>
            </a:r>
            <a:r>
              <a:rPr lang="ru-RU" sz="2200" dirty="0"/>
              <a:t>– А.К. </a:t>
            </a:r>
            <a:r>
              <a:rPr lang="ru-RU" sz="2200" dirty="0" err="1"/>
              <a:t>Воронский</a:t>
            </a:r>
            <a:r>
              <a:rPr lang="ru-RU" sz="2200" dirty="0"/>
              <a:t> </a:t>
            </a:r>
            <a:endParaRPr lang="ru-RU" sz="2200" dirty="0" smtClean="0"/>
          </a:p>
          <a:p>
            <a:pPr marL="0" indent="0">
              <a:buNone/>
            </a:pPr>
            <a:r>
              <a:rPr lang="ru-RU" sz="2200" b="1" dirty="0" smtClean="0"/>
              <a:t>Представители </a:t>
            </a:r>
            <a:r>
              <a:rPr lang="ru-RU" sz="2200" dirty="0"/>
              <a:t>– В. Катаев, Э. Багрицкий, М. Пришвин, М. Светлов. </a:t>
            </a:r>
            <a:endParaRPr lang="ru-RU" sz="2200" dirty="0" smtClean="0"/>
          </a:p>
          <a:p>
            <a:pPr marL="0" indent="0">
              <a:buNone/>
            </a:pPr>
            <a:r>
              <a:rPr lang="ru-RU" sz="2200" b="1" dirty="0" smtClean="0"/>
              <a:t>Идеи</a:t>
            </a:r>
            <a:r>
              <a:rPr lang="ru-RU" sz="2200" b="1" dirty="0"/>
              <a:t>: </a:t>
            </a:r>
            <a:endParaRPr lang="ru-RU" sz="2200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 smtClean="0"/>
              <a:t>Искусство </a:t>
            </a:r>
            <a:r>
              <a:rPr lang="ru-RU" sz="2200" dirty="0"/>
              <a:t>есть познание жизни и современности. Отстаивали </a:t>
            </a:r>
            <a:r>
              <a:rPr lang="ru-RU" sz="2200" dirty="0" err="1"/>
              <a:t>самоценность</a:t>
            </a:r>
            <a:r>
              <a:rPr lang="ru-RU" sz="2200" dirty="0"/>
              <a:t> таланта /за «</a:t>
            </a:r>
            <a:r>
              <a:rPr lang="ru-RU" sz="2200" dirty="0" err="1"/>
              <a:t>моцартизм</a:t>
            </a:r>
            <a:r>
              <a:rPr lang="ru-RU" sz="2200" dirty="0"/>
              <a:t> в искусстве»/. </a:t>
            </a:r>
            <a:endParaRPr lang="ru-RU" sz="22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 smtClean="0"/>
              <a:t>Искусство </a:t>
            </a:r>
            <a:r>
              <a:rPr lang="ru-RU" sz="2200" dirty="0"/>
              <a:t>должно давать надежду. </a:t>
            </a:r>
            <a:endParaRPr lang="ru-RU" sz="22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 smtClean="0"/>
              <a:t>Поддерживали идею сохранения </a:t>
            </a:r>
            <a:r>
              <a:rPr lang="ru-RU" sz="2200" dirty="0"/>
              <a:t>преемственной связи с художественным мастерством русской и мировой классической литературы, выдвигали принцип искренности, интуитивизма, гуманизма.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75684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318</TotalTime>
  <Words>919</Words>
  <Application>Microsoft Office PowerPoint</Application>
  <PresentationFormat>Širokoúhlá obrazovka</PresentationFormat>
  <Paragraphs>140</Paragraphs>
  <Slides>21</Slides>
  <Notes>0</Notes>
  <HiddenSlides>0</HiddenSlides>
  <MMClips>1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Tahoma</vt:lpstr>
      <vt:lpstr>Wingdings</vt:lpstr>
      <vt:lpstr>Retrospektiva</vt:lpstr>
      <vt:lpstr>Литературные группы 20-х гг. </vt:lpstr>
      <vt:lpstr>„Борьба за человека“</vt:lpstr>
      <vt:lpstr>Революция 1917 г.  и гражданская война</vt:lpstr>
      <vt:lpstr>Литературный процесс 20-х годов </vt:lpstr>
      <vt:lpstr>Борьба двух  противоположных тенденций:</vt:lpstr>
      <vt:lpstr>Литературные группировки</vt:lpstr>
      <vt:lpstr>  «Серапионовы братья»</vt:lpstr>
      <vt:lpstr>ЛЕФ – левый фронт искусств</vt:lpstr>
      <vt:lpstr>«Перевал»</vt:lpstr>
      <vt:lpstr>РАПП - российская ассоциация пролетарских писателей</vt:lpstr>
      <vt:lpstr>Конструктивизм</vt:lpstr>
      <vt:lpstr>ОБЭРИУ  – объединение реального искусства</vt:lpstr>
      <vt:lpstr>Prezentace aplikace PowerPoint</vt:lpstr>
      <vt:lpstr>Даниил Хармс</vt:lpstr>
      <vt:lpstr>Литературные направления</vt:lpstr>
      <vt:lpstr>Реализм</vt:lpstr>
      <vt:lpstr>Модернизм</vt:lpstr>
      <vt:lpstr>Расцвет русской драматургии</vt:lpstr>
      <vt:lpstr>Время поиска и эксперимента  в литературе</vt:lpstr>
      <vt:lpstr>Время поиска и эксперимента  в литературе</vt:lpstr>
      <vt:lpstr>1929 год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Литературные группы 20-х гг.</dc:title>
  <dc:creator>JANA</dc:creator>
  <cp:lastModifiedBy>JANA</cp:lastModifiedBy>
  <cp:revision>17</cp:revision>
  <dcterms:created xsi:type="dcterms:W3CDTF">2016-11-06T16:05:46Z</dcterms:created>
  <dcterms:modified xsi:type="dcterms:W3CDTF">2016-11-06T21:28:08Z</dcterms:modified>
</cp:coreProperties>
</file>