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РУССКОГО ЗАРУБЕЖЬЯ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Фазы эмиграции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7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Волны эмиграции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4080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Первая волна (1918 – 1922)</a:t>
            </a:r>
            <a:r>
              <a:rPr lang="ru-RU" sz="2400" dirty="0"/>
              <a:t> – военные и гражданские лица, бежавшие от победившей в ходе революции и Гражданской волны советской власти, а также от </a:t>
            </a:r>
            <a:r>
              <a:rPr lang="ru-RU" sz="2400" dirty="0" smtClean="0"/>
              <a:t>голода (от </a:t>
            </a:r>
            <a:r>
              <a:rPr lang="ru-RU" sz="2400" dirty="0"/>
              <a:t>1,5 до 3 млн. </a:t>
            </a:r>
            <a:r>
              <a:rPr lang="ru-RU" sz="2400" dirty="0" smtClean="0"/>
              <a:t>человек).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Вторая волна (1941 – 1944)</a:t>
            </a:r>
            <a:r>
              <a:rPr lang="ru-RU" sz="2400" dirty="0"/>
              <a:t> – лица, перемещенные за границы СССР в ходе Второй мировой войны и уклонившиеся от репатриации на родину (“невозвращенцы</a:t>
            </a:r>
            <a:r>
              <a:rPr lang="ru-RU" sz="2400" dirty="0" smtClean="0"/>
              <a:t>”), от 0,5 до 0,7 </a:t>
            </a:r>
            <a:r>
              <a:rPr lang="ru-RU" sz="2400" dirty="0"/>
              <a:t>млн. человек</a:t>
            </a:r>
            <a:r>
              <a:rPr lang="ru-RU" sz="2400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Третья волна (1948 – 1989/1990)</a:t>
            </a:r>
            <a:r>
              <a:rPr lang="ru-RU" sz="2400" dirty="0"/>
              <a:t> </a:t>
            </a:r>
            <a:r>
              <a:rPr lang="ru-RU" sz="2400" dirty="0" smtClean="0"/>
              <a:t>– эмиграция </a:t>
            </a:r>
            <a:r>
              <a:rPr lang="ru-RU" sz="2400" dirty="0"/>
              <a:t>периода “холодной войны”, </a:t>
            </a:r>
            <a:r>
              <a:rPr lang="ru-RU" sz="2400" dirty="0" smtClean="0"/>
              <a:t>около 0,5 млн. человек.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Четвертая волна (1990 – по настоящее время</a:t>
            </a:r>
            <a:r>
              <a:rPr lang="ru-RU" sz="2400" b="1" dirty="0" smtClean="0"/>
              <a:t>) </a:t>
            </a:r>
            <a:r>
              <a:rPr lang="ru-RU" sz="2400" dirty="0" smtClean="0"/>
              <a:t>– </a:t>
            </a:r>
            <a:r>
              <a:rPr lang="ru-RU" sz="2400" dirty="0"/>
              <a:t>предопределяется не политическими, как прежде, а экономическими </a:t>
            </a:r>
            <a:r>
              <a:rPr lang="ru-RU" sz="2400" dirty="0" smtClean="0"/>
              <a:t>факторами.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71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ссср на карте евраз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528" y="159438"/>
            <a:ext cx="8363712" cy="59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„</a:t>
            </a:r>
            <a:r>
              <a:rPr lang="ru-RU" b="1" dirty="0"/>
              <a:t> Философский </a:t>
            </a:r>
            <a:r>
              <a:rPr lang="ru-RU" b="1" dirty="0" smtClean="0"/>
              <a:t>пароход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82182"/>
            <a:ext cx="10631424" cy="4023360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800" dirty="0" smtClean="0"/>
              <a:t> собирательное </a:t>
            </a:r>
            <a:r>
              <a:rPr lang="ru-RU" sz="2800" dirty="0"/>
              <a:t>название для рейсов немецких пассажирских судов, доставивших из Петрограда в </a:t>
            </a:r>
            <a:r>
              <a:rPr lang="ru-RU" sz="2800" dirty="0" err="1"/>
              <a:t>Штеттин</a:t>
            </a:r>
            <a:r>
              <a:rPr lang="ru-RU" sz="2800" dirty="0"/>
              <a:t> (Германия) более 160 насильственно высланных из Советской России представителей интеллигенции, включая многих известных философов и </a:t>
            </a:r>
            <a:r>
              <a:rPr lang="ru-RU" sz="2800" dirty="0" smtClean="0"/>
              <a:t>мыслителей</a:t>
            </a:r>
            <a:r>
              <a:rPr lang="cs-CZ" sz="2800" dirty="0" smtClean="0"/>
              <a:t>;</a:t>
            </a:r>
            <a:endParaRPr lang="ru-RU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высылка интеллигенции из Советской России в </a:t>
            </a:r>
            <a:r>
              <a:rPr lang="cs-CZ" sz="2800" dirty="0" smtClean="0"/>
              <a:t>1922 </a:t>
            </a:r>
            <a:r>
              <a:rPr lang="ru-RU" sz="2800" dirty="0" smtClean="0"/>
              <a:t>году</a:t>
            </a:r>
            <a:r>
              <a:rPr lang="cs-CZ" sz="2800" dirty="0" smtClean="0"/>
              <a:t>;</a:t>
            </a:r>
            <a:endParaRPr lang="cs-CZ" sz="2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высылки </a:t>
            </a:r>
            <a:r>
              <a:rPr lang="ru-RU" sz="2800" dirty="0"/>
              <a:t>осуществлялись также на пароходах из Одессы и Севастополя и поездами из Москвы в Латвию и Германию.</a:t>
            </a:r>
            <a:endParaRPr lang="cs-CZ" sz="2800" dirty="0"/>
          </a:p>
          <a:p>
            <a:r>
              <a:rPr lang="cs-CZ" sz="2800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76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Литература русского зарубежья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516294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– ветвь русской литературы, возникшая после 1917 года за пределами Советской России и СССР.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081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Литература русского зарубежья делится на три </a:t>
            </a:r>
            <a:r>
              <a:rPr lang="ru-RU" dirty="0" smtClean="0"/>
              <a:t>периода: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267712"/>
            <a:ext cx="10058400" cy="3925824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•</a:t>
            </a:r>
            <a:r>
              <a:rPr lang="ru-RU" sz="2800" b="1" dirty="0"/>
              <a:t>1918 – 1940 годы </a:t>
            </a:r>
            <a:r>
              <a:rPr lang="ru-RU" sz="2800" dirty="0" smtClean="0"/>
              <a:t>– первый период</a:t>
            </a:r>
            <a:endParaRPr lang="cs-CZ" sz="2800" dirty="0"/>
          </a:p>
          <a:p>
            <a:r>
              <a:rPr lang="ru-RU" sz="2800" b="1" dirty="0"/>
              <a:t>•1940 – 1950–е (или середина 1960–х) годы </a:t>
            </a:r>
            <a:r>
              <a:rPr lang="ru-RU" sz="2800" dirty="0" smtClean="0"/>
              <a:t>– второй период</a:t>
            </a:r>
            <a:endParaRPr lang="cs-CZ" sz="2800" dirty="0"/>
          </a:p>
          <a:p>
            <a:r>
              <a:rPr lang="ru-RU" sz="2800" b="1" dirty="0"/>
              <a:t>•1960 (или середина 1960–х) – 1980–е годы </a:t>
            </a:r>
            <a:r>
              <a:rPr lang="ru-RU" sz="2800" dirty="0"/>
              <a:t>– </a:t>
            </a:r>
            <a:r>
              <a:rPr lang="ru-RU" sz="2800" dirty="0" smtClean="0"/>
              <a:t>третий период </a:t>
            </a:r>
          </a:p>
          <a:p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Социальные и культурные обстоятельства каждой волны оказывали непосредственное влияние на развитие литературы русского зарубежья и её жанров.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60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России эмигрировали: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01766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религиозные </a:t>
            </a:r>
            <a:r>
              <a:rPr lang="ru-RU" dirty="0" smtClean="0"/>
              <a:t>философы: </a:t>
            </a:r>
            <a:r>
              <a:rPr lang="ru-RU" dirty="0"/>
              <a:t>Н. Бердяев, С. Булгаков, Н. </a:t>
            </a:r>
            <a:r>
              <a:rPr lang="ru-RU" dirty="0" err="1"/>
              <a:t>Лосский</a:t>
            </a:r>
            <a:r>
              <a:rPr lang="ru-RU" dirty="0"/>
              <a:t>, Л. Шестов, Л. </a:t>
            </a:r>
            <a:r>
              <a:rPr lang="ru-RU" dirty="0" err="1"/>
              <a:t>Карсавин</a:t>
            </a:r>
            <a:r>
              <a:rPr lang="ru-RU" dirty="0"/>
              <a:t>.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евцы: Ф</a:t>
            </a:r>
            <a:r>
              <a:rPr lang="ru-RU" dirty="0"/>
              <a:t>. Шаляпин,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художники: И</a:t>
            </a:r>
            <a:r>
              <a:rPr lang="ru-RU" dirty="0"/>
              <a:t>. Репин, К. Коровин,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а</a:t>
            </a:r>
            <a:r>
              <a:rPr lang="ru-RU" dirty="0" smtClean="0"/>
              <a:t>ктеры: </a:t>
            </a:r>
            <a:r>
              <a:rPr lang="ru-RU" dirty="0"/>
              <a:t>М. Чехов и 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err="1"/>
              <a:t>Мозжухин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звезды балета: </a:t>
            </a:r>
            <a:r>
              <a:rPr lang="ru-RU" dirty="0"/>
              <a:t>Анна Павлова, Вацлав Нижинский,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композиторы </a:t>
            </a:r>
            <a:r>
              <a:rPr lang="ru-RU" dirty="0"/>
              <a:t>С. Рахманинов и 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smtClean="0"/>
              <a:t>Стравинский,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писатели: И. </a:t>
            </a:r>
            <a:r>
              <a:rPr lang="ru-RU" dirty="0"/>
              <a:t>Бунин, </a:t>
            </a:r>
            <a:r>
              <a:rPr lang="ru-RU" dirty="0" smtClean="0"/>
              <a:t>И. </a:t>
            </a:r>
            <a:r>
              <a:rPr lang="ru-RU" dirty="0" err="1"/>
              <a:t>Шмелёв</a:t>
            </a:r>
            <a:r>
              <a:rPr lang="ru-RU" dirty="0"/>
              <a:t>, А. Аверченко, К. Бальмонт, З. Гиппиус, </a:t>
            </a:r>
            <a:r>
              <a:rPr lang="ru-RU" dirty="0" smtClean="0"/>
              <a:t>Б</a:t>
            </a:r>
            <a:r>
              <a:rPr lang="ru-RU" dirty="0"/>
              <a:t>. Зайцев, А. Куприн, А. Ремизов, И. Северянин, А. Толстой, Н. Тэффи, Саша </a:t>
            </a:r>
            <a:r>
              <a:rPr lang="ru-RU" dirty="0" smtClean="0"/>
              <a:t>Чёрный</a:t>
            </a:r>
            <a:r>
              <a:rPr lang="cs-CZ" dirty="0" smtClean="0"/>
              <a:t>; </a:t>
            </a:r>
            <a:r>
              <a:rPr lang="ru-RU" dirty="0" smtClean="0"/>
              <a:t>молодые </a:t>
            </a:r>
            <a:r>
              <a:rPr lang="ru-RU" dirty="0"/>
              <a:t>литераторы: М. Цветаева, М. </a:t>
            </a:r>
            <a:r>
              <a:rPr lang="ru-RU" dirty="0" err="1"/>
              <a:t>Алданов</a:t>
            </a:r>
            <a:r>
              <a:rPr lang="ru-RU" dirty="0"/>
              <a:t>, Г. Адамович, Г. Иванов, В. Ходасевич.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9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Прага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/>
              <a:t>Научным центром русской эмиграции долгое время была </a:t>
            </a:r>
            <a:r>
              <a:rPr lang="ru-RU" sz="2800" i="1" dirty="0" smtClean="0"/>
              <a:t>Прага.</a:t>
            </a:r>
          </a:p>
          <a:p>
            <a:endParaRPr lang="ru-RU" sz="28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Русский народный </a:t>
            </a:r>
            <a:r>
              <a:rPr lang="ru-RU" sz="2800" dirty="0" smtClean="0"/>
              <a:t>университет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«Пражский лингвистический кружок</a:t>
            </a:r>
            <a:r>
              <a:rPr lang="ru-RU" sz="2800" dirty="0" smtClean="0"/>
              <a:t>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литературные объединения </a:t>
            </a:r>
            <a:r>
              <a:rPr lang="ru-RU" sz="2800" dirty="0"/>
              <a:t>– «Скит поэтов», Союз русских писателей и </a:t>
            </a:r>
            <a:r>
              <a:rPr lang="ru-RU" sz="2800" dirty="0" smtClean="0"/>
              <a:t>журналистов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около 20 русских литературных журналов и 18 газет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5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</TotalTime>
  <Words>449</Words>
  <Application>Microsoft Office PowerPoint</Application>
  <PresentationFormat>Širokoúhlá obrazovka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Retrospektiva</vt:lpstr>
      <vt:lpstr>ЛИТЕРАТУРА РУССКОГО ЗАРУБЕЖЬЯ</vt:lpstr>
      <vt:lpstr>Волны эмиграции</vt:lpstr>
      <vt:lpstr>Prezentace aplikace PowerPoint</vt:lpstr>
      <vt:lpstr>„ Философский пароход“</vt:lpstr>
      <vt:lpstr>Литература русского зарубежья </vt:lpstr>
      <vt:lpstr>Литература русского зарубежья делится на три периода:</vt:lpstr>
      <vt:lpstr>Из России эмигрировали:</vt:lpstr>
      <vt:lpstr>Прага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РУССКОГО ЗАРУБЕЖЬЯ</dc:title>
  <dc:creator>JANA</dc:creator>
  <cp:lastModifiedBy>JANA</cp:lastModifiedBy>
  <cp:revision>9</cp:revision>
  <dcterms:created xsi:type="dcterms:W3CDTF">2016-12-11T15:41:05Z</dcterms:created>
  <dcterms:modified xsi:type="dcterms:W3CDTF">2016-12-11T18:55:03Z</dcterms:modified>
</cp:coreProperties>
</file>