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80" r:id="rId3"/>
    <p:sldId id="262" r:id="rId4"/>
    <p:sldId id="257" r:id="rId5"/>
    <p:sldId id="259" r:id="rId6"/>
    <p:sldId id="268" r:id="rId7"/>
    <p:sldId id="260" r:id="rId8"/>
    <p:sldId id="258" r:id="rId9"/>
    <p:sldId id="263" r:id="rId10"/>
    <p:sldId id="285" r:id="rId11"/>
    <p:sldId id="281" r:id="rId12"/>
    <p:sldId id="269" r:id="rId13"/>
    <p:sldId id="270" r:id="rId14"/>
    <p:sldId id="282" r:id="rId15"/>
    <p:sldId id="272" r:id="rId16"/>
    <p:sldId id="271" r:id="rId17"/>
    <p:sldId id="283" r:id="rId18"/>
    <p:sldId id="273" r:id="rId19"/>
    <p:sldId id="278" r:id="rId20"/>
    <p:sldId id="279" r:id="rId21"/>
    <p:sldId id="284" r:id="rId22"/>
    <p:sldId id="274" r:id="rId23"/>
    <p:sldId id="277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15" autoAdjust="0"/>
  </p:normalViewPr>
  <p:slideViewPr>
    <p:cSldViewPr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EF8F5-3772-4666-97E7-3694DDD3ACC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1ED24-9226-49D8-BE05-CBE4CCF30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4qA8clvJxN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NqsjV2PH4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85zk1S8fn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vzMYmmNX3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Лекция 1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Русская литература 2-ой половины </a:t>
            </a:r>
            <a:r>
              <a:rPr smtClean="0">
                <a:latin typeface="Georgia" pitchFamily="18" charset="0"/>
              </a:rPr>
              <a:t>XX </a:t>
            </a:r>
            <a:r>
              <a:rPr lang="ru-RU" dirty="0" smtClean="0">
                <a:latin typeface="Georgia" pitchFamily="18" charset="0"/>
              </a:rPr>
              <a:t>века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Исповедальные жанры </a:t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00034" y="1000108"/>
            <a:ext cx="8186766" cy="5357850"/>
          </a:xfrm>
        </p:spPr>
        <p:txBody>
          <a:bodyPr numCol="2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Georgia" pitchFamily="18" charset="0"/>
              </a:rPr>
              <a:t>Жди меня, и я вернусь,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Georgia" pitchFamily="18" charset="0"/>
              </a:rPr>
              <a:t>Всем смертям назло.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Georgia" pitchFamily="18" charset="0"/>
              </a:rPr>
              <a:t>Кто не ждал меня, тот пусть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Georgia" pitchFamily="18" charset="0"/>
              </a:rPr>
              <a:t>Скажет: - Повезло.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Georgia" pitchFamily="18" charset="0"/>
              </a:rPr>
              <a:t>Не понять, не ждавшим им,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Georgia" pitchFamily="18" charset="0"/>
              </a:rPr>
              <a:t>Как среди огня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Georgia" pitchFamily="18" charset="0"/>
              </a:rPr>
              <a:t>Ожиданием своим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Georgia" pitchFamily="18" charset="0"/>
              </a:rPr>
              <a:t>Ты спасла меня.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Georgia" pitchFamily="18" charset="0"/>
              </a:rPr>
              <a:t>Как я выжил, будем знать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Georgia" pitchFamily="18" charset="0"/>
              </a:rPr>
              <a:t>Только мы с тобой, -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Georgia" pitchFamily="18" charset="0"/>
              </a:rPr>
              <a:t>Просто ты умела ждать,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Georgia" pitchFamily="18" charset="0"/>
              </a:rPr>
              <a:t>Как никто другой.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Georgia" pitchFamily="18" charset="0"/>
              </a:rPr>
              <a:t>Личность человека на войне</a:t>
            </a:r>
            <a:endParaRPr lang="ru-RU" i="1" dirty="0">
              <a:latin typeface="Georgia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Georgia" pitchFamily="18" charset="0"/>
              </a:rPr>
              <a:t>Военная проза</a:t>
            </a:r>
            <a:endParaRPr lang="ru-RU" sz="3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5335604"/>
            <a:ext cx="7315200" cy="522288"/>
          </a:xfrm>
        </p:spPr>
        <p:txBody>
          <a:bodyPr/>
          <a:lstStyle/>
          <a:p>
            <a:pPr algn="ctr"/>
            <a:r>
              <a:rPr lang="ru-RU" sz="3600" dirty="0" smtClean="0">
                <a:latin typeface="Georgia" pitchFamily="18" charset="0"/>
              </a:rPr>
              <a:t>Михаил Шолохов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9" name="Рисунок 8" descr="Шолохов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0838" b="3083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1500174"/>
            <a:ext cx="43719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«Судьба человека»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6215082"/>
            <a:ext cx="4643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https://www.youtube.com/watch?v=4qA8clvJxNA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9698" name="Picture 2" descr="Картинки по запросу судьба челове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714356"/>
            <a:ext cx="3929070" cy="526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atin typeface="Georgia" pitchFamily="18" charset="0"/>
              </a:rPr>
              <a:t>Художественно-документальные произведения</a:t>
            </a:r>
            <a:endParaRPr lang="ru-RU" i="1" dirty="0">
              <a:latin typeface="Georgia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Georgia" pitchFamily="18" charset="0"/>
              </a:rPr>
              <a:t>Военная проза</a:t>
            </a:r>
            <a:endParaRPr lang="ru-RU" sz="3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43932" cy="1143000"/>
          </a:xfrm>
        </p:spPr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Брестская крепость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30722" name="Picture 2" descr="Картинки по запросу брестская крепос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6908108" cy="4024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Блокада Ленинграда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31746" name="Picture 2" descr="Картинки по запросу блокада ленингра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6929486" cy="418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952500"/>
            <a:ext cx="8286807" cy="1362075"/>
          </a:xfrm>
        </p:spPr>
        <p:txBody>
          <a:bodyPr/>
          <a:lstStyle/>
          <a:p>
            <a:pPr algn="ctr"/>
            <a:r>
              <a:rPr lang="ru-RU" i="1" dirty="0" smtClean="0">
                <a:latin typeface="Georgia" pitchFamily="18" charset="0"/>
              </a:rPr>
              <a:t>Героико-эпические произведения</a:t>
            </a:r>
            <a:endParaRPr lang="ru-RU" i="1" dirty="0">
              <a:latin typeface="Georgia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Georgia" pitchFamily="18" charset="0"/>
              </a:rPr>
              <a:t>Военная проза</a:t>
            </a:r>
            <a:endParaRPr lang="ru-RU" sz="3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Послевоенные произведения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dirty="0" smtClean="0">
                <a:latin typeface="Georgia" pitchFamily="18" charset="0"/>
              </a:rPr>
              <a:t>К. Симонов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sz="3600" dirty="0" smtClean="0">
                <a:latin typeface="Georgia" pitchFamily="18" charset="0"/>
              </a:rPr>
              <a:t>В. </a:t>
            </a:r>
            <a:r>
              <a:rPr lang="ru-RU" sz="3600" dirty="0" err="1" smtClean="0">
                <a:latin typeface="Georgia" pitchFamily="18" charset="0"/>
              </a:rPr>
              <a:t>Гроссман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9" name="Содержимое 8" descr="Живые и мертвые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247900"/>
            <a:ext cx="3052654" cy="3886200"/>
          </a:xfrm>
        </p:spPr>
      </p:pic>
      <p:pic>
        <p:nvPicPr>
          <p:cNvPr id="10" name="Содержимое 9" descr="Жизнь и судьба.jpg"/>
          <p:cNvPicPr>
            <a:picLocks noGrp="1" noChangeAspect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>
          <a:xfrm>
            <a:off x="5214942" y="2247900"/>
            <a:ext cx="2742192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1143000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«Жизнь и судьба»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14422"/>
            <a:ext cx="8572560" cy="492922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	«Национальное сознание проявляется как могучая и прекрасная сила в дни народных бедствий. Народное национальное сознание в такую пору прекрасно, потому что оно человечно, а не потому, что оно национально. </a:t>
            </a:r>
          </a:p>
          <a:p>
            <a:pPr algn="just"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	Это - человеческое достоинство, человеческая верность свободе, человеческая вера в добро, проявляющиеся в форме национального сознания».</a:t>
            </a:r>
          </a:p>
          <a:p>
            <a:pPr algn="just"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	«Все люди виноваты перед матерью, потерявшей на войне сына, и тщетно пробуют оправляться перед ней на протяжении истории человечества».</a:t>
            </a:r>
            <a:br>
              <a:rPr lang="ru-RU" dirty="0" smtClean="0">
                <a:latin typeface="Georgia" pitchFamily="18" charset="0"/>
              </a:rPr>
            </a:br>
            <a:endParaRPr lang="ru-RU" dirty="0" smtClean="0">
              <a:latin typeface="Georgia" pitchFamily="18" charset="0"/>
            </a:endParaRPr>
          </a:p>
          <a:p>
            <a:pPr algn="just">
              <a:spcBef>
                <a:spcPts val="0"/>
              </a:spcBef>
              <a:buNone/>
            </a:pP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Военная проза и поэзия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14400" y="1142984"/>
            <a:ext cx="3733800" cy="762000"/>
          </a:xfrm>
        </p:spPr>
        <p:txBody>
          <a:bodyPr/>
          <a:lstStyle/>
          <a:p>
            <a:r>
              <a:rPr lang="ru-RU" sz="3600" dirty="0" smtClean="0">
                <a:latin typeface="Georgia" pitchFamily="18" charset="0"/>
              </a:rPr>
              <a:t>К. Симонов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953000" y="1142984"/>
            <a:ext cx="3733800" cy="762000"/>
          </a:xfrm>
        </p:spPr>
        <p:txBody>
          <a:bodyPr/>
          <a:lstStyle/>
          <a:p>
            <a:r>
              <a:rPr lang="ru-RU" sz="3600" dirty="0" smtClean="0">
                <a:latin typeface="Georgia" pitchFamily="18" charset="0"/>
              </a:rPr>
              <a:t>В. </a:t>
            </a:r>
            <a:r>
              <a:rPr lang="ru-RU" sz="3600" dirty="0" err="1" smtClean="0">
                <a:latin typeface="Georgia" pitchFamily="18" charset="0"/>
              </a:rPr>
              <a:t>Гроссман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11" name="Содержимое 10" descr="Симонов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910" y="2428868"/>
            <a:ext cx="3733800" cy="2699004"/>
          </a:xfrm>
        </p:spPr>
      </p:pic>
      <p:pic>
        <p:nvPicPr>
          <p:cNvPr id="13" name="Содержимое 12" descr="Гросман.jpg"/>
          <p:cNvPicPr>
            <a:picLocks noGrp="1" noChangeAspect="1"/>
          </p:cNvPicPr>
          <p:nvPr>
            <p:ph sz="half" idx="4"/>
          </p:nvPr>
        </p:nvPicPr>
        <p:blipFill>
          <a:blip r:embed="rId3"/>
          <a:stretch>
            <a:fillRect/>
          </a:stretch>
        </p:blipFill>
        <p:spPr>
          <a:xfrm>
            <a:off x="4632144" y="2571744"/>
            <a:ext cx="4054656" cy="25597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952500"/>
            <a:ext cx="8286807" cy="1362075"/>
          </a:xfrm>
        </p:spPr>
        <p:txBody>
          <a:bodyPr/>
          <a:lstStyle/>
          <a:p>
            <a:pPr algn="ctr"/>
            <a:r>
              <a:rPr lang="ru-RU" i="1" dirty="0" smtClean="0">
                <a:latin typeface="Georgia" pitchFamily="18" charset="0"/>
              </a:rPr>
              <a:t>Проза фронтового поколения</a:t>
            </a:r>
            <a:endParaRPr lang="ru-RU" i="1" dirty="0">
              <a:latin typeface="Georgia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Georgia" pitchFamily="18" charset="0"/>
              </a:rPr>
              <a:t>Военная проза</a:t>
            </a:r>
            <a:endParaRPr lang="ru-RU" sz="3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43040" y="1500174"/>
            <a:ext cx="7772400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Georgia" pitchFamily="18" charset="0"/>
              </a:rPr>
              <a:t>Виктор Некрасов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33794" name="Picture 2" descr="Картинки по запросу в окопах сталингра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714488"/>
            <a:ext cx="2932425" cy="4557694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914400" y="27305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Проза фронтового поколения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«В окопах Сталинграда»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8258204" cy="4572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dirty="0" smtClean="0">
                <a:latin typeface="Georgia" pitchFamily="18" charset="0"/>
              </a:rPr>
              <a:t>	«Да, самое страшное на войне — это не снаряды, не бомбы, ко всему этому можно привыкнуть; самое страшное — это бездеятельность, неопределённость, отсутствие непосредственной цели. 	Куда страшнее сидеть в щели в открытом поле под бомбёжкой, чем идти в атаку. А в щели ведь шансов на смерть куда меньше, чем в атаке. Но в атаке — цель, задача, а в щели только бомбы считаешь, попадёт или не попадёт».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«В окопах Сталинграда»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447800"/>
            <a:ext cx="8186766" cy="4572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dirty="0" smtClean="0">
                <a:latin typeface="Georgia" pitchFamily="18" charset="0"/>
              </a:rPr>
              <a:t>	«Я помню одного убитого бойца. Он лежал на спине, раскинув руки, и к губам его прилип окурок. И то было страшней всего, что я видел до и после на войне. Страшнее разрушенных городов, распоротых животов, оторванных рук и ног. Раскинутые руки и окурок на губах. Минуту назад была еще жизнь, мысли, желания. Сейчас - смерть».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Georgia" pitchFamily="18" charset="0"/>
              </a:rPr>
              <a:t>Публицистические жанры</a:t>
            </a:r>
            <a:endParaRPr lang="ru-RU" i="1" dirty="0">
              <a:latin typeface="Georgia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Georgia" pitchFamily="18" charset="0"/>
              </a:rPr>
              <a:t>Военная поэзия</a:t>
            </a:r>
            <a:endParaRPr lang="ru-RU" sz="3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85794"/>
            <a:ext cx="77724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Публицистические жанры</a:t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1538" y="1214422"/>
            <a:ext cx="7786742" cy="4805378"/>
          </a:xfrm>
        </p:spPr>
        <p:txBody>
          <a:bodyPr numCol="1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b="1" dirty="0" smtClean="0"/>
              <a:t>Василий </a:t>
            </a:r>
            <a:r>
              <a:rPr lang="ru-RU" b="1" dirty="0" smtClean="0"/>
              <a:t>Лебедев-Кумач</a:t>
            </a:r>
            <a:endParaRPr lang="en-US" b="1" dirty="0" smtClean="0"/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«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Священная война»</a:t>
            </a:r>
            <a:endParaRPr lang="ru-RU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Вставай, страна огромная,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Вставай на смертный бой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С фашистской силой темною,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С проклятою ордой!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Пусть ярость благородная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Вскипает, как война,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Идет война народная,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Священная война!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 </a:t>
            </a:r>
            <a:r>
              <a:rPr lang="en-US" dirty="0" smtClean="0">
                <a:latin typeface="Georgia" pitchFamily="18" charset="0"/>
              </a:rPr>
              <a:t>&lt;…&gt;</a:t>
            </a:r>
          </a:p>
          <a:p>
            <a:pPr>
              <a:spcBef>
                <a:spcPts val="0"/>
              </a:spcBef>
              <a:buNone/>
            </a:pPr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6215082"/>
            <a:ext cx="5286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https://www.youtube.com/watch?v=TNqsjV2PH4A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85794"/>
            <a:ext cx="77724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Публицистические жанры</a:t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285860"/>
            <a:ext cx="8001056" cy="5000660"/>
          </a:xfrm>
        </p:spPr>
        <p:txBody>
          <a:bodyPr numCol="1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Georgia" pitchFamily="18" charset="0"/>
              </a:rPr>
              <a:t>Анна Ахматова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«Мужество»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Мы знаем, что ныне лежит на весах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И что совершается ныне.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Час мужества пробил на наших часах,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И мужество нас не покинет.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Не страшно под пулями мертвыми лечь,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Не горько остаться без крова, -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И мы сохраним тебя, русская речь,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Великое русское слово.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Свободным и чистым тебя пронесем,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И внукам дадим,  и от плена спасем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	Навеки!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6286520"/>
            <a:ext cx="4904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https://www.youtube.com/watch?v=s85zk1S8fno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Georgia" pitchFamily="18" charset="0"/>
              </a:rPr>
              <a:t>Повествовательные жанры</a:t>
            </a:r>
            <a:endParaRPr lang="ru-RU" i="1" dirty="0">
              <a:latin typeface="Georgia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Georgia" pitchFamily="18" charset="0"/>
              </a:rPr>
              <a:t>Военная поэзия</a:t>
            </a:r>
            <a:endParaRPr lang="ru-RU" sz="3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85794"/>
            <a:ext cx="77724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Повествовательные жанры</a:t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285860"/>
            <a:ext cx="8786842" cy="4500594"/>
          </a:xfrm>
        </p:spPr>
        <p:txBody>
          <a:bodyPr numCol="2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300" b="1" dirty="0" smtClean="0">
                <a:latin typeface="Georgia" pitchFamily="18" charset="0"/>
              </a:rPr>
              <a:t>Алексей Сурков</a:t>
            </a:r>
            <a:endParaRPr lang="ru-RU" sz="2300" b="1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300" dirty="0" smtClean="0">
                <a:solidFill>
                  <a:srgbClr val="FF0000"/>
                </a:solidFill>
                <a:latin typeface="Georgia" pitchFamily="18" charset="0"/>
              </a:rPr>
              <a:t>«В землянке»</a:t>
            </a:r>
          </a:p>
          <a:p>
            <a:pPr>
              <a:spcBef>
                <a:spcPts val="0"/>
              </a:spcBef>
              <a:buNone/>
            </a:pPr>
            <a:r>
              <a:rPr lang="ru-RU" sz="2300" dirty="0" smtClean="0">
                <a:latin typeface="Georgia" pitchFamily="18" charset="0"/>
              </a:rPr>
              <a:t>Бьется в тесной печурке огонь,</a:t>
            </a:r>
          </a:p>
          <a:p>
            <a:pPr>
              <a:spcBef>
                <a:spcPts val="0"/>
              </a:spcBef>
              <a:buNone/>
            </a:pPr>
            <a:r>
              <a:rPr lang="ru-RU" sz="2300" dirty="0" smtClean="0">
                <a:latin typeface="Georgia" pitchFamily="18" charset="0"/>
              </a:rPr>
              <a:t>На поленьях смола, как слеза.</a:t>
            </a:r>
          </a:p>
          <a:p>
            <a:pPr>
              <a:spcBef>
                <a:spcPts val="0"/>
              </a:spcBef>
              <a:buNone/>
            </a:pPr>
            <a:r>
              <a:rPr lang="ru-RU" sz="2300" dirty="0" smtClean="0">
                <a:latin typeface="Georgia" pitchFamily="18" charset="0"/>
              </a:rPr>
              <a:t>И поет мне в землянке гармонь</a:t>
            </a:r>
          </a:p>
          <a:p>
            <a:pPr>
              <a:spcBef>
                <a:spcPts val="0"/>
              </a:spcBef>
              <a:buNone/>
            </a:pPr>
            <a:r>
              <a:rPr lang="ru-RU" sz="2300" dirty="0" smtClean="0">
                <a:latin typeface="Georgia" pitchFamily="18" charset="0"/>
              </a:rPr>
              <a:t>Про улыбку твои  и глаза.</a:t>
            </a:r>
          </a:p>
          <a:p>
            <a:pPr>
              <a:spcBef>
                <a:spcPts val="0"/>
              </a:spcBef>
              <a:buNone/>
            </a:pPr>
            <a:r>
              <a:rPr lang="ru-RU" sz="2300" dirty="0" smtClean="0">
                <a:latin typeface="Georgia" pitchFamily="18" charset="0"/>
              </a:rPr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ru-RU" sz="2300" dirty="0" smtClean="0">
                <a:latin typeface="Georgia" pitchFamily="18" charset="0"/>
              </a:rPr>
              <a:t>Про тебя мне шептали кусты</a:t>
            </a:r>
          </a:p>
          <a:p>
            <a:pPr>
              <a:spcBef>
                <a:spcPts val="0"/>
              </a:spcBef>
              <a:buNone/>
            </a:pPr>
            <a:r>
              <a:rPr lang="ru-RU" sz="2300" dirty="0" smtClean="0">
                <a:latin typeface="Georgia" pitchFamily="18" charset="0"/>
              </a:rPr>
              <a:t>В белоснежных полях под Москвой.</a:t>
            </a:r>
          </a:p>
          <a:p>
            <a:pPr>
              <a:spcBef>
                <a:spcPts val="0"/>
              </a:spcBef>
              <a:buNone/>
            </a:pPr>
            <a:r>
              <a:rPr lang="ru-RU" sz="2300" dirty="0" smtClean="0">
                <a:latin typeface="Georgia" pitchFamily="18" charset="0"/>
              </a:rPr>
              <a:t>Я хочу, чтобы слышала ты, </a:t>
            </a:r>
          </a:p>
          <a:p>
            <a:pPr>
              <a:spcBef>
                <a:spcPts val="0"/>
              </a:spcBef>
              <a:buNone/>
            </a:pPr>
            <a:r>
              <a:rPr lang="ru-RU" sz="2300" dirty="0" smtClean="0">
                <a:latin typeface="Georgia" pitchFamily="18" charset="0"/>
              </a:rPr>
              <a:t>Как тоскует мой голос живой.</a:t>
            </a:r>
          </a:p>
          <a:p>
            <a:pPr>
              <a:spcBef>
                <a:spcPts val="0"/>
              </a:spcBef>
              <a:buNone/>
            </a:pPr>
            <a:endParaRPr lang="ru-RU" sz="23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3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3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300" dirty="0" smtClean="0">
                <a:latin typeface="Georgia" pitchFamily="18" charset="0"/>
              </a:rPr>
              <a:t>Ты сейчас далеко, далеко, </a:t>
            </a:r>
          </a:p>
          <a:p>
            <a:pPr>
              <a:spcBef>
                <a:spcPts val="0"/>
              </a:spcBef>
              <a:buNone/>
            </a:pPr>
            <a:r>
              <a:rPr lang="ru-RU" sz="2300" dirty="0" smtClean="0">
                <a:latin typeface="Georgia" pitchFamily="18" charset="0"/>
              </a:rPr>
              <a:t>Между нами снега и снега, </a:t>
            </a:r>
          </a:p>
          <a:p>
            <a:pPr>
              <a:spcBef>
                <a:spcPts val="0"/>
              </a:spcBef>
              <a:buNone/>
            </a:pPr>
            <a:r>
              <a:rPr lang="ru-RU" sz="2300" dirty="0" smtClean="0">
                <a:latin typeface="Georgia" pitchFamily="18" charset="0"/>
              </a:rPr>
              <a:t>До тебя мне дойти далеко, </a:t>
            </a:r>
          </a:p>
          <a:p>
            <a:pPr>
              <a:spcBef>
                <a:spcPts val="0"/>
              </a:spcBef>
              <a:buNone/>
            </a:pPr>
            <a:r>
              <a:rPr lang="ru-RU" sz="2300" dirty="0" smtClean="0">
                <a:latin typeface="Georgia" pitchFamily="18" charset="0"/>
              </a:rPr>
              <a:t>А до смерти –  четыре шага.</a:t>
            </a:r>
          </a:p>
          <a:p>
            <a:pPr>
              <a:spcBef>
                <a:spcPts val="0"/>
              </a:spcBef>
              <a:buNone/>
            </a:pPr>
            <a:r>
              <a:rPr lang="ru-RU" sz="2300" dirty="0" smtClean="0">
                <a:latin typeface="Georgia" pitchFamily="18" charset="0"/>
              </a:rPr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ru-RU" sz="2300" dirty="0" smtClean="0">
                <a:latin typeface="Georgia" pitchFamily="18" charset="0"/>
              </a:rPr>
              <a:t>Пой, гармоника, вьюге назло, </a:t>
            </a:r>
          </a:p>
          <a:p>
            <a:pPr>
              <a:spcBef>
                <a:spcPts val="0"/>
              </a:spcBef>
              <a:buNone/>
            </a:pPr>
            <a:r>
              <a:rPr lang="ru-RU" sz="2300" dirty="0" smtClean="0">
                <a:latin typeface="Georgia" pitchFamily="18" charset="0"/>
              </a:rPr>
              <a:t>Заплутавшее счастье зови.</a:t>
            </a:r>
          </a:p>
          <a:p>
            <a:pPr>
              <a:spcBef>
                <a:spcPts val="0"/>
              </a:spcBef>
              <a:buNone/>
            </a:pPr>
            <a:r>
              <a:rPr lang="ru-RU" sz="2300" dirty="0" smtClean="0">
                <a:latin typeface="Georgia" pitchFamily="18" charset="0"/>
              </a:rPr>
              <a:t>Мне в холодной землянке тепло</a:t>
            </a:r>
          </a:p>
          <a:p>
            <a:pPr>
              <a:spcBef>
                <a:spcPts val="0"/>
              </a:spcBef>
              <a:buNone/>
            </a:pPr>
            <a:r>
              <a:rPr lang="ru-RU" sz="2300" dirty="0" smtClean="0">
                <a:latin typeface="Georgia" pitchFamily="18" charset="0"/>
              </a:rPr>
              <a:t>От моей негасимой любви. </a:t>
            </a:r>
          </a:p>
          <a:p>
            <a:pPr>
              <a:spcBef>
                <a:spcPts val="0"/>
              </a:spcBef>
              <a:buNone/>
            </a:pPr>
            <a:endParaRPr lang="ru-RU" sz="23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300" dirty="0" smtClean="0">
                <a:latin typeface="Georgia" pitchFamily="18" charset="0"/>
              </a:rPr>
              <a:t> </a:t>
            </a:r>
            <a:endParaRPr lang="ru-RU" sz="23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6072206"/>
            <a:ext cx="5000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https://www.youtube.com/watch?v=fvzMYmmNX3A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Georgia" pitchFamily="18" charset="0"/>
              </a:rPr>
              <a:t>Исповедальные жанры</a:t>
            </a:r>
            <a:endParaRPr lang="ru-RU" i="1" dirty="0">
              <a:latin typeface="Georgia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latin typeface="Georgia" pitchFamily="18" charset="0"/>
              </a:rPr>
              <a:t>Военная поэзия</a:t>
            </a:r>
          </a:p>
          <a:p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Исповедальные жанры </a:t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00034" y="1000108"/>
            <a:ext cx="8186766" cy="5357850"/>
          </a:xfrm>
        </p:spPr>
        <p:txBody>
          <a:bodyPr numCol="2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latin typeface="Georgia" pitchFamily="18" charset="0"/>
              </a:rPr>
              <a:t>Константин </a:t>
            </a:r>
            <a:r>
              <a:rPr lang="ru-RU" sz="2000" b="1" dirty="0" smtClean="0">
                <a:latin typeface="Georgia" pitchFamily="18" charset="0"/>
              </a:rPr>
              <a:t>Симонов</a:t>
            </a:r>
            <a:endParaRPr lang="ru-RU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FF0000"/>
                </a:solidFill>
                <a:latin typeface="Georgia" pitchFamily="18" charset="0"/>
              </a:rPr>
              <a:t>«Жди меня»</a:t>
            </a:r>
            <a:endParaRPr lang="ru-RU" sz="2000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i="1" dirty="0" smtClean="0">
                <a:latin typeface="Georgia" pitchFamily="18" charset="0"/>
              </a:rPr>
              <a:t> </a:t>
            </a:r>
            <a:r>
              <a:rPr lang="ru-RU" sz="2000" dirty="0" smtClean="0">
                <a:latin typeface="Georgia" pitchFamily="18" charset="0"/>
              </a:rPr>
              <a:t>Жди меня, и я вернусь.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Georgia" pitchFamily="18" charset="0"/>
              </a:rPr>
              <a:t>Только очень жди,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Georgia" pitchFamily="18" charset="0"/>
              </a:rPr>
              <a:t>Жди, когда наводят грусть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Georgia" pitchFamily="18" charset="0"/>
              </a:rPr>
              <a:t>Желтые дожди,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Georgia" pitchFamily="18" charset="0"/>
              </a:rPr>
              <a:t>Жди, когда снега метут,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Georgia" pitchFamily="18" charset="0"/>
              </a:rPr>
              <a:t>Жди, когда жара,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Georgia" pitchFamily="18" charset="0"/>
              </a:rPr>
              <a:t>Жди, когда других не ждут,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Georgia" pitchFamily="18" charset="0"/>
              </a:rPr>
              <a:t>Позабыв вчера.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Georgia" pitchFamily="18" charset="0"/>
              </a:rPr>
              <a:t>Жди, когда из дальних мест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Georgia" pitchFamily="18" charset="0"/>
              </a:rPr>
              <a:t>Писем не придет,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Georgia" pitchFamily="18" charset="0"/>
              </a:rPr>
              <a:t>Жди, когда уж надоест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Georgia" pitchFamily="18" charset="0"/>
              </a:rPr>
              <a:t>Всем, кто вместе ждет.</a:t>
            </a: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Georgia" pitchFamily="18" charset="0"/>
              </a:rPr>
              <a:t>Жди меня, и я вернусь,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Georgia" pitchFamily="18" charset="0"/>
              </a:rPr>
              <a:t>Не желай добра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Georgia" pitchFamily="18" charset="0"/>
              </a:rPr>
              <a:t>Всем, кто знает наизусть,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Georgia" pitchFamily="18" charset="0"/>
              </a:rPr>
              <a:t>Что забыть пора.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Georgia" pitchFamily="18" charset="0"/>
              </a:rPr>
              <a:t>Пусть поверят сын и мать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Georgia" pitchFamily="18" charset="0"/>
              </a:rPr>
              <a:t>В то, что нет меня,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Georgia" pitchFamily="18" charset="0"/>
              </a:rPr>
              <a:t>Пусть друзья устанут ждать,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Georgia" pitchFamily="18" charset="0"/>
              </a:rPr>
              <a:t>Сядут у огня,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Georgia" pitchFamily="18" charset="0"/>
              </a:rPr>
              <a:t>Выпьют горькое вино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Georgia" pitchFamily="18" charset="0"/>
              </a:rPr>
              <a:t>На помин души...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Georgia" pitchFamily="18" charset="0"/>
              </a:rPr>
              <a:t>Жди. И с ними заодно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Georgia" pitchFamily="18" charset="0"/>
              </a:rPr>
              <a:t>Выпить не спеши.</a:t>
            </a: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288</TotalTime>
  <Words>301</Words>
  <PresentationFormat>Экран (4:3)</PresentationFormat>
  <Paragraphs>145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Справедливость</vt:lpstr>
      <vt:lpstr>Русская литература 2-ой половины XX века</vt:lpstr>
      <vt:lpstr>Военная проза и поэзия</vt:lpstr>
      <vt:lpstr>Публицистические жанры</vt:lpstr>
      <vt:lpstr>Публицистические жанры </vt:lpstr>
      <vt:lpstr>Публицистические жанры </vt:lpstr>
      <vt:lpstr>Повествовательные жанры</vt:lpstr>
      <vt:lpstr>Повествовательные жанры </vt:lpstr>
      <vt:lpstr>Исповедальные жанры</vt:lpstr>
      <vt:lpstr>Исповедальные жанры  </vt:lpstr>
      <vt:lpstr>Исповедальные жанры  </vt:lpstr>
      <vt:lpstr>Личность человека на войне</vt:lpstr>
      <vt:lpstr>Михаил Шолохов</vt:lpstr>
      <vt:lpstr>«Судьба человека»</vt:lpstr>
      <vt:lpstr>Художественно-документальные произведения</vt:lpstr>
      <vt:lpstr>Брестская крепость</vt:lpstr>
      <vt:lpstr>Блокада Ленинграда</vt:lpstr>
      <vt:lpstr>Героико-эпические произведения</vt:lpstr>
      <vt:lpstr>Послевоенные произведения</vt:lpstr>
      <vt:lpstr>«Жизнь и судьба»</vt:lpstr>
      <vt:lpstr>Слайд 20</vt:lpstr>
      <vt:lpstr>Проза фронтового поколения</vt:lpstr>
      <vt:lpstr>Виктор Некрасов</vt:lpstr>
      <vt:lpstr>«В окопах Сталинграда»</vt:lpstr>
      <vt:lpstr>«В окопах Сталинграда»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Военная проза и поэзия</dc:title>
  <dc:creator>Ольга</dc:creator>
  <cp:lastModifiedBy>Ольга</cp:lastModifiedBy>
  <cp:revision>32</cp:revision>
  <dcterms:created xsi:type="dcterms:W3CDTF">2016-11-03T15:42:45Z</dcterms:created>
  <dcterms:modified xsi:type="dcterms:W3CDTF">2016-12-08T01:49:31Z</dcterms:modified>
</cp:coreProperties>
</file>