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56" r:id="rId3"/>
    <p:sldId id="257" r:id="rId4"/>
    <p:sldId id="259" r:id="rId5"/>
    <p:sldId id="263" r:id="rId6"/>
    <p:sldId id="261" r:id="rId7"/>
    <p:sldId id="264" r:id="rId8"/>
    <p:sldId id="265" r:id="rId9"/>
    <p:sldId id="266" r:id="rId10"/>
    <p:sldId id="262" r:id="rId11"/>
    <p:sldId id="267" r:id="rId12"/>
    <p:sldId id="268" r:id="rId13"/>
    <p:sldId id="304" r:id="rId14"/>
    <p:sldId id="269" r:id="rId15"/>
    <p:sldId id="270" r:id="rId16"/>
    <p:sldId id="271" r:id="rId17"/>
    <p:sldId id="272" r:id="rId18"/>
    <p:sldId id="273" r:id="rId19"/>
    <p:sldId id="274" r:id="rId20"/>
    <p:sldId id="260" r:id="rId21"/>
    <p:sldId id="275" r:id="rId22"/>
    <p:sldId id="276" r:id="rId23"/>
    <p:sldId id="278" r:id="rId24"/>
    <p:sldId id="279" r:id="rId25"/>
    <p:sldId id="280" r:id="rId26"/>
    <p:sldId id="285" r:id="rId27"/>
    <p:sldId id="295" r:id="rId28"/>
    <p:sldId id="296" r:id="rId29"/>
    <p:sldId id="297" r:id="rId30"/>
    <p:sldId id="281" r:id="rId31"/>
    <p:sldId id="303" r:id="rId32"/>
    <p:sldId id="28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15" autoAdjust="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8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t3O3R3sVHV4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9LIkqQPst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emo.ru/history/nkvd/gulag/maps/ussri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P_aVA05t3Q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Лекция 2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Русская литература 2-ой половины XX века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Музей истории </a:t>
            </a:r>
            <a:r>
              <a:rPr lang="ru-RU" dirty="0" err="1" smtClean="0">
                <a:latin typeface="Georgia" pitchFamily="18" charset="0"/>
              </a:rPr>
              <a:t>ГУЛага</a:t>
            </a:r>
            <a:r>
              <a:rPr lang="ru-RU" dirty="0" smtClean="0">
                <a:latin typeface="Georgia" pitchFamily="18" charset="0"/>
              </a:rPr>
              <a:t> (Москва)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050" name="Picture 2" descr="Картинки по запрос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09218"/>
            <a:ext cx="7215238" cy="4805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Музей истории </a:t>
            </a:r>
            <a:r>
              <a:rPr lang="ru-RU" dirty="0" err="1" smtClean="0">
                <a:latin typeface="Georgia" pitchFamily="18" charset="0"/>
              </a:rPr>
              <a:t>ГУЛага</a:t>
            </a:r>
            <a:r>
              <a:rPr lang="ru-RU" dirty="0" smtClean="0">
                <a:latin typeface="Georgia" pitchFamily="18" charset="0"/>
              </a:rPr>
              <a:t> (Москва)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4578" name="Picture 2" descr="Картинки по запрос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7286676" cy="4840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Музей истории </a:t>
            </a:r>
            <a:r>
              <a:rPr lang="ru-RU" dirty="0" err="1" smtClean="0">
                <a:latin typeface="Georgia" pitchFamily="18" charset="0"/>
              </a:rPr>
              <a:t>ГУЛага</a:t>
            </a:r>
            <a:r>
              <a:rPr lang="ru-RU" dirty="0" smtClean="0">
                <a:latin typeface="Georgia" pitchFamily="18" charset="0"/>
              </a:rPr>
              <a:t> (Москва)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5602" name="Picture 2" descr="Картинки по запрос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6572296" cy="4502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«Один день Ивана Денисовича»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3554" name="Picture 2" descr="Картинки по запросу один день ивана денисовича \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3057525" cy="4762500"/>
          </a:xfrm>
          <a:prstGeom prst="rect">
            <a:avLst/>
          </a:prstGeom>
          <a:noFill/>
        </p:spPr>
      </p:pic>
      <p:pic>
        <p:nvPicPr>
          <p:cNvPr id="23556" name="Picture 4" descr="Картинки по запросу один день ивана денисовича \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571612"/>
            <a:ext cx="2809288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«Один день Ивана Денисовича»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3200" i="1" dirty="0" smtClean="0">
                <a:latin typeface="Georgia" pitchFamily="18" charset="0"/>
              </a:rPr>
              <a:t>	«…и кто знает лагерную жизнь, всегда может  подработать:  шить  кому-нибудь из  старой подкладки чехол  на рукавички; богатому бригаднику подать сухие валенки прямо на койку, чтоб ему босиком  не топтаться вкруг  кучи, не  выбирать…».</a:t>
            </a:r>
            <a:endParaRPr lang="ru-RU" sz="3200" dirty="0" smtClean="0">
              <a:latin typeface="Georgia" pitchFamily="18" charset="0"/>
            </a:endParaRPr>
          </a:p>
          <a:p>
            <a:pPr algn="just">
              <a:buNone/>
            </a:pP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«Один день Ивана Денисовича»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i="1" dirty="0" smtClean="0">
                <a:latin typeface="Georgia" pitchFamily="18" charset="0"/>
              </a:rPr>
              <a:t>«Мороз лют, а бригадир лютей», </a:t>
            </a:r>
          </a:p>
          <a:p>
            <a:pPr>
              <a:buNone/>
            </a:pPr>
            <a:r>
              <a:rPr lang="ru-RU" sz="3200" i="1" dirty="0" smtClean="0">
                <a:latin typeface="Georgia" pitchFamily="18" charset="0"/>
              </a:rPr>
              <a:t>«Кто кого может, тот того и гложет».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«Архипелаг </a:t>
            </a:r>
            <a:r>
              <a:rPr lang="ru-RU" dirty="0" err="1" smtClean="0">
                <a:latin typeface="Georgia" pitchFamily="18" charset="0"/>
              </a:rPr>
              <a:t>ГУЛаг</a:t>
            </a:r>
            <a:r>
              <a:rPr lang="ru-RU" dirty="0" smtClean="0">
                <a:latin typeface="Georgia" pitchFamily="18" charset="0"/>
              </a:rPr>
              <a:t>»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6626" name="Picture 2" descr="Картинки по запросу архипелаг гула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3286148" cy="4874454"/>
          </a:xfrm>
          <a:prstGeom prst="rect">
            <a:avLst/>
          </a:prstGeom>
          <a:noFill/>
        </p:spPr>
      </p:pic>
      <p:pic>
        <p:nvPicPr>
          <p:cNvPr id="26628" name="Picture 4" descr="Картинки по запросу архипелаг гула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414447"/>
            <a:ext cx="3000396" cy="4800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«Архипелаг </a:t>
            </a:r>
            <a:r>
              <a:rPr lang="ru-RU" dirty="0" err="1" smtClean="0">
                <a:latin typeface="Georgia" pitchFamily="18" charset="0"/>
              </a:rPr>
              <a:t>ГУЛаг</a:t>
            </a:r>
            <a:r>
              <a:rPr lang="ru-RU" dirty="0" smtClean="0">
                <a:latin typeface="Georgia" pitchFamily="18" charset="0"/>
              </a:rPr>
              <a:t>»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 smtClean="0">
                <a:latin typeface="Georgia" pitchFamily="18" charset="0"/>
              </a:rPr>
              <a:t>	</a:t>
            </a:r>
            <a:r>
              <a:rPr lang="ru-RU" sz="3200" i="1" dirty="0" smtClean="0">
                <a:latin typeface="Georgia" pitchFamily="18" charset="0"/>
              </a:rPr>
              <a:t>«И ничего святого нет во время обыска! При аресте паровозного машиниста </a:t>
            </a:r>
            <a:r>
              <a:rPr lang="ru-RU" sz="3200" i="1" dirty="0" err="1" smtClean="0">
                <a:latin typeface="Georgia" pitchFamily="18" charset="0"/>
              </a:rPr>
              <a:t>Иношина</a:t>
            </a:r>
            <a:r>
              <a:rPr lang="ru-RU" sz="3200" i="1" dirty="0" smtClean="0">
                <a:latin typeface="Georgia" pitchFamily="18" charset="0"/>
              </a:rPr>
              <a:t> в комнате стоял гробик с его только что умершим ребенком. Юристы выбросили ребенка из гробика, они искали и там».</a:t>
            </a:r>
          </a:p>
          <a:p>
            <a:pPr algn="just"/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«Архипелаг </a:t>
            </a:r>
            <a:r>
              <a:rPr lang="ru-RU" dirty="0" err="1" smtClean="0">
                <a:latin typeface="Georgia" pitchFamily="18" charset="0"/>
              </a:rPr>
              <a:t>ГУЛаг</a:t>
            </a:r>
            <a:r>
              <a:rPr lang="ru-RU" dirty="0" smtClean="0">
                <a:latin typeface="Georgia" pitchFamily="18" charset="0"/>
              </a:rPr>
              <a:t>»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800" i="1" dirty="0" smtClean="0">
                <a:latin typeface="Georgia" pitchFamily="18" charset="0"/>
              </a:rPr>
              <a:t>	«Простая истина, но и ее надо выстрадать: благословенны не победы в войнах, а поражения в них! </a:t>
            </a:r>
          </a:p>
          <a:p>
            <a:pPr algn="just">
              <a:buNone/>
            </a:pPr>
            <a:r>
              <a:rPr lang="ru-RU" sz="2800" i="1" dirty="0" smtClean="0">
                <a:latin typeface="Georgia" pitchFamily="18" charset="0"/>
              </a:rPr>
              <a:t>	Победы нужны правительствам, поражения нужны – народу. После побед хочется еще побед, после поражения хочется свободы – и обычно ее добиваются. Поражения нужны народам, как страдания и беды нужны отдельным людям: они заставляют углубить внутреннюю жизнь, возвыситься духовно».</a:t>
            </a:r>
            <a:endParaRPr lang="ru-RU" sz="28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«Архипелаг </a:t>
            </a:r>
            <a:r>
              <a:rPr lang="ru-RU" dirty="0" err="1" smtClean="0">
                <a:latin typeface="Georgia" pitchFamily="18" charset="0"/>
              </a:rPr>
              <a:t>ГУЛаг</a:t>
            </a:r>
            <a:r>
              <a:rPr lang="ru-RU" dirty="0" smtClean="0">
                <a:latin typeface="Georgia" pitchFamily="18" charset="0"/>
              </a:rPr>
              <a:t>»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3200" i="1" dirty="0" smtClean="0">
                <a:latin typeface="Georgia" pitchFamily="18" charset="0"/>
              </a:rPr>
              <a:t>	«Этот чемодан у меня сохранился, я и теперь, когда попадется, провожу пальцами по его рваной дыре. Она ведь не может зажить, как заживает на теле, на сердце. Вещи памятливее нас».</a:t>
            </a:r>
            <a:endParaRPr lang="ru-RU" sz="32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Лагерная проза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527175"/>
            <a:ext cx="8504238" cy="4572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Georgia" pitchFamily="18" charset="0"/>
              </a:rPr>
              <a:t>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5917188"/>
            <a:ext cx="592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https://www.youtube.com/watch?v=t3O3R3sVHV4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71612"/>
            <a:ext cx="7358114" cy="431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«В круге первом»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9698" name="Picture 2" descr="Картинки по запросу в круге перв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53408"/>
            <a:ext cx="3357586" cy="4314500"/>
          </a:xfrm>
          <a:prstGeom prst="rect">
            <a:avLst/>
          </a:prstGeom>
          <a:noFill/>
        </p:spPr>
      </p:pic>
      <p:pic>
        <p:nvPicPr>
          <p:cNvPr id="29700" name="Picture 4" descr="Картинки по запросу в круге перво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643050"/>
            <a:ext cx="3000396" cy="4432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57200" y="5429250"/>
            <a:ext cx="8229600" cy="696913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>
                <a:latin typeface="Georgia" pitchFamily="18" charset="0"/>
              </a:rPr>
              <a:t>Варлам</a:t>
            </a:r>
            <a:r>
              <a:rPr lang="ru-RU" dirty="0" smtClean="0">
                <a:latin typeface="Georgia" pitchFamily="18" charset="0"/>
              </a:rPr>
              <a:t> Шаламов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33794" name="Picture 2" descr="Картинки по запросу варлам шалам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00042"/>
            <a:ext cx="5643602" cy="4844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Колыма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34818" name="Picture 2" descr="Картинки по запросу колыма лагер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6453166" cy="4304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Колыма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36866" name="Picture 2" descr="Картинки по запросу колыма тюрь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7424839" cy="4940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 Шаламов: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571611"/>
            <a:ext cx="8715404" cy="455455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i="1" dirty="0" smtClean="0">
                <a:latin typeface="Georgia" pitchFamily="18" charset="0"/>
              </a:rPr>
              <a:t>	«Лагерь – отрицательная школа жизни целиком и полностью. Ничего полезного, нужного никто оттуда не вынесет, ни сам заключенный, ни его начальник, ни его охрана, ни невольные свидетели – инженеры, геологи, врачи, – ни начальники, ни подчиненные. Каждая минута лагерной жизни – отравленная минута. Там много такого, что человек не должен знать, а если видел – лучше ему умереть».</a:t>
            </a:r>
            <a:endParaRPr lang="ru-RU" sz="2800" dirty="0" smtClean="0">
              <a:latin typeface="Georgia" pitchFamily="18" charset="0"/>
            </a:endParaRPr>
          </a:p>
          <a:p>
            <a:pPr algn="just">
              <a:buNone/>
            </a:pP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Georgia" pitchFamily="18" charset="0"/>
              </a:rPr>
              <a:t>«Ночью»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ru-RU" dirty="0" smtClean="0">
                <a:latin typeface="Georgia" pitchFamily="18" charset="0"/>
              </a:rPr>
              <a:t>	«Ужин кончился. Глебов неторопливо вылизал миску, тщательно сгреб со стола хлебные крошки в левую ладонь и, поднеся ее ко рту, бережно слизал крошки с ладони. Не глотая, он ощущал, как слюна во рту густо и жадно обволакивает крошечный комочек хлеба. Глебов не мог бы сказать, было ли это вкусно. Вкус – это что-то другое, слишком бедное по сравнению с этим страстным, самозабвенным ощущением, которое давала пища. Глебов не торопился глотать: хлеб сам таял во рту, и таял быстро.</a:t>
            </a:r>
          </a:p>
          <a:p>
            <a:pPr algn="just">
              <a:buNone/>
            </a:pP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Georgia" pitchFamily="18" charset="0"/>
              </a:rPr>
              <a:t>«Ночью»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Georgia" pitchFamily="18" charset="0"/>
              </a:rPr>
              <a:t>– Пора, – сказал Багрецов.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Они молча пошли по тропе к скале и поднялись на небольшой уступ, огибавший сопку; хоть солнце зашло недавно, камни, днем обжигавшие подошвы сквозь резиновые галоши, надетые на босу ногу, сейчас уже были холодными. Глебов застегнул телогрейку. Ходьба не грела его.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– Далеко еще? – спросил он шепотом.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– Далеко, – негромко ответил Багрецов.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Georgia" pitchFamily="18" charset="0"/>
              </a:rPr>
              <a:t>«Ночью»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428736"/>
            <a:ext cx="8503920" cy="4572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dirty="0" smtClean="0">
                <a:latin typeface="Georgia" pitchFamily="18" charset="0"/>
              </a:rPr>
              <a:t>	Они сели отдыхать. Говорить было не о чем, да и думать было не о чем – все было ясно и просто. На площадке, в конце уступа, были кучи развороченных камней, сорванного, ссохшегося мха.</a:t>
            </a:r>
          </a:p>
          <a:p>
            <a:pPr algn="just">
              <a:buNone/>
            </a:pPr>
            <a:r>
              <a:rPr lang="ru-RU" dirty="0" smtClean="0">
                <a:latin typeface="Georgia" pitchFamily="18" charset="0"/>
              </a:rPr>
              <a:t>– Я мог бы сделать это и один, – усмехнулся Багрецов, – но вдвоем веселее. Да и для старого приятеля...</a:t>
            </a:r>
          </a:p>
          <a:p>
            <a:pPr algn="just">
              <a:buNone/>
            </a:pPr>
            <a:r>
              <a:rPr lang="ru-RU" dirty="0" smtClean="0">
                <a:latin typeface="Georgia" pitchFamily="18" charset="0"/>
              </a:rPr>
              <a:t>Их привезли на одном пароходе в прошлом году. Багрецов остановился.</a:t>
            </a:r>
          </a:p>
          <a:p>
            <a:pPr algn="just">
              <a:buNone/>
            </a:pPr>
            <a:r>
              <a:rPr lang="ru-RU" dirty="0" smtClean="0">
                <a:latin typeface="Georgia" pitchFamily="18" charset="0"/>
              </a:rPr>
              <a:t>– Надо лечь, увидят.</a:t>
            </a:r>
          </a:p>
          <a:p>
            <a:pPr algn="just">
              <a:buNone/>
            </a:pPr>
            <a:endParaRPr lang="ru-RU" dirty="0" smtClean="0">
              <a:latin typeface="Georgia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Georgia" pitchFamily="18" charset="0"/>
              </a:rPr>
              <a:t>		</a:t>
            </a:r>
          </a:p>
          <a:p>
            <a:pPr algn="just">
              <a:buNone/>
            </a:pP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Georgia" pitchFamily="18" charset="0"/>
              </a:rPr>
              <a:t>«Ночью»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ru-RU" dirty="0" smtClean="0">
                <a:latin typeface="Georgia" pitchFamily="18" charset="0"/>
              </a:rPr>
              <a:t>	Они легли и стали отбрасывать в сторону камни. Больших камней, таких, чтобы нельзя было поднять, переместить вдвоем, здесь не было, потому что те люди, которые набрасывали их сюда утром, были не сильнее Глебова.</a:t>
            </a:r>
          </a:p>
          <a:p>
            <a:pPr algn="just">
              <a:buNone/>
            </a:pPr>
            <a:r>
              <a:rPr lang="ru-RU" dirty="0" smtClean="0">
                <a:latin typeface="Georgia" pitchFamily="18" charset="0"/>
              </a:rPr>
              <a:t>		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5857892"/>
            <a:ext cx="6143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https://www.youtube.com/watch?v=d9LIkqQPst8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84032"/>
            <a:ext cx="8534400" cy="75895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Georgia" pitchFamily="18" charset="0"/>
              </a:rPr>
              <a:t>Периодизация русской литературы 2-ой половины 20 века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Georgia" pitchFamily="18" charset="0"/>
              </a:rPr>
              <a:t>Первый период: 1956 – 1964, «оттепель».</a:t>
            </a:r>
          </a:p>
          <a:p>
            <a:r>
              <a:rPr lang="ru-RU" sz="2800" dirty="0" smtClean="0">
                <a:latin typeface="Georgia" pitchFamily="18" charset="0"/>
              </a:rPr>
              <a:t>Второй: 1965 – 1985, «</a:t>
            </a:r>
            <a:r>
              <a:rPr lang="ru-RU" sz="2800" dirty="0" err="1" smtClean="0">
                <a:latin typeface="Georgia" pitchFamily="18" charset="0"/>
              </a:rPr>
              <a:t>послеоттепельное</a:t>
            </a:r>
            <a:r>
              <a:rPr lang="ru-RU" sz="2800" dirty="0" smtClean="0">
                <a:latin typeface="Georgia" pitchFamily="18" charset="0"/>
              </a:rPr>
              <a:t>» двадцатилетие или «застой».</a:t>
            </a:r>
          </a:p>
          <a:p>
            <a:r>
              <a:rPr lang="ru-RU" sz="2800" dirty="0" smtClean="0">
                <a:latin typeface="Georgia" pitchFamily="18" charset="0"/>
              </a:rPr>
              <a:t>Третий: 1986 – 1991, «гласность».</a:t>
            </a:r>
          </a:p>
          <a:p>
            <a:r>
              <a:rPr lang="ru-RU" sz="2800" dirty="0" smtClean="0">
                <a:latin typeface="Georgia" pitchFamily="18" charset="0"/>
              </a:rPr>
              <a:t>Четвёртый: начинается с декабря 1991 и длится по сей день, русская литература конца XX – начала XXI веков.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 Шаламов: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28596" y="1428735"/>
            <a:ext cx="8286808" cy="469742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Georgia" pitchFamily="18" charset="0"/>
              </a:rPr>
              <a:t>	«</a:t>
            </a:r>
            <a:r>
              <a:rPr lang="ru-RU" sz="2800" i="1" dirty="0" smtClean="0">
                <a:latin typeface="Georgia" pitchFamily="18" charset="0"/>
              </a:rPr>
              <a:t>Заключенный приучается там ненавидеть труд – ничему другому он и не может там научиться. Он обучается там лести, лганью, мелким и большим подлостям, становится эгоистом. &lt;…&gt; Моральные барьеры отодвинулись куда-то в сторону. Оказывается, можно делать подлости и все же жить… Оказывается, что человек, совершивший подлость, не умирает…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 Шаламов: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28596" y="1428735"/>
            <a:ext cx="8286808" cy="469742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i="1" dirty="0" smtClean="0">
                <a:latin typeface="Georgia" pitchFamily="18" charset="0"/>
              </a:rPr>
              <a:t>	Он чересчур высоко ценит свои страдания, забывая, что у каждого человека есть свое горе. К чужому горю он разучился относиться сочувственно – он просто его не понимает, не хочет понимать… Он приучился ненавидеть людей</a:t>
            </a:r>
            <a:r>
              <a:rPr lang="ru-RU" sz="3200" dirty="0" smtClean="0">
                <a:latin typeface="Georgia" pitchFamily="18" charset="0"/>
              </a:rPr>
              <a:t>».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«Васька, похититель свиней»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091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600" dirty="0" smtClean="0">
                <a:latin typeface="Georgia" pitchFamily="18" charset="0"/>
              </a:rPr>
              <a:t>	«Погоня была близка. Васька взбежал на крыльцо, оттолкнул дежурного и помчался по коридору. …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600" dirty="0" smtClean="0">
                <a:latin typeface="Georgia" pitchFamily="18" charset="0"/>
              </a:rPr>
              <a:t>	Дальше бежать было некуда. Васька сейчас только увидел, что потерял шапку. Мерзлый поросенок все еще был в его руках. Васька положил поросенка на пол, своротил массивные скамейки и заложил ими дверь. … Тогда Васька сел на пол, взял в обе руки поросенка, сырого, мороженого поросенка, и грыз, грыз... Когда вызван был отряд стрелков, и двери были открыты, и баррикада разобрана, Васька успел съесть половину поросенка...».</a:t>
            </a:r>
          </a:p>
          <a:p>
            <a:pPr algn="just">
              <a:spcBef>
                <a:spcPts val="0"/>
              </a:spcBef>
              <a:buNone/>
            </a:pPr>
            <a:endParaRPr lang="ru-RU" sz="26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Периодизация русской литературы 2-ой половины 20 века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latin typeface="Georgia" pitchFamily="18" charset="0"/>
              </a:rPr>
              <a:t>Первый: 1956 – 1964, «оттепель».</a:t>
            </a:r>
            <a:endParaRPr lang="ru-RU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err="1" smtClean="0">
                <a:solidFill>
                  <a:srgbClr val="FF0000"/>
                </a:solidFill>
                <a:latin typeface="Georgia" pitchFamily="18" charset="0"/>
              </a:rPr>
              <a:t>Поэты-шестидесятки</a:t>
            </a: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 и авторская песня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Военная проза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Лагерная проза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latin typeface="Georgia" pitchFamily="18" charset="0"/>
              </a:rPr>
              <a:t>Второй: 1965 – 1985, «</a:t>
            </a:r>
            <a:r>
              <a:rPr lang="ru-RU" sz="2000" b="1" dirty="0" err="1" smtClean="0">
                <a:latin typeface="Georgia" pitchFamily="18" charset="0"/>
              </a:rPr>
              <a:t>послеоттепельное</a:t>
            </a:r>
            <a:r>
              <a:rPr lang="ru-RU" sz="2000" b="1" dirty="0" smtClean="0">
                <a:latin typeface="Georgia" pitchFamily="18" charset="0"/>
              </a:rPr>
              <a:t>» двадцатилетие или «застой».</a:t>
            </a:r>
            <a:endParaRPr lang="ru-RU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Georgia" pitchFamily="18" charset="0"/>
              </a:rPr>
              <a:t>−//−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+ Деревенская проза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latin typeface="Georgia" pitchFamily="18" charset="0"/>
              </a:rPr>
              <a:t>Третий: 1986 – 1991, «гласность».</a:t>
            </a:r>
            <a:endParaRPr lang="ru-RU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Разоблачающая литература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 «Возвращенная литература»,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Литература русского зарубежья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latin typeface="Georgia" pitchFamily="18" charset="0"/>
              </a:rPr>
              <a:t>Четвёртый: начинается с декабря 1991 и длится по сей день, русская литература конца XX – начала XXI веков.</a:t>
            </a:r>
            <a:endParaRPr lang="ru-RU" sz="2000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Постмодернизм</a:t>
            </a:r>
            <a:endParaRPr lang="ru-RU" sz="2000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Карта </a:t>
            </a:r>
            <a:r>
              <a:rPr lang="ru-RU" dirty="0" err="1" smtClean="0">
                <a:latin typeface="Georgia" pitchFamily="18" charset="0"/>
              </a:rPr>
              <a:t>ГУЛага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6000768"/>
            <a:ext cx="6000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http://www.memo.ru/history/nkvd/gulag/maps/ussri.htm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t="15000" r="24560" b="7500"/>
          <a:stretch>
            <a:fillRect/>
          </a:stretch>
        </p:blipFill>
        <p:spPr bwMode="auto">
          <a:xfrm>
            <a:off x="928662" y="1428736"/>
            <a:ext cx="735808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4397" y="1558794"/>
            <a:ext cx="7215206" cy="422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857356" y="5845750"/>
            <a:ext cx="578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https://www.youtube.com/watch?v=wP_aVA05t3Q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Georgia" pitchFamily="18" charset="0"/>
              </a:rPr>
              <a:t>АЛЖИР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(</a:t>
            </a:r>
            <a:r>
              <a:rPr lang="ru-RU" sz="2800" dirty="0" err="1" smtClean="0">
                <a:latin typeface="Georgia" pitchFamily="18" charset="0"/>
              </a:rPr>
              <a:t>Акмолинский</a:t>
            </a:r>
            <a:r>
              <a:rPr lang="ru-RU" sz="2800" dirty="0" smtClean="0">
                <a:latin typeface="Georgia" pitchFamily="18" charset="0"/>
              </a:rPr>
              <a:t> лагерь жен изменников родины)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1026" name="Picture 2" descr="Картинки по запросу алжир акмолинская облас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1201" y="2000240"/>
            <a:ext cx="7121598" cy="3392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57200" y="5643563"/>
            <a:ext cx="8229600" cy="482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Александр Солженицын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2530" name="Picture 2" descr="Картинки по запросу солженицы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401107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«Один день Ивана Денисовича»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3554" name="Picture 2" descr="Картинки по запросу один день ивана денисовича \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3057525" cy="4762500"/>
          </a:xfrm>
          <a:prstGeom prst="rect">
            <a:avLst/>
          </a:prstGeom>
          <a:noFill/>
        </p:spPr>
      </p:pic>
      <p:pic>
        <p:nvPicPr>
          <p:cNvPr id="23556" name="Picture 4" descr="Картинки по запросу один день ивана денисовича \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571612"/>
            <a:ext cx="2809288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1971</TotalTime>
  <Words>362</Words>
  <PresentationFormat>Экран (4:3)</PresentationFormat>
  <Paragraphs>78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Официальная</vt:lpstr>
      <vt:lpstr>Русская литература 2-ой половины XX века</vt:lpstr>
      <vt:lpstr>Лагерная проза</vt:lpstr>
      <vt:lpstr>Периодизация русской литературы 2-ой половины 20 века</vt:lpstr>
      <vt:lpstr>Периодизация русской литературы 2-ой половины 20 века</vt:lpstr>
      <vt:lpstr>Карта ГУЛага</vt:lpstr>
      <vt:lpstr>Слайд 6</vt:lpstr>
      <vt:lpstr>АЛЖИР (Акмолинский лагерь жен изменников родины)</vt:lpstr>
      <vt:lpstr>Слайд 8</vt:lpstr>
      <vt:lpstr>«Один день Ивана Денисовича»</vt:lpstr>
      <vt:lpstr>Музей истории ГУЛага (Москва)</vt:lpstr>
      <vt:lpstr>Музей истории ГУЛага (Москва)</vt:lpstr>
      <vt:lpstr>Музей истории ГУЛага (Москва)</vt:lpstr>
      <vt:lpstr>«Один день Ивана Денисовича»</vt:lpstr>
      <vt:lpstr>«Один день Ивана Денисовича»</vt:lpstr>
      <vt:lpstr>«Один день Ивана Денисовича»</vt:lpstr>
      <vt:lpstr>«Архипелаг ГУЛаг»</vt:lpstr>
      <vt:lpstr>«Архипелаг ГУЛаг»</vt:lpstr>
      <vt:lpstr>«Архипелаг ГУЛаг»</vt:lpstr>
      <vt:lpstr>«Архипелаг ГУЛаг»</vt:lpstr>
      <vt:lpstr>Слайд 20</vt:lpstr>
      <vt:lpstr>«В круге первом»</vt:lpstr>
      <vt:lpstr>Слайд 22</vt:lpstr>
      <vt:lpstr>Колыма</vt:lpstr>
      <vt:lpstr>Колыма</vt:lpstr>
      <vt:lpstr>В. Шаламов:</vt:lpstr>
      <vt:lpstr>«Ночью»</vt:lpstr>
      <vt:lpstr>«Ночью»</vt:lpstr>
      <vt:lpstr>«Ночью»</vt:lpstr>
      <vt:lpstr>«Ночью»</vt:lpstr>
      <vt:lpstr>В. Шаламов:</vt:lpstr>
      <vt:lpstr>В. Шаламов:</vt:lpstr>
      <vt:lpstr>«Васька, похититель свиней»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Доработать</dc:title>
  <dc:creator>Ольга</dc:creator>
  <cp:lastModifiedBy>Ольга</cp:lastModifiedBy>
  <cp:revision>52</cp:revision>
  <dcterms:created xsi:type="dcterms:W3CDTF">2016-11-08T00:22:21Z</dcterms:created>
  <dcterms:modified xsi:type="dcterms:W3CDTF">2016-12-08T02:16:51Z</dcterms:modified>
</cp:coreProperties>
</file>