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10" r:id="rId2"/>
    <p:sldId id="311" r:id="rId3"/>
    <p:sldId id="257" r:id="rId4"/>
    <p:sldId id="263" r:id="rId5"/>
    <p:sldId id="275" r:id="rId6"/>
    <p:sldId id="276" r:id="rId7"/>
    <p:sldId id="277" r:id="rId8"/>
    <p:sldId id="278" r:id="rId9"/>
    <p:sldId id="279" r:id="rId10"/>
    <p:sldId id="280" r:id="rId11"/>
    <p:sldId id="282" r:id="rId12"/>
    <p:sldId id="259" r:id="rId13"/>
    <p:sldId id="265" r:id="rId14"/>
    <p:sldId id="286" r:id="rId15"/>
    <p:sldId id="293" r:id="rId16"/>
    <p:sldId id="294" r:id="rId17"/>
    <p:sldId id="295" r:id="rId18"/>
    <p:sldId id="269" r:id="rId19"/>
    <p:sldId id="309" r:id="rId20"/>
    <p:sldId id="258" r:id="rId21"/>
    <p:sldId id="264" r:id="rId22"/>
    <p:sldId id="296" r:id="rId23"/>
    <p:sldId id="287" r:id="rId24"/>
    <p:sldId id="288" r:id="rId25"/>
    <p:sldId id="289" r:id="rId26"/>
    <p:sldId id="291" r:id="rId27"/>
    <p:sldId id="260" r:id="rId28"/>
    <p:sldId id="271" r:id="rId29"/>
    <p:sldId id="298" r:id="rId30"/>
    <p:sldId id="299" r:id="rId31"/>
    <p:sldId id="272" r:id="rId32"/>
    <p:sldId id="312" r:id="rId33"/>
    <p:sldId id="270" r:id="rId34"/>
    <p:sldId id="266" r:id="rId35"/>
    <p:sldId id="301" r:id="rId36"/>
    <p:sldId id="302" r:id="rId37"/>
    <p:sldId id="303" r:id="rId38"/>
    <p:sldId id="273" r:id="rId39"/>
    <p:sldId id="262" r:id="rId40"/>
    <p:sldId id="268" r:id="rId41"/>
    <p:sldId id="284" r:id="rId42"/>
    <p:sldId id="304" r:id="rId43"/>
    <p:sldId id="305" r:id="rId44"/>
    <p:sldId id="306" r:id="rId45"/>
    <p:sldId id="261" r:id="rId46"/>
    <p:sldId id="267" r:id="rId47"/>
    <p:sldId id="307" r:id="rId48"/>
    <p:sldId id="308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615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5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WctCFaOTD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t-Hk0RaO3k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oCicLaJvTgo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xv3Kd1428o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1xrTnXQmRQ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uQgKhUDSFJ4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ZMI-XBCp3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Русская литература 2-ой половины XX века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Лекция 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«Братская ГЭС». Глава «Монолог Египетской пирамиды»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numCol="2">
            <a:noAutofit/>
          </a:bodyPr>
          <a:lstStyle/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Я —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 египетская пирамида.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 Я легендами перевита.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 И писаки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 меня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 разглядывают,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 и музеи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 меня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 раскрадывают,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и ученые возятся с лупами,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 пыль пинцетами робко сколупывая,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 и туристы,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 потея,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 теснятся,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 чтоб на фоне бессмертия сняться.</a:t>
            </a:r>
          </a:p>
          <a:p>
            <a:pPr>
              <a:buNone/>
            </a:pPr>
            <a:endParaRPr lang="ru-RU" sz="2400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 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«Братская ГЭС». Глава «Монолог Братской ГЭС»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numCol="2">
            <a:noAutofit/>
          </a:bodyPr>
          <a:lstStyle/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 Пирамида,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 я дочь России,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 непонятной тебе земли.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 Ее с детства плетьми крестили,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 на клочки разрывали,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 жгли.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 Ее душу топтали, топтали,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 нанося за ударом удар,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 печенеги,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 варяги,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 татары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 и свои —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 пострашнее татар.</a:t>
            </a:r>
          </a:p>
          <a:p>
            <a:pPr>
              <a:buNone/>
            </a:pPr>
            <a:endParaRPr lang="ru-RU" sz="24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857496"/>
            <a:ext cx="7362852" cy="1171580"/>
          </a:xfrm>
        </p:spPr>
        <p:txBody>
          <a:bodyPr>
            <a:noAutofit/>
          </a:bodyPr>
          <a:lstStyle/>
          <a:p>
            <a:r>
              <a:rPr lang="ru-RU" sz="3900" b="1" dirty="0" smtClean="0">
                <a:latin typeface="Georgia" pitchFamily="18" charset="0"/>
              </a:rPr>
              <a:t>Творчество </a:t>
            </a:r>
            <a:br>
              <a:rPr lang="ru-RU" sz="3900" b="1" dirty="0" smtClean="0">
                <a:latin typeface="Georgia" pitchFamily="18" charset="0"/>
              </a:rPr>
            </a:br>
            <a:r>
              <a:rPr lang="ru-RU" sz="3900" b="1" dirty="0" smtClean="0">
                <a:latin typeface="Georgia" pitchFamily="18" charset="0"/>
              </a:rPr>
              <a:t>Роберта Рождественского</a:t>
            </a:r>
            <a:endParaRPr lang="ru-RU" sz="39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Роберт Рождественский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9" name="Содержимое 8" descr="Рождественнский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8095" y="2343179"/>
            <a:ext cx="4039985" cy="2689167"/>
          </a:xfrm>
        </p:spPr>
      </p:pic>
      <p:pic>
        <p:nvPicPr>
          <p:cNvPr id="10" name="Содержимое 9" descr="Рождественнский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b="25438"/>
          <a:stretch>
            <a:fillRect/>
          </a:stretch>
        </p:blipFill>
        <p:spPr>
          <a:xfrm>
            <a:off x="4714876" y="2500306"/>
            <a:ext cx="4041775" cy="22602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Роберт Рождественский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8229600" cy="458534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Georgia" pitchFamily="18" charset="0"/>
              </a:rPr>
              <a:t>«Письмо в тридцатый век»</a:t>
            </a:r>
          </a:p>
          <a:p>
            <a:r>
              <a:rPr lang="ru-RU" sz="2800" dirty="0" smtClean="0">
                <a:latin typeface="Georgia" pitchFamily="18" charset="0"/>
              </a:rPr>
              <a:t>Поэма «Реквием»</a:t>
            </a:r>
          </a:p>
          <a:p>
            <a:r>
              <a:rPr lang="ru-RU" sz="2800" dirty="0" smtClean="0">
                <a:latin typeface="Georgia" pitchFamily="18" charset="0"/>
              </a:rPr>
              <a:t>«Винтики»</a:t>
            </a:r>
          </a:p>
          <a:p>
            <a:r>
              <a:rPr lang="ru-RU" sz="2800" dirty="0" smtClean="0">
                <a:latin typeface="Georgia" pitchFamily="18" charset="0"/>
              </a:rPr>
              <a:t>«Поэма о различных точках зрения»</a:t>
            </a:r>
          </a:p>
          <a:p>
            <a:r>
              <a:rPr lang="ru-RU" sz="2800" dirty="0" smtClean="0">
                <a:latin typeface="Georgia" pitchFamily="18" charset="0"/>
              </a:rPr>
              <a:t>«Баллада о маленьком человеке»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«Поэма о различных точках зрения»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229600" cy="47282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	Мы - и не пытавшиеся. 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Мы - и не пытающиеся. 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Млекопитающие 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и </a:t>
            </a:r>
            <a:r>
              <a:rPr lang="ru-RU" sz="2800" dirty="0" err="1" smtClean="0">
                <a:latin typeface="Georgia" pitchFamily="18" charset="0"/>
              </a:rPr>
              <a:t>млеконапитавшиеся</a:t>
            </a:r>
            <a:r>
              <a:rPr lang="ru-RU" sz="2800" dirty="0" smtClean="0">
                <a:latin typeface="Georgia" pitchFamily="18" charset="0"/>
              </a:rPr>
              <a:t>. 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Рядовые. Жвачные. 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Мягкие. Овальные. 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Лица, не охваченные 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err="1" smtClean="0">
                <a:latin typeface="Georgia" pitchFamily="18" charset="0"/>
              </a:rPr>
              <a:t>проф-образованием</a:t>
            </a:r>
            <a:r>
              <a:rPr lang="ru-RU" sz="2800" dirty="0" smtClean="0">
                <a:latin typeface="Georgia" pitchFamily="18" charset="0"/>
              </a:rPr>
              <a:t>.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Скромные. Ленивые. Не хитрецы, Не боги. 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…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«Поэма о различных точках зрения»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</a:rPr>
              <a:t>Нет войны - мы живы. 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atin typeface="Georgia" pitchFamily="18" charset="0"/>
              </a:rPr>
              <a:t>Есть война - мы живы. 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Пусть вокруг оракулы каркают!.. 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Вы думаете, это работают машины?! - 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А это наши челюсти вкалывают!!. 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Играйте в ваши выборы, правительства и партии! 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Бунтуйте, занимайтесь стихами и ворьём. 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Старайтесь, </a:t>
            </a:r>
            <a:r>
              <a:rPr lang="ru-RU" sz="2800" dirty="0" err="1" smtClean="0">
                <a:latin typeface="Georgia" pitchFamily="18" charset="0"/>
              </a:rPr>
              <a:t>идиотики</a:t>
            </a:r>
            <a:r>
              <a:rPr lang="ru-RU" sz="2800" dirty="0" smtClean="0">
                <a:latin typeface="Georgia" pitchFamily="18" charset="0"/>
              </a:rPr>
              <a:t>! На амбразуры падайте! 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Выдумывайте, пробуйте! А мы пока пожрём... </a:t>
            </a:r>
            <a:br>
              <a:rPr lang="ru-RU" sz="2800" dirty="0" smtClean="0">
                <a:latin typeface="Georgia" pitchFamily="18" charset="0"/>
              </a:rPr>
            </a:b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«Поэма о различных точках зрения»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229600" cy="4728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	Орите! Надрывайтесь! Мы посидим в сторонке. 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В тени своих коттеджей, избушек и юрт... 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Вы думаете, это грохочут новостройки?! 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А это наши челюсти жуют!!. 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Шагайте в диалектику, закапывайтесь в мистике, 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пускай кричит философ, догадкой озарён... 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Леди и товарищи, граждане и мистеры,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стройте ваше будущее! - Мы и его сожрём... 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 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«Баллада о маленьком человеке»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4818" name="Picture 2" descr="Картинки по запросу великая отечественная вой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00174"/>
            <a:ext cx="533041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«Баллада о маленьком человеке»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8992" y="6345816"/>
            <a:ext cx="5715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https://www.youtube.com/watch?v=hWctCFaOTDY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357298"/>
            <a:ext cx="70009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На Земле безжалостно маленькой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жил да был человек маленький.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У него была служба маленькая.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И маленький очень портфель.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Получал он зарплату маленькую…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И однажды — прекрасным утром —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постучалась к нему в окошко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небольшая, казалось, война…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Автомат ему выдали маленький.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Сапоги ему выдали маленькие.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Каску выдали маленькую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и маленькую — по размерам — шинель.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…А когда он упал — некрасиво, неправильно,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в атакующем крике вывернув рот,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то на всей земле не хватило мрамора,</a:t>
            </a:r>
            <a:br>
              <a:rPr lang="ru-RU" sz="2000" dirty="0" smtClean="0">
                <a:latin typeface="Georgia" pitchFamily="18" charset="0"/>
              </a:rPr>
            </a:br>
            <a:r>
              <a:rPr lang="ru-RU" sz="2000" dirty="0" smtClean="0">
                <a:latin typeface="Georgia" pitchFamily="18" charset="0"/>
              </a:rPr>
              <a:t>чтобы вырубить парня в полный рост!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Поэты-шестидесятники 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857496"/>
            <a:ext cx="7362852" cy="1171580"/>
          </a:xfrm>
        </p:spPr>
        <p:txBody>
          <a:bodyPr>
            <a:noAutofit/>
          </a:bodyPr>
          <a:lstStyle/>
          <a:p>
            <a:r>
              <a:rPr lang="ru-RU" sz="3900" b="1" dirty="0" smtClean="0">
                <a:latin typeface="Georgia" pitchFamily="18" charset="0"/>
              </a:rPr>
              <a:t>Творчество </a:t>
            </a:r>
            <a:br>
              <a:rPr lang="ru-RU" sz="3900" b="1" dirty="0" smtClean="0">
                <a:latin typeface="Georgia" pitchFamily="18" charset="0"/>
              </a:rPr>
            </a:br>
            <a:r>
              <a:rPr lang="ru-RU" sz="3900" b="1" dirty="0" smtClean="0">
                <a:latin typeface="Georgia" pitchFamily="18" charset="0"/>
              </a:rPr>
              <a:t>Андрея Вознесенского</a:t>
            </a:r>
            <a:endParaRPr lang="ru-RU" sz="39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Андрей Вознесенский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9" name="Содержимое 8" descr="Вознесенский 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172097"/>
            <a:ext cx="4041775" cy="3031331"/>
          </a:xfrm>
        </p:spPr>
      </p:pic>
      <p:pic>
        <p:nvPicPr>
          <p:cNvPr id="10" name="Содержимое 9" descr="вознесенский 11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801790" y="1216025"/>
            <a:ext cx="3702844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Андрей Вознесенский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000" dirty="0" smtClean="0">
                <a:latin typeface="Georgia" pitchFamily="18" charset="0"/>
              </a:rPr>
              <a:t>Я со скамьи студенческой </a:t>
            </a:r>
          </a:p>
          <a:p>
            <a:pPr algn="ctr">
              <a:buNone/>
            </a:pPr>
            <a:r>
              <a:rPr lang="ru-RU" sz="3000" dirty="0" smtClean="0">
                <a:latin typeface="Georgia" pitchFamily="18" charset="0"/>
              </a:rPr>
              <a:t>Мечтаю, чтобы зданья </a:t>
            </a:r>
          </a:p>
          <a:p>
            <a:pPr algn="ctr">
              <a:buNone/>
            </a:pPr>
            <a:r>
              <a:rPr lang="ru-RU" sz="3000" dirty="0" smtClean="0">
                <a:latin typeface="Georgia" pitchFamily="18" charset="0"/>
              </a:rPr>
              <a:t>Ракетой ступенчатой </a:t>
            </a:r>
          </a:p>
          <a:p>
            <a:pPr algn="ctr">
              <a:buNone/>
            </a:pPr>
            <a:r>
              <a:rPr lang="ru-RU" sz="3000" dirty="0" smtClean="0">
                <a:latin typeface="Georgia" pitchFamily="18" charset="0"/>
              </a:rPr>
              <a:t> Взвивались в мирозданье!</a:t>
            </a:r>
          </a:p>
          <a:p>
            <a:pPr algn="ctr">
              <a:buNone/>
            </a:pPr>
            <a:r>
              <a:rPr lang="ru-RU" sz="3000" dirty="0" smtClean="0">
                <a:latin typeface="Georgia" pitchFamily="18" charset="0"/>
              </a:rPr>
              <a:t>***</a:t>
            </a:r>
          </a:p>
          <a:p>
            <a:pPr algn="ctr">
              <a:buNone/>
            </a:pPr>
            <a:r>
              <a:rPr lang="ru-RU" sz="3000" dirty="0" smtClean="0">
                <a:latin typeface="Georgia" pitchFamily="18" charset="0"/>
              </a:rPr>
              <a:t>Есть высшая цель стихотворца — </a:t>
            </a:r>
          </a:p>
          <a:p>
            <a:pPr algn="ctr">
              <a:buNone/>
            </a:pPr>
            <a:r>
              <a:rPr lang="ru-RU" sz="3000" dirty="0" smtClean="0">
                <a:latin typeface="Georgia" pitchFamily="18" charset="0"/>
              </a:rPr>
              <a:t> Ледок на крылечке оббить, </a:t>
            </a:r>
          </a:p>
          <a:p>
            <a:pPr algn="ctr">
              <a:buNone/>
            </a:pPr>
            <a:r>
              <a:rPr lang="ru-RU" sz="3000" dirty="0" smtClean="0">
                <a:latin typeface="Georgia" pitchFamily="18" charset="0"/>
              </a:rPr>
              <a:t>Чтоб шли обогреться с морозца </a:t>
            </a:r>
          </a:p>
          <a:p>
            <a:pPr algn="ctr">
              <a:buNone/>
            </a:pPr>
            <a:r>
              <a:rPr lang="ru-RU" sz="3000" dirty="0" smtClean="0">
                <a:latin typeface="Georgia" pitchFamily="18" charset="0"/>
              </a:rPr>
              <a:t>И исповеди испить.</a:t>
            </a:r>
          </a:p>
          <a:p>
            <a:pPr algn="ctr">
              <a:buNone/>
            </a:pPr>
            <a:endParaRPr lang="ru-RU" sz="3000" dirty="0" smtClean="0">
              <a:latin typeface="Georgia" pitchFamily="18" charset="0"/>
            </a:endParaRPr>
          </a:p>
          <a:p>
            <a:pPr algn="ctr">
              <a:buNone/>
            </a:pPr>
            <a:endParaRPr lang="ru-RU" sz="3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Поэма «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Оза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»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Georgia" pitchFamily="18" charset="0"/>
              </a:rPr>
              <a:t>В час отлива возле чайной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                                                    я лежал в ночи печальной,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         говорил друзьям об </a:t>
            </a:r>
            <a:r>
              <a:rPr lang="ru-RU" dirty="0" err="1" smtClean="0">
                <a:latin typeface="Georgia" pitchFamily="18" charset="0"/>
              </a:rPr>
              <a:t>Озе</a:t>
            </a:r>
            <a:r>
              <a:rPr lang="ru-RU" dirty="0" smtClean="0">
                <a:latin typeface="Georgia" pitchFamily="18" charset="0"/>
              </a:rPr>
              <a:t> и величье бытия,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но внезапно черный ворон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                                          примешался к разговорам,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вспыхнув синими очами,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                                          он сказал: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"А на фига?!"</a:t>
            </a:r>
          </a:p>
          <a:p>
            <a:r>
              <a:rPr lang="ru-RU" dirty="0" smtClean="0">
                <a:latin typeface="Georgia" pitchFamily="18" charset="0"/>
              </a:rPr>
              <a:t>Я вскричал: "Мне жаль вас, птица,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              человеком вам родиться б,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                            счастье высшее трудиться,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                                          полпланеты раскроя..."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Он сказал: "А на фига?!»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Поэма «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Оза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»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Georgia" pitchFamily="18" charset="0"/>
              </a:rPr>
              <a:t>"Будешь ты, - великий ментор,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              бог машин, экспериментов,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                            будешь бронзой монументов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                                          знаменит во все края..."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Он сказал: "А на фига?!"</a:t>
            </a:r>
          </a:p>
          <a:p>
            <a:r>
              <a:rPr lang="ru-RU" dirty="0" smtClean="0">
                <a:latin typeface="Georgia" pitchFamily="18" charset="0"/>
              </a:rPr>
              <a:t>"Уничтожив олигархов,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              ты настроишь агрегатов,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                            демократией заменишь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                                                                      короля и холуя... </a:t>
            </a:r>
            <a:r>
              <a:rPr lang="ru-RU" i="1" dirty="0" smtClean="0">
                <a:solidFill>
                  <a:srgbClr val="FF0000"/>
                </a:solidFill>
                <a:latin typeface="Georgia" pitchFamily="18" charset="0"/>
              </a:rPr>
              <a:t>(слуга) </a:t>
            </a:r>
            <a:r>
              <a:rPr lang="ru-RU" dirty="0" smtClean="0">
                <a:latin typeface="Georgia" pitchFamily="18" charset="0"/>
              </a:rPr>
              <a:t>"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Он сказал: "А на фига?!«</a:t>
            </a:r>
          </a:p>
          <a:p>
            <a:pPr>
              <a:buNone/>
            </a:pP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Поэма «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Оза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»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Georgia" pitchFamily="18" charset="0"/>
              </a:rPr>
              <a:t>Я сказал: "А хочешь - будешь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              спать в заброшенной избушке,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                     утром пальчики девичьи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                          будут класть на губы вишни,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                                глушь такая, что не слышна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                                       ни хвала и ни хула..."</a:t>
            </a:r>
          </a:p>
          <a:p>
            <a:r>
              <a:rPr lang="ru-RU" dirty="0" smtClean="0">
                <a:latin typeface="Georgia" pitchFamily="18" charset="0"/>
              </a:rPr>
              <a:t>Он ответил: "Все - мура,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                       раб стандарта, царь природы,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                              ты свободен без свободы,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                                     ты летишь в автомашине,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                                          но машина - без руля...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Поэма «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Оза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»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	</a:t>
            </a:r>
            <a:r>
              <a:rPr lang="ru-RU" dirty="0" err="1" smtClean="0">
                <a:latin typeface="Georgia" pitchFamily="18" charset="0"/>
              </a:rPr>
              <a:t>Оза</a:t>
            </a:r>
            <a:r>
              <a:rPr lang="ru-RU" dirty="0" smtClean="0">
                <a:latin typeface="Georgia" pitchFamily="18" charset="0"/>
              </a:rPr>
              <a:t>, Роза ли, </a:t>
            </a:r>
            <a:r>
              <a:rPr lang="ru-RU" dirty="0" err="1" smtClean="0">
                <a:latin typeface="Georgia" pitchFamily="18" charset="0"/>
              </a:rPr>
              <a:t>стервоза</a:t>
            </a:r>
            <a:r>
              <a:rPr lang="ru-RU" dirty="0" smtClean="0">
                <a:latin typeface="Georgia" pitchFamily="18" charset="0"/>
              </a:rPr>
              <a:t> -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                            как скучны метаморфозы,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                                     в ящик рано или поздно...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Жизнь была - а на фига?!"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Как сказать ему, </a:t>
            </a:r>
            <a:r>
              <a:rPr lang="ru-RU" dirty="0" err="1" smtClean="0">
                <a:latin typeface="Georgia" pitchFamily="18" charset="0"/>
              </a:rPr>
              <a:t>подонку</a:t>
            </a:r>
            <a:r>
              <a:rPr lang="ru-RU" dirty="0" smtClean="0">
                <a:latin typeface="Georgia" pitchFamily="18" charset="0"/>
              </a:rPr>
              <a:t>,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что живем не чтоб подохнуть, -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чтоб губами тронуть чудо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поцелуя и ручья!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Чудо жить - необъяснимо.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Кто не жил - что спорить с ними?!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Можно бы - да на фига?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857496"/>
            <a:ext cx="7362852" cy="1171580"/>
          </a:xfrm>
        </p:spPr>
        <p:txBody>
          <a:bodyPr>
            <a:noAutofit/>
          </a:bodyPr>
          <a:lstStyle/>
          <a:p>
            <a:r>
              <a:rPr lang="ru-RU" sz="3900" b="1" dirty="0" smtClean="0">
                <a:latin typeface="Georgia" pitchFamily="18" charset="0"/>
              </a:rPr>
              <a:t>Творчество </a:t>
            </a:r>
            <a:br>
              <a:rPr lang="ru-RU" sz="3900" b="1" dirty="0" smtClean="0">
                <a:latin typeface="Georgia" pitchFamily="18" charset="0"/>
              </a:rPr>
            </a:br>
            <a:r>
              <a:rPr lang="ru-RU" sz="3900" b="1" dirty="0" smtClean="0">
                <a:latin typeface="Georgia" pitchFamily="18" charset="0"/>
              </a:rPr>
              <a:t>Беллы Ахмадуллиной</a:t>
            </a:r>
            <a:endParaRPr lang="ru-RU" sz="39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Белла Ахмадуллина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8" name="Содержимое 7" descr="Ахмадуллина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74211" y="1219200"/>
            <a:ext cx="7595577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«Сон» (Отрывок)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Наскучило уже, да и некстати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о знаменитом друге рассуждать. Н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е проще ль в деревенской благодати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бесхитростно писать слова в тетрадь – </a:t>
            </a:r>
          </a:p>
          <a:p>
            <a:pPr>
              <a:buNone/>
            </a:pP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при бабочках и при окне открытом,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пока темно и дети спать легли...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О чем, бишь? Да о друге знаменитом,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Свирепей дружбы в мире нет любви.</a:t>
            </a:r>
          </a:p>
          <a:p>
            <a:pPr>
              <a:buNone/>
            </a:pP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857496"/>
            <a:ext cx="7362852" cy="1171580"/>
          </a:xfrm>
        </p:spPr>
        <p:txBody>
          <a:bodyPr>
            <a:noAutofit/>
          </a:bodyPr>
          <a:lstStyle/>
          <a:p>
            <a:r>
              <a:rPr lang="ru-RU" sz="3900" b="1" dirty="0" smtClean="0">
                <a:solidFill>
                  <a:schemeClr val="tx1"/>
                </a:solidFill>
                <a:latin typeface="Georgia" pitchFamily="18" charset="0"/>
              </a:rPr>
              <a:t>Творчество </a:t>
            </a:r>
            <a:br>
              <a:rPr lang="ru-RU" sz="3900" b="1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3900" b="1" dirty="0" smtClean="0">
                <a:solidFill>
                  <a:schemeClr val="tx1"/>
                </a:solidFill>
                <a:latin typeface="Georgia" pitchFamily="18" charset="0"/>
              </a:rPr>
              <a:t>Евгения Евтушенко</a:t>
            </a:r>
            <a:endParaRPr lang="ru-RU" sz="39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«По улице моей который год» (Отрывок)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2100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	По улице моей который год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звучат шаги - мои друзья уходят.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Друзей моих медлительный уход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той темноте за окнами угоден.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…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	О одиночество, как твой характер крут!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Посверкивая циркулем железным,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как холодно ты замыкаешь круг,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не внемля увереньям бесполезным. 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/>
            </a:r>
            <a:br>
              <a:rPr lang="ru-RU" sz="2800" dirty="0" smtClean="0">
                <a:latin typeface="Georgia" pitchFamily="18" charset="0"/>
              </a:rPr>
            </a:br>
            <a:endParaRPr lang="ru-RU" sz="28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5715016"/>
            <a:ext cx="6072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https://www.youtube.com/watch?v=Kt-Hk0RaO3k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Вечера поэзии в Политехническом университете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5929330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https://www.youtube.com/watch?v=oCicLaJvTgo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7572396" cy="443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Авторская песня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857496"/>
            <a:ext cx="7362852" cy="1171580"/>
          </a:xfrm>
        </p:spPr>
        <p:txBody>
          <a:bodyPr>
            <a:noAutofit/>
          </a:bodyPr>
          <a:lstStyle/>
          <a:p>
            <a:r>
              <a:rPr lang="ru-RU" sz="3900" b="1" dirty="0" smtClean="0">
                <a:latin typeface="Georgia" pitchFamily="18" charset="0"/>
              </a:rPr>
              <a:t>Творчество </a:t>
            </a:r>
            <a:br>
              <a:rPr lang="ru-RU" sz="3900" b="1" dirty="0" smtClean="0">
                <a:latin typeface="Georgia" pitchFamily="18" charset="0"/>
              </a:rPr>
            </a:br>
            <a:r>
              <a:rPr lang="ru-RU" sz="3900" b="1" dirty="0" smtClean="0">
                <a:latin typeface="Georgia" pitchFamily="18" charset="0"/>
              </a:rPr>
              <a:t>Булата Окуджавы</a:t>
            </a:r>
            <a:endParaRPr lang="ru-RU" sz="39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Булат Окуджава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9" name="Содержимое 8" descr="Окуджава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285860"/>
            <a:ext cx="3571900" cy="5001878"/>
          </a:xfrm>
        </p:spPr>
      </p:pic>
      <p:pic>
        <p:nvPicPr>
          <p:cNvPr id="10" name="Содержимое 9" descr="Окуджава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33220" y="2547822"/>
            <a:ext cx="4039985" cy="22735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333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«До свидания, мальчики..»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 numCol="1">
            <a:noAutofit/>
          </a:bodyPr>
          <a:lstStyle/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Ах, война, что ж ты сделала, подлая,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Стали тихими наши дворы,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Наши мальчики головы подняли,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Повзрослели они до поры.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На пороге едва помаячили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И ушли за солдатом солдат,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До свидания, мальчики, мальчики, 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Постарайтесь вернуться назад.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6333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«До свидания, мальчики..»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 numCol="1">
            <a:noAutofit/>
          </a:bodyPr>
          <a:lstStyle/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Нет, не прячьтесь вы, будьте высокими,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Не жалейте ни пуль, ни гранат,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И себя не щадите вы и всё-таки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Постарайтесь вернуться назад.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Ах, война, что ж ты, подлая, сделала,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Вместо свадеб разлуки и дым,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Наши девочки платьица белые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Раздарили сестрёнкам своим.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1914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«До свидания, мальчики..»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 numCol="1">
            <a:noAutofit/>
          </a:bodyPr>
          <a:lstStyle/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Сапоги, ну куда от них денешься,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Да зелёные крылья погон,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Вы наплюйте на сплетников, девочки,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Мы сведём с ними счёты потом.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Пусть болтают, что верить вам не во что,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Что идёте войной наугад,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До свидания, девочки, девочки,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Постарайтесь вернуться назад.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5929330"/>
            <a:ext cx="5357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https://www.youtube.com/watch?v=fxv3Kd1428o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«А все-таки жаль…»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57158" y="1219200"/>
            <a:ext cx="8286808" cy="442437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Былое нельзя воротить -- и печалиться не о чем: 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у каждой эпохи свои подрастают леса. 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А все-таки жаль, что нельзя с Александром Сергеичем 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поужинать в "Яр" заскочить хоть на четверть часа. </a:t>
            </a:r>
          </a:p>
          <a:p>
            <a:pPr>
              <a:spcBef>
                <a:spcPts val="0"/>
              </a:spcBef>
              <a:buNone/>
            </a:pPr>
            <a:endParaRPr lang="ru-RU" dirty="0" smtClean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Georgia" pitchFamily="18" charset="0"/>
              </a:rPr>
              <a:t>Теперь нам не надо по улицам мыкаться ощупью: 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машины нас ждут и ракеты уносят нас вдаль. 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А все-таки жаль, что в Москве больше нету извозчиков,  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хотя б одного, и не будет отныне, -- а жаль. </a:t>
            </a:r>
          </a:p>
          <a:p>
            <a:pPr>
              <a:spcBef>
                <a:spcPts val="0"/>
              </a:spcBef>
              <a:buNone/>
            </a:pPr>
            <a:endParaRPr lang="ru-RU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6274378"/>
            <a:ext cx="5643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https://www.youtube.com/watch?v=o1xrTnXQmRQ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857496"/>
            <a:ext cx="7362852" cy="1171580"/>
          </a:xfrm>
        </p:spPr>
        <p:txBody>
          <a:bodyPr>
            <a:noAutofit/>
          </a:bodyPr>
          <a:lstStyle/>
          <a:p>
            <a:r>
              <a:rPr lang="ru-RU" sz="3900" b="1" dirty="0" smtClean="0">
                <a:latin typeface="Georgia" pitchFamily="18" charset="0"/>
              </a:rPr>
              <a:t>Творчество </a:t>
            </a:r>
            <a:br>
              <a:rPr lang="ru-RU" sz="3900" b="1" dirty="0" smtClean="0">
                <a:latin typeface="Georgia" pitchFamily="18" charset="0"/>
              </a:rPr>
            </a:br>
            <a:r>
              <a:rPr lang="ru-RU" sz="3900" b="1" dirty="0" smtClean="0">
                <a:latin typeface="Georgia" pitchFamily="18" charset="0"/>
              </a:rPr>
              <a:t>Владимира Высоцкого</a:t>
            </a:r>
            <a:endParaRPr lang="ru-RU" sz="39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Евгений Евтушенко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" name="Содержимое 9" descr="Евтушенко 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071052"/>
            <a:ext cx="4041775" cy="3233420"/>
          </a:xfrm>
        </p:spPr>
      </p:pic>
      <p:pic>
        <p:nvPicPr>
          <p:cNvPr id="11" name="Содержимое 10" descr="Евтушенко 2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32325" y="1663700"/>
            <a:ext cx="4041775" cy="4041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Владимир Высоцкий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10" name="Содержимое 9" descr="Высоцкий 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266626"/>
            <a:ext cx="4041775" cy="4842272"/>
          </a:xfrm>
        </p:spPr>
      </p:pic>
      <p:pic>
        <p:nvPicPr>
          <p:cNvPr id="11" name="Содержимое 10" descr="Высоцкий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rcRect l="26787"/>
          <a:stretch>
            <a:fillRect/>
          </a:stretch>
        </p:blipFill>
        <p:spPr>
          <a:xfrm>
            <a:off x="4857752" y="2143116"/>
            <a:ext cx="3602034" cy="30749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Владимир Высоцкий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8229600" cy="4371034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	Основные черты художественного мира Высоцкого определились во второй половине 1960-х годов, когда сложились основные тематические пласты его лирики (жизнь криминальной среды, война, спортивный цикл, бытовая сатира, сказочные песни, аллегорические истории о животных и др.).</a:t>
            </a:r>
          </a:p>
          <a:p>
            <a:pPr algn="just">
              <a:buNone/>
            </a:pP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5857892"/>
            <a:ext cx="5786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https://www.youtube.com/watch?v=uQgKhUDSFJ4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42" name="Picture 2" descr="Картинки по запросу высоцкий гамл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7166"/>
            <a:ext cx="7620000" cy="5229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«Он вчера не вернулся из боя» (Отрывок)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latin typeface="Georgia" pitchFamily="18" charset="0"/>
              </a:rPr>
              <a:t>Почему все не так, вроде все как всегда </a:t>
            </a:r>
          </a:p>
          <a:p>
            <a:pPr>
              <a:buNone/>
            </a:pPr>
            <a:r>
              <a:rPr lang="ru-RU" sz="3200" dirty="0" smtClean="0">
                <a:latin typeface="Georgia" pitchFamily="18" charset="0"/>
              </a:rPr>
              <a:t>То же небо опять </a:t>
            </a:r>
            <a:r>
              <a:rPr lang="ru-RU" sz="3200" dirty="0" err="1" smtClean="0">
                <a:latin typeface="Georgia" pitchFamily="18" charset="0"/>
              </a:rPr>
              <a:t>голубое</a:t>
            </a:r>
            <a:r>
              <a:rPr lang="ru-RU" sz="3200" dirty="0" smtClean="0">
                <a:latin typeface="Georgia" pitchFamily="18" charset="0"/>
              </a:rPr>
              <a:t>, тот же лес, </a:t>
            </a:r>
          </a:p>
          <a:p>
            <a:pPr>
              <a:buNone/>
            </a:pPr>
            <a:r>
              <a:rPr lang="ru-RU" sz="3200" dirty="0" smtClean="0">
                <a:latin typeface="Georgia" pitchFamily="18" charset="0"/>
              </a:rPr>
              <a:t>Тот же воздух и та же вода </a:t>
            </a:r>
          </a:p>
          <a:p>
            <a:pPr>
              <a:buNone/>
            </a:pPr>
            <a:r>
              <a:rPr lang="ru-RU" sz="3200" dirty="0" smtClean="0">
                <a:latin typeface="Georgia" pitchFamily="18" charset="0"/>
              </a:rPr>
              <a:t>Только он не вернулся из боя </a:t>
            </a:r>
          </a:p>
          <a:p>
            <a:pPr>
              <a:buNone/>
            </a:pPr>
            <a:r>
              <a:rPr lang="ru-RU" sz="3200" dirty="0" smtClean="0">
                <a:latin typeface="Georgia" pitchFamily="18" charset="0"/>
              </a:rPr>
              <a:t>Тот же лес, тот же воздух и та же вода </a:t>
            </a:r>
          </a:p>
          <a:p>
            <a:pPr>
              <a:buNone/>
            </a:pPr>
            <a:r>
              <a:rPr lang="ru-RU" sz="3200" dirty="0" smtClean="0">
                <a:latin typeface="Georgia" pitchFamily="18" charset="0"/>
              </a:rPr>
              <a:t>Только он не вернулся из боя</a:t>
            </a:r>
          </a:p>
          <a:p>
            <a:pPr>
              <a:buNone/>
            </a:pPr>
            <a:r>
              <a:rPr lang="ru-RU" sz="3200" dirty="0" smtClean="0">
                <a:latin typeface="Georgia" pitchFamily="18" charset="0"/>
              </a:rPr>
              <a:t>…</a:t>
            </a:r>
          </a:p>
          <a:p>
            <a:pPr>
              <a:buNone/>
            </a:pPr>
            <a:r>
              <a:rPr lang="ru-RU" sz="3200" dirty="0" smtClean="0">
                <a:latin typeface="Georgia" pitchFamily="18" charset="0"/>
              </a:rPr>
              <a:t>  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«Он вчера не вернулся из боя» (Отрывок)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Он мне спать не давал 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Он с восходом вставал 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А вчера не вернулся из боя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То, что пусто теперь не про то разговор 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Вдруг заметил я нас было двое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Для меня будто ветром задуло костер 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Когда он не вернулся из боя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Для меня будто ветром задуло костер 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Когда он не вернулся из боя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857496"/>
            <a:ext cx="7362852" cy="1171580"/>
          </a:xfrm>
        </p:spPr>
        <p:txBody>
          <a:bodyPr>
            <a:noAutofit/>
          </a:bodyPr>
          <a:lstStyle/>
          <a:p>
            <a:r>
              <a:rPr lang="ru-RU" sz="3900" b="1" dirty="0" smtClean="0">
                <a:latin typeface="Georgia" pitchFamily="18" charset="0"/>
              </a:rPr>
              <a:t>Творчество </a:t>
            </a:r>
            <a:br>
              <a:rPr lang="ru-RU" sz="3900" b="1" dirty="0" smtClean="0">
                <a:latin typeface="Georgia" pitchFamily="18" charset="0"/>
              </a:rPr>
            </a:br>
            <a:r>
              <a:rPr lang="ru-RU" sz="3900" b="1" dirty="0" smtClean="0">
                <a:latin typeface="Georgia" pitchFamily="18" charset="0"/>
              </a:rPr>
              <a:t>Александра Галича</a:t>
            </a:r>
            <a:endParaRPr lang="ru-RU" sz="39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Александр Галич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9" name="Содержимое 8" descr="Галич 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2976" y="2000240"/>
            <a:ext cx="2647695" cy="3362152"/>
          </a:xfrm>
        </p:spPr>
      </p:pic>
      <p:pic>
        <p:nvPicPr>
          <p:cNvPr id="10" name="Содержимое 9" descr="Галич 2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357686" y="1357298"/>
            <a:ext cx="3374920" cy="4602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 «Не судите!» </a:t>
            </a:r>
            <a:br>
              <a:rPr lang="ru-RU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Смирней, чем Авель,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Падай в ноги за хлеб и кров...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Ну, писал там какой-то Бабель,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И не стало его – </a:t>
            </a:r>
            <a:r>
              <a:rPr lang="ru-RU" dirty="0" err="1" smtClean="0">
                <a:latin typeface="Georgia" pitchFamily="18" charset="0"/>
              </a:rPr>
              <a:t>делов</a:t>
            </a:r>
            <a:r>
              <a:rPr lang="ru-RU" dirty="0" smtClean="0">
                <a:latin typeface="Georgia" pitchFamily="18" charset="0"/>
              </a:rPr>
              <a:t>! </a:t>
            </a:r>
          </a:p>
          <a:p>
            <a:pPr>
              <a:buNone/>
            </a:pPr>
            <a:endParaRPr lang="ru-RU" dirty="0" smtClean="0">
              <a:latin typeface="Georgia" pitchFamily="18" charset="0"/>
            </a:endParaRP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«Не судите!»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И нет мерила,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Всё дозволено, кроме слов...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Ну, какая-то там Марина 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Захлебнулась в петле – </a:t>
            </a:r>
            <a:r>
              <a:rPr lang="ru-RU" dirty="0" err="1" smtClean="0">
                <a:latin typeface="Georgia" pitchFamily="18" charset="0"/>
              </a:rPr>
              <a:t>делов</a:t>
            </a:r>
            <a:r>
              <a:rPr lang="ru-RU" dirty="0" smtClean="0">
                <a:latin typeface="Georgia" pitchFamily="18" charset="0"/>
              </a:rPr>
              <a:t>! </a:t>
            </a:r>
          </a:p>
          <a:p>
            <a:pPr>
              <a:buNone/>
            </a:pP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6726"/>
          </a:xfrm>
        </p:spPr>
        <p:txBody>
          <a:bodyPr/>
          <a:lstStyle/>
          <a:p>
            <a:r>
              <a:rPr lang="ru-RU" dirty="0" smtClean="0">
                <a:latin typeface="Georgia" pitchFamily="18" charset="0"/>
              </a:rPr>
              <a:t>Песня «Ночной разговор в </a:t>
            </a:r>
            <a:r>
              <a:rPr lang="ru-RU" dirty="0" err="1" smtClean="0">
                <a:latin typeface="Georgia" pitchFamily="18" charset="0"/>
              </a:rPr>
              <a:t>вагон-ресторане</a:t>
            </a:r>
            <a:r>
              <a:rPr lang="ru-RU" dirty="0" smtClean="0">
                <a:latin typeface="Georgia" pitchFamily="18" charset="0"/>
              </a:rPr>
              <a:t>»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785926"/>
            <a:ext cx="6143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https://www.youtube.com/watch?v=GZMI-XBCp3s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Евгений Евтушенко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65678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Georgia" pitchFamily="18" charset="0"/>
              </a:rPr>
              <a:t>«Наследники Сталина»</a:t>
            </a:r>
          </a:p>
          <a:p>
            <a:r>
              <a:rPr lang="ru-RU" sz="3600" dirty="0" smtClean="0">
                <a:latin typeface="Georgia" pitchFamily="18" charset="0"/>
              </a:rPr>
              <a:t>Поэма «Братская ГЭС»</a:t>
            </a:r>
            <a:endParaRPr lang="ru-RU" sz="3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Братская ГЭС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27650" name="Picture 2" descr="Картинки по запросу братская гэс кар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672342" cy="5132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«Братская ГЭС». Глава «Молитва перед поэмой»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43050"/>
            <a:ext cx="8229600" cy="45139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Поэт в России — больше чем поэт.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В ней суждено поэтами рождаться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лишь тем, в ком бродит гордый дух гражданства,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кому уюта нет, покоя нет.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Поэт в ней — образ века своего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и будущего призрачный прообраз.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Поэт подводит, не впадая в робость,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итог всему, что было до него.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«Братская ГЭС». Глава «Молитва перед поэмой»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8229600" cy="45853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Сумею ли? Культуры не хватает…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</a:t>
            </a:r>
            <a:r>
              <a:rPr lang="ru-RU" sz="2800" dirty="0" err="1" smtClean="0">
                <a:latin typeface="Georgia" pitchFamily="18" charset="0"/>
              </a:rPr>
              <a:t>Нахватанность</a:t>
            </a:r>
            <a:r>
              <a:rPr lang="ru-RU" sz="2800" dirty="0" smtClean="0">
                <a:latin typeface="Georgia" pitchFamily="18" charset="0"/>
              </a:rPr>
              <a:t> пророчеств не сулит…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Но дух России надо мной витает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и дерзновенно пробовать велит.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И, на колени тихо становясь,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готовый и для смерти и победы,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прошу смиренно помощи у вас,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великие российские поэты…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«Братская ГЭС». Глава «Молитва перед поэмой»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Дай, Пушкин, мне свою певучесть,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свою раскованную речь,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свою пленительную участь —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как бы шаля, глаголом жечь.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Дай, Лермонтов, свой желчный взгляд,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своей презрительности яд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и келью замкнутой души,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где дышит, скрытая в тиши,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</a:t>
            </a:r>
            <a:r>
              <a:rPr lang="ru-RU" sz="2800" dirty="0" err="1" smtClean="0">
                <a:latin typeface="Georgia" pitchFamily="18" charset="0"/>
              </a:rPr>
              <a:t>недоброты</a:t>
            </a:r>
            <a:r>
              <a:rPr lang="ru-RU" sz="2800" dirty="0" smtClean="0">
                <a:latin typeface="Georgia" pitchFamily="18" charset="0"/>
              </a:rPr>
              <a:t> твоей сестра —</a:t>
            </a:r>
          </a:p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 лампада тайного добра.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289</TotalTime>
  <Words>622</Words>
  <PresentationFormat>Экран (4:3)</PresentationFormat>
  <Paragraphs>218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Начальная</vt:lpstr>
      <vt:lpstr>Русская литература 2-ой половины XX века</vt:lpstr>
      <vt:lpstr>Поэты-шестидесятники </vt:lpstr>
      <vt:lpstr>Творчество  Евгения Евтушенко</vt:lpstr>
      <vt:lpstr>Евгений Евтушенко</vt:lpstr>
      <vt:lpstr>Евгений Евтушенко</vt:lpstr>
      <vt:lpstr>Братская ГЭС</vt:lpstr>
      <vt:lpstr>«Братская ГЭС». Глава «Молитва перед поэмой»</vt:lpstr>
      <vt:lpstr>«Братская ГЭС». Глава «Молитва перед поэмой»</vt:lpstr>
      <vt:lpstr>«Братская ГЭС». Глава «Молитва перед поэмой»</vt:lpstr>
      <vt:lpstr>«Братская ГЭС». Глава «Монолог Египетской пирамиды»</vt:lpstr>
      <vt:lpstr>«Братская ГЭС». Глава «Монолог Братской ГЭС»</vt:lpstr>
      <vt:lpstr>Творчество  Роберта Рождественского</vt:lpstr>
      <vt:lpstr>Роберт Рождественский</vt:lpstr>
      <vt:lpstr>Роберт Рождественский</vt:lpstr>
      <vt:lpstr>«Поэма о различных точках зрения»</vt:lpstr>
      <vt:lpstr>«Поэма о различных точках зрения»</vt:lpstr>
      <vt:lpstr>«Поэма о различных точках зрения»</vt:lpstr>
      <vt:lpstr>«Баллада о маленьком человеке»</vt:lpstr>
      <vt:lpstr>«Баллада о маленьком человеке»</vt:lpstr>
      <vt:lpstr>Творчество  Андрея Вознесенского</vt:lpstr>
      <vt:lpstr>Андрей Вознесенский</vt:lpstr>
      <vt:lpstr>Андрей Вознесенский</vt:lpstr>
      <vt:lpstr>Поэма «Оза»</vt:lpstr>
      <vt:lpstr>Поэма «Оза»</vt:lpstr>
      <vt:lpstr>Поэма «Оза»</vt:lpstr>
      <vt:lpstr>Поэма «Оза»</vt:lpstr>
      <vt:lpstr>Творчество  Беллы Ахмадуллиной</vt:lpstr>
      <vt:lpstr>Белла Ахмадуллина</vt:lpstr>
      <vt:lpstr>«Сон» (Отрывок)</vt:lpstr>
      <vt:lpstr>«По улице моей который год» (Отрывок)</vt:lpstr>
      <vt:lpstr>Вечера поэзии в Политехническом университете</vt:lpstr>
      <vt:lpstr>Авторская песня</vt:lpstr>
      <vt:lpstr>Творчество  Булата Окуджавы</vt:lpstr>
      <vt:lpstr>Булат Окуджава</vt:lpstr>
      <vt:lpstr>«До свидания, мальчики..»</vt:lpstr>
      <vt:lpstr>«До свидания, мальчики..»</vt:lpstr>
      <vt:lpstr>«До свидания, мальчики..»</vt:lpstr>
      <vt:lpstr>«А все-таки жаль…»</vt:lpstr>
      <vt:lpstr>Творчество  Владимира Высоцкого</vt:lpstr>
      <vt:lpstr>Владимир Высоцкий</vt:lpstr>
      <vt:lpstr>Владимир Высоцкий</vt:lpstr>
      <vt:lpstr>Слайд 42</vt:lpstr>
      <vt:lpstr>«Он вчера не вернулся из боя» (Отрывок)</vt:lpstr>
      <vt:lpstr>«Он вчера не вернулся из боя» (Отрывок)</vt:lpstr>
      <vt:lpstr>Творчество  Александра Галича</vt:lpstr>
      <vt:lpstr>Александр Галич</vt:lpstr>
      <vt:lpstr> «Не судите!»  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3</dc:title>
  <dc:creator>Ольга</dc:creator>
  <cp:lastModifiedBy>Ольга</cp:lastModifiedBy>
  <cp:revision>48</cp:revision>
  <dcterms:created xsi:type="dcterms:W3CDTF">2016-11-10T09:28:18Z</dcterms:created>
  <dcterms:modified xsi:type="dcterms:W3CDTF">2016-12-08T02:30:58Z</dcterms:modified>
</cp:coreProperties>
</file>