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1" r:id="rId3"/>
    <p:sldId id="272" r:id="rId4"/>
    <p:sldId id="274" r:id="rId5"/>
    <p:sldId id="257" r:id="rId6"/>
    <p:sldId id="270" r:id="rId7"/>
    <p:sldId id="275" r:id="rId8"/>
    <p:sldId id="276" r:id="rId9"/>
    <p:sldId id="277" r:id="rId10"/>
    <p:sldId id="258" r:id="rId11"/>
    <p:sldId id="260" r:id="rId12"/>
    <p:sldId id="278" r:id="rId13"/>
    <p:sldId id="261" r:id="rId14"/>
    <p:sldId id="262" r:id="rId15"/>
    <p:sldId id="279" r:id="rId16"/>
    <p:sldId id="280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6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PQShQGfhDk&amp;t=154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JVSeMzMHzY&amp;t=74s" TargetMode="External"/><Relationship Id="rId2" Type="http://schemas.openxmlformats.org/officeDocument/2006/relationships/hyperlink" Target="https://www.youtube.com/watch?v=xSbpd1quW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n5n_p8_yi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Georgia" pitchFamily="18" charset="0"/>
              </a:rPr>
              <a:t>Русская литература 2-ой половины </a:t>
            </a:r>
            <a:r>
              <a:rPr lang="en-US" sz="2800" b="1" dirty="0" smtClean="0">
                <a:latin typeface="Georgia" pitchFamily="18" charset="0"/>
              </a:rPr>
              <a:t>XX </a:t>
            </a:r>
            <a:r>
              <a:rPr lang="ru-RU" sz="2800" b="1" dirty="0" smtClean="0">
                <a:latin typeface="Georgia" pitchFamily="18" charset="0"/>
              </a:rPr>
              <a:t>века</a:t>
            </a:r>
            <a:br>
              <a:rPr lang="ru-RU" sz="2800" b="1" dirty="0" smtClean="0">
                <a:latin typeface="Georgia" pitchFamily="18" charset="0"/>
              </a:rPr>
            </a:br>
            <a:endParaRPr lang="ru-RU" sz="2800" b="1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3471858" cy="1470025"/>
          </a:xfrm>
        </p:spPr>
        <p:txBody>
          <a:bodyPr/>
          <a:lstStyle/>
          <a:p>
            <a:r>
              <a:rPr lang="ru-RU" dirty="0" smtClean="0"/>
              <a:t>Владимир Набоков</a:t>
            </a:r>
            <a:endParaRPr lang="ru-RU" dirty="0"/>
          </a:p>
        </p:txBody>
      </p:sp>
      <p:pic>
        <p:nvPicPr>
          <p:cNvPr id="16386" name="Picture 2" descr="Картинки по запросу владимир набоков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4143372" y="857232"/>
            <a:ext cx="4429794" cy="56070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Georgia" pitchFamily="18" charset="0"/>
              </a:rPr>
              <a:t>Владимир Набоков</a:t>
            </a:r>
            <a:endParaRPr lang="ru-RU" sz="36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5771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«Защита Лужина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</a:t>
            </a:r>
            <a:r>
              <a:rPr lang="ru-RU" dirty="0" smtClean="0"/>
              <a:t>«Дар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«Приглашение </a:t>
            </a:r>
            <a:r>
              <a:rPr lang="ru-RU" dirty="0" smtClean="0"/>
              <a:t>на казнь»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3"/>
                </a:solidFill>
              </a:rPr>
              <a:t>«</a:t>
            </a:r>
            <a:r>
              <a:rPr lang="ru-RU" dirty="0" smtClean="0">
                <a:solidFill>
                  <a:schemeClr val="accent3"/>
                </a:solidFill>
              </a:rPr>
              <a:t>Подлинная жизнь Себастьяна </a:t>
            </a:r>
            <a:r>
              <a:rPr lang="ru-RU" dirty="0" err="1" smtClean="0">
                <a:solidFill>
                  <a:schemeClr val="accent3"/>
                </a:solidFill>
              </a:rPr>
              <a:t>Найта</a:t>
            </a:r>
            <a:r>
              <a:rPr lang="ru-RU" dirty="0" smtClean="0">
                <a:solidFill>
                  <a:schemeClr val="accent3"/>
                </a:solidFill>
              </a:rPr>
              <a:t>»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«Под знаком незаконнорождённых</a:t>
            </a:r>
            <a:r>
              <a:rPr lang="ru-RU" dirty="0" smtClean="0">
                <a:solidFill>
                  <a:schemeClr val="accent3"/>
                </a:solidFill>
              </a:rPr>
              <a:t>»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«Лолита</a:t>
            </a:r>
            <a:r>
              <a:rPr lang="ru-RU" dirty="0" smtClean="0">
                <a:solidFill>
                  <a:srgbClr val="C00000"/>
                </a:solidFill>
              </a:rPr>
              <a:t>»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«</a:t>
            </a:r>
            <a:r>
              <a:rPr lang="ru-RU" dirty="0" smtClean="0"/>
              <a:t>Бледное пламя»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smtClean="0"/>
              <a:t>Ада» 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6143644"/>
            <a:ext cx="6429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www.youtube.com/watch?v=EPQShQGfhDk&amp;t=154s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3471858" cy="1470025"/>
          </a:xfrm>
        </p:spPr>
        <p:txBody>
          <a:bodyPr/>
          <a:lstStyle/>
          <a:p>
            <a:r>
              <a:rPr lang="ru-RU" dirty="0" smtClean="0"/>
              <a:t>Иосиф Бродский</a:t>
            </a:r>
            <a:endParaRPr lang="ru-RU" dirty="0"/>
          </a:p>
        </p:txBody>
      </p:sp>
      <p:pic>
        <p:nvPicPr>
          <p:cNvPr id="34818" name="Picture 2" descr="Картинки по запросу бродский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4294572" y="744941"/>
            <a:ext cx="4325538" cy="54701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Иосиф Бродский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3857652"/>
          </a:xfrm>
        </p:spPr>
        <p:txBody>
          <a:bodyPr/>
          <a:lstStyle/>
          <a:p>
            <a:r>
              <a:rPr lang="ru-RU" dirty="0" smtClean="0"/>
              <a:t>Лирика носит интеллектуально-философский </a:t>
            </a:r>
            <a:r>
              <a:rPr lang="ru-RU" dirty="0" smtClean="0"/>
              <a:t>х</a:t>
            </a:r>
            <a:r>
              <a:rPr lang="ru-RU" dirty="0" smtClean="0"/>
              <a:t>арактер</a:t>
            </a:r>
            <a:r>
              <a:rPr lang="ru-RU" dirty="0" smtClean="0"/>
              <a:t>. Рациональное доминирует над эмоциональным.</a:t>
            </a:r>
          </a:p>
          <a:p>
            <a:r>
              <a:rPr lang="ru-RU" dirty="0" err="1" smtClean="0"/>
              <a:t>Неомодернизм</a:t>
            </a:r>
            <a:endParaRPr lang="ru-RU" dirty="0" smtClean="0"/>
          </a:p>
          <a:p>
            <a:r>
              <a:rPr lang="ru-RU" dirty="0" smtClean="0"/>
              <a:t>Русский и английский языки</a:t>
            </a:r>
          </a:p>
          <a:p>
            <a:r>
              <a:rPr lang="ru-RU" dirty="0" smtClean="0"/>
              <a:t>Образы: пустыня, Древний Рим, «неживое», пустота</a:t>
            </a:r>
          </a:p>
          <a:p>
            <a:r>
              <a:rPr lang="ru-RU" dirty="0" err="1" smtClean="0"/>
              <a:t>Мичиганский</a:t>
            </a:r>
            <a:r>
              <a:rPr lang="ru-RU" dirty="0" smtClean="0"/>
              <a:t> университет: должность поэта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42926" y="5214950"/>
            <a:ext cx="6215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www.youtube.com/watch?v=xSbpd1quWoM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715016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www.youtube.com/watch?v=hJVSeMzMHzY&amp;t=74s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6215082"/>
            <a:ext cx="5857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www.youtube.com/watch?v=Kn5n_p8_yiE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«</a:t>
            </a:r>
            <a:r>
              <a:rPr lang="ru-RU" sz="3200" dirty="0" err="1" smtClean="0">
                <a:latin typeface="+mn-lt"/>
              </a:rPr>
              <a:t>Дидона</a:t>
            </a:r>
            <a:r>
              <a:rPr lang="ru-RU" sz="3200" dirty="0" smtClean="0">
                <a:latin typeface="+mn-lt"/>
              </a:rPr>
              <a:t> и Эней»</a:t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600" dirty="0" smtClean="0"/>
              <a:t>Великий </a:t>
            </a:r>
            <a:r>
              <a:rPr lang="ru-RU" sz="2600" dirty="0" smtClean="0"/>
              <a:t>человек смотрел в окно,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а для нее весь мир кончался краем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его широкой, греческой туники,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обильем складок походившей на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остановившееся море.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  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Он же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смотрел в окно, и взгляд его сейчас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был так далек от этих мест, что губы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застыли, точно раковина, где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таится гул, и горизонт в бокале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был неподвижен.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«</a:t>
            </a:r>
            <a:r>
              <a:rPr lang="ru-RU" sz="3200" dirty="0" err="1" smtClean="0">
                <a:latin typeface="+mn-lt"/>
              </a:rPr>
              <a:t>Дидона</a:t>
            </a:r>
            <a:r>
              <a:rPr lang="ru-RU" sz="3200" dirty="0" smtClean="0">
                <a:latin typeface="+mn-lt"/>
              </a:rPr>
              <a:t> и Эней»</a:t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</a:t>
            </a:r>
            <a:r>
              <a:rPr lang="ru-RU" sz="2600" dirty="0" smtClean="0"/>
              <a:t>А ее любовь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была лишь рыбой -- может и способной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пуститься в море вслед за кораблем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и, рассекая волны гибким телом,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возможно, обогнать его... но он --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он мысленно уже ступил на сушу.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И море обернулось морем слез.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Но, как известно, именно в минуту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отчаянья и начинает дуть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попутный ветер. И великий муж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покинул Карфаген.</a:t>
            </a:r>
          </a:p>
          <a:p>
            <a:pPr>
              <a:spcBef>
                <a:spcPts val="0"/>
              </a:spcBef>
              <a:buNone/>
            </a:pPr>
            <a:r>
              <a:rPr lang="ru-RU" sz="2600" dirty="0" smtClean="0"/>
              <a:t>      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«</a:t>
            </a:r>
            <a:r>
              <a:rPr lang="ru-RU" sz="3200" dirty="0" err="1" smtClean="0">
                <a:latin typeface="+mn-lt"/>
              </a:rPr>
              <a:t>Дидона</a:t>
            </a:r>
            <a:r>
              <a:rPr lang="ru-RU" sz="3200" dirty="0" smtClean="0">
                <a:latin typeface="+mn-lt"/>
              </a:rPr>
              <a:t> и Эней»</a:t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 smtClean="0"/>
              <a:t>	Она </a:t>
            </a:r>
            <a:r>
              <a:rPr lang="ru-RU" dirty="0" smtClean="0"/>
              <a:t>стояла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перед костром, который разожгли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под городской стеной ее солдаты,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и видела, как в мареве костра,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дрожавшем между пламенем и дымом,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беззвучно рассыпался Карфаген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     задолго до пророчества </a:t>
            </a:r>
            <a:r>
              <a:rPr lang="ru-RU" dirty="0" err="1" smtClean="0"/>
              <a:t>Катона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Романс </a:t>
            </a: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скрипача</a:t>
            </a: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+mn-lt"/>
              </a:rPr>
            </a:br>
            <a:endParaRPr 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Тогда</a:t>
            </a:r>
            <a:r>
              <a:rPr lang="ru-RU" dirty="0" smtClean="0"/>
              <a:t>, когда </a:t>
            </a:r>
            <a:r>
              <a:rPr lang="ru-RU" dirty="0" err="1" smtClean="0"/>
              <a:t>любовей</a:t>
            </a:r>
            <a:r>
              <a:rPr lang="ru-RU" dirty="0" smtClean="0"/>
              <a:t> с нами </a:t>
            </a:r>
            <a:r>
              <a:rPr lang="ru-RU" dirty="0" smtClean="0"/>
              <a:t>нет,</a:t>
            </a:r>
          </a:p>
          <a:p>
            <a:pPr>
              <a:buNone/>
            </a:pPr>
            <a:r>
              <a:rPr lang="ru-RU" dirty="0" smtClean="0"/>
              <a:t>тогда</a:t>
            </a:r>
            <a:r>
              <a:rPr lang="ru-RU" dirty="0" smtClean="0"/>
              <a:t>, когда от холода </a:t>
            </a:r>
            <a:r>
              <a:rPr lang="ru-RU" dirty="0" smtClean="0"/>
              <a:t>горбат,</a:t>
            </a:r>
          </a:p>
          <a:p>
            <a:pPr>
              <a:buNone/>
            </a:pPr>
            <a:r>
              <a:rPr lang="ru-RU" dirty="0" smtClean="0"/>
              <a:t>достань </a:t>
            </a:r>
            <a:r>
              <a:rPr lang="ru-RU" dirty="0" smtClean="0"/>
              <a:t>из чемодана </a:t>
            </a:r>
            <a:r>
              <a:rPr lang="ru-RU" dirty="0" smtClean="0"/>
              <a:t>пистолет,</a:t>
            </a:r>
          </a:p>
          <a:p>
            <a:pPr>
              <a:buNone/>
            </a:pPr>
            <a:r>
              <a:rPr lang="ru-RU" dirty="0" smtClean="0"/>
              <a:t>достань </a:t>
            </a:r>
            <a:r>
              <a:rPr lang="ru-RU" dirty="0" smtClean="0"/>
              <a:t>и заложи его в ломбард.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Купи на эти деньги </a:t>
            </a:r>
            <a:r>
              <a:rPr lang="ru-RU" dirty="0" smtClean="0"/>
              <a:t>патефон</a:t>
            </a:r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где-нибудь на свете </a:t>
            </a:r>
            <a:r>
              <a:rPr lang="ru-RU" dirty="0" smtClean="0"/>
              <a:t>потанцуй…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«Возвращенная литература»</a:t>
            </a:r>
            <a:br>
              <a:rPr lang="ru-RU" sz="2800" b="1" dirty="0" smtClean="0">
                <a:latin typeface="Georgia" pitchFamily="18" charset="0"/>
              </a:rPr>
            </a:br>
            <a:endParaRPr lang="ru-RU" sz="28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66978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Периодизация русской литературы 2-ой половины 20 века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98494"/>
            <a:ext cx="7467600" cy="5116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latin typeface="Georgia" pitchFamily="18" charset="0"/>
              </a:rPr>
              <a:t>Первый: 1956 – 1964, «оттепель».</a:t>
            </a:r>
            <a:endParaRPr lang="ru-RU" sz="20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err="1" smtClean="0">
                <a:solidFill>
                  <a:srgbClr val="FF0000"/>
                </a:solidFill>
                <a:latin typeface="Georgia" pitchFamily="18" charset="0"/>
              </a:rPr>
              <a:t>Поэты-шестидесятки</a:t>
            </a: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 и авторская песня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Военная проза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Лагерная проза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Georgia" pitchFamily="18" charset="0"/>
              </a:rPr>
              <a:t>Второй: 1965 – 1985, «</a:t>
            </a:r>
            <a:r>
              <a:rPr lang="ru-RU" sz="2000" b="1" dirty="0" err="1" smtClean="0">
                <a:latin typeface="Georgia" pitchFamily="18" charset="0"/>
              </a:rPr>
              <a:t>послеоттепельное</a:t>
            </a:r>
            <a:r>
              <a:rPr lang="ru-RU" sz="2000" b="1" dirty="0" smtClean="0">
                <a:latin typeface="Georgia" pitchFamily="18" charset="0"/>
              </a:rPr>
              <a:t>» двадцатилетие или «застой».</a:t>
            </a:r>
            <a:endParaRPr lang="ru-RU" sz="20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Georgia" pitchFamily="18" charset="0"/>
              </a:rPr>
              <a:t>−//−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+ Деревенская проза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Georgia" pitchFamily="18" charset="0"/>
              </a:rPr>
              <a:t>Третий: 1986 – 1991, «гласность».</a:t>
            </a:r>
            <a:endParaRPr lang="ru-RU" sz="20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«Разоблачающая литература»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 «Возвращенная литература»,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Литература русского зарубежья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Georgia" pitchFamily="18" charset="0"/>
              </a:rPr>
              <a:t>Четвёртый: начинается с декабря 1991 и длится по сей день, русская литература конца XX – начала XXI веков.</a:t>
            </a:r>
            <a:endParaRPr lang="ru-RU" sz="20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Georgia" pitchFamily="18" charset="0"/>
              </a:rPr>
              <a:t>Постмодернизм</a:t>
            </a:r>
            <a:endParaRPr lang="ru-RU" sz="2000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Georgia" pitchFamily="18" charset="0"/>
              </a:rPr>
              <a:t>«Возвращенная литература»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sz="2800" dirty="0" smtClean="0"/>
              <a:t>Произведения, в годы тоталитаризма признанные безыдейными, контрреволюционными.</a:t>
            </a:r>
          </a:p>
          <a:p>
            <a:pPr lvl="0" algn="just"/>
            <a:r>
              <a:rPr lang="ru-RU" sz="2800" dirty="0" smtClean="0"/>
              <a:t>Книги писателей-эмигрантов, считавшихся потенциально предателями родины. </a:t>
            </a:r>
          </a:p>
          <a:p>
            <a:pPr lvl="0" algn="just"/>
            <a:r>
              <a:rPr lang="ru-RU" sz="2800" dirty="0" smtClean="0"/>
              <a:t>Мемуарно-автобиографическая литература, рассказывающая правдиво о жизни прошлого.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Georgia" pitchFamily="18" charset="0"/>
              </a:rPr>
              <a:t>«Возвращенная литература»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романы </a:t>
            </a:r>
            <a:r>
              <a:rPr lang="ru-RU" dirty="0" smtClean="0">
                <a:solidFill>
                  <a:srgbClr val="FF0000"/>
                </a:solidFill>
              </a:rPr>
              <a:t>А. Платонова </a:t>
            </a:r>
            <a:r>
              <a:rPr lang="ru-RU" dirty="0" smtClean="0"/>
              <a:t>«</a:t>
            </a:r>
            <a:r>
              <a:rPr lang="ru-RU" dirty="0" err="1" smtClean="0"/>
              <a:t>Чевенгур</a:t>
            </a:r>
            <a:r>
              <a:rPr lang="ru-RU" dirty="0" smtClean="0"/>
              <a:t>», «</a:t>
            </a:r>
            <a:r>
              <a:rPr lang="ru-RU" dirty="0" err="1" smtClean="0"/>
              <a:t>Ювенильное</a:t>
            </a:r>
            <a:r>
              <a:rPr lang="ru-RU" dirty="0" smtClean="0"/>
              <a:t> море», «Котлован»;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романы </a:t>
            </a:r>
            <a:r>
              <a:rPr lang="ru-RU" dirty="0" smtClean="0"/>
              <a:t>и повести </a:t>
            </a:r>
            <a:r>
              <a:rPr lang="ru-RU" dirty="0" smtClean="0">
                <a:solidFill>
                  <a:srgbClr val="FF0000"/>
                </a:solidFill>
              </a:rPr>
              <a:t>М. Булгакова </a:t>
            </a:r>
            <a:r>
              <a:rPr lang="ru-RU" dirty="0" smtClean="0"/>
              <a:t>«Мастер и Маргарита», «Собачье сердце», «Роковые яйца»;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роман «Жизнь </a:t>
            </a:r>
            <a:r>
              <a:rPr lang="ru-RU" dirty="0" smtClean="0"/>
              <a:t>и судьба» </a:t>
            </a:r>
            <a:r>
              <a:rPr lang="ru-RU" dirty="0" smtClean="0">
                <a:solidFill>
                  <a:srgbClr val="FF0000"/>
                </a:solidFill>
              </a:rPr>
              <a:t>В. </a:t>
            </a:r>
            <a:r>
              <a:rPr lang="ru-RU" dirty="0" err="1" smtClean="0">
                <a:solidFill>
                  <a:srgbClr val="FF0000"/>
                </a:solidFill>
              </a:rPr>
              <a:t>Гроссмана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	поэма </a:t>
            </a:r>
            <a:r>
              <a:rPr lang="ru-RU" dirty="0" smtClean="0"/>
              <a:t>«Реквием» </a:t>
            </a:r>
            <a:r>
              <a:rPr lang="ru-RU" dirty="0" smtClean="0">
                <a:solidFill>
                  <a:srgbClr val="FF0000"/>
                </a:solidFill>
              </a:rPr>
              <a:t>А. Ахматовой,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	«</a:t>
            </a:r>
            <a:r>
              <a:rPr lang="ru-RU" dirty="0" smtClean="0"/>
              <a:t>Колымские рассказы» </a:t>
            </a:r>
            <a:r>
              <a:rPr lang="ru-RU" dirty="0" smtClean="0">
                <a:solidFill>
                  <a:srgbClr val="FF0000"/>
                </a:solidFill>
              </a:rPr>
              <a:t>В. Шаламова</a:t>
            </a:r>
            <a:r>
              <a:rPr lang="ru-RU" dirty="0" smtClean="0"/>
              <a:t>, произведения </a:t>
            </a:r>
            <a:r>
              <a:rPr lang="ru-RU" dirty="0" smtClean="0">
                <a:solidFill>
                  <a:srgbClr val="FF0000"/>
                </a:solidFill>
              </a:rPr>
              <a:t>Ю.Домбровского,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	дневники </a:t>
            </a:r>
            <a:r>
              <a:rPr lang="ru-RU" dirty="0" smtClean="0">
                <a:solidFill>
                  <a:srgbClr val="FF0000"/>
                </a:solidFill>
              </a:rPr>
              <a:t>М. </a:t>
            </a:r>
            <a:r>
              <a:rPr lang="ru-RU" dirty="0" smtClean="0">
                <a:solidFill>
                  <a:srgbClr val="FF0000"/>
                </a:solidFill>
              </a:rPr>
              <a:t>Пришвина </a:t>
            </a: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Литература русского зарубежья</a:t>
            </a:r>
            <a:br>
              <a:rPr lang="ru-RU" sz="2800" b="1" dirty="0" smtClean="0">
                <a:latin typeface="Georgia" pitchFamily="18" charset="0"/>
              </a:rPr>
            </a:br>
            <a:endParaRPr lang="ru-RU" sz="28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Литература русского зарубежья</a:t>
            </a:r>
            <a:br>
              <a:rPr lang="ru-RU" sz="3200" b="1" dirty="0" smtClean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Иван Бунин «</a:t>
            </a:r>
            <a:r>
              <a:rPr lang="ru-RU" sz="3600" dirty="0" err="1" smtClean="0"/>
              <a:t>Оканные</a:t>
            </a:r>
            <a:r>
              <a:rPr lang="ru-RU" sz="3600" dirty="0" smtClean="0"/>
              <a:t> дни»</a:t>
            </a:r>
          </a:p>
          <a:p>
            <a:pPr algn="just">
              <a:buNone/>
            </a:pPr>
            <a:r>
              <a:rPr lang="ru-RU" sz="3600" dirty="0" smtClean="0"/>
              <a:t>Иван Шмелев «Солнце мертвых»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Литература русского зарубежья</a:t>
            </a:r>
            <a:br>
              <a:rPr lang="ru-RU" sz="3200" b="1" dirty="0" smtClean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/>
              <a:t>газета </a:t>
            </a:r>
            <a:r>
              <a:rPr lang="ru-RU" sz="3200" dirty="0" smtClean="0"/>
              <a:t>«Новый американец», </a:t>
            </a: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журналы </a:t>
            </a:r>
            <a:r>
              <a:rPr lang="ru-RU" sz="3200" dirty="0" smtClean="0"/>
              <a:t>«Калейдоскоп</a:t>
            </a:r>
            <a:r>
              <a:rPr lang="ru-RU" sz="3200" dirty="0" smtClean="0"/>
              <a:t>», </a:t>
            </a:r>
            <a:r>
              <a:rPr lang="ru-RU" sz="3200" dirty="0" smtClean="0"/>
              <a:t>«Встречи» (США</a:t>
            </a:r>
            <a:r>
              <a:rPr lang="ru-RU" sz="3200" dirty="0" smtClean="0"/>
              <a:t>),</a:t>
            </a:r>
          </a:p>
          <a:p>
            <a:pPr algn="just">
              <a:buNone/>
            </a:pPr>
            <a:r>
              <a:rPr lang="ru-RU" sz="3200" dirty="0" smtClean="0"/>
              <a:t>журнал </a:t>
            </a:r>
            <a:r>
              <a:rPr lang="ru-RU" sz="3200" dirty="0" smtClean="0"/>
              <a:t>«Страна и мир» (ФРГ), «Трибуна» (Франция).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Литература русского зарубежья</a:t>
            </a:r>
            <a:br>
              <a:rPr lang="ru-RU" sz="3200" b="1" dirty="0" smtClean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3224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Джон </a:t>
            </a:r>
            <a:r>
              <a:rPr lang="ru-RU" sz="3600" dirty="0" err="1" smtClean="0">
                <a:solidFill>
                  <a:srgbClr val="FF0000"/>
                </a:solidFill>
              </a:rPr>
              <a:t>Глэд</a:t>
            </a:r>
            <a:r>
              <a:rPr lang="ru-RU" sz="3600" dirty="0" smtClean="0">
                <a:solidFill>
                  <a:srgbClr val="FF0000"/>
                </a:solidFill>
              </a:rPr>
              <a:t>. </a:t>
            </a:r>
            <a:r>
              <a:rPr lang="ru-RU" sz="3600" dirty="0" smtClean="0"/>
              <a:t>«</a:t>
            </a:r>
            <a:r>
              <a:rPr lang="ru-RU" sz="3600" dirty="0" smtClean="0"/>
              <a:t>Беседы в изгнании: Русское литературное зарубежье».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285</TotalTime>
  <Words>479</Words>
  <PresentationFormat>Экран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Русская литература 2-ой половины XX века </vt:lpstr>
      <vt:lpstr>«Возвращенная литература» </vt:lpstr>
      <vt:lpstr>Периодизация русской литературы 2-ой половины 20 века</vt:lpstr>
      <vt:lpstr>«Возвращенная литература»</vt:lpstr>
      <vt:lpstr>«Возвращенная литература»</vt:lpstr>
      <vt:lpstr>Литература русского зарубежья </vt:lpstr>
      <vt:lpstr>Литература русского зарубежья </vt:lpstr>
      <vt:lpstr>Литература русского зарубежья </vt:lpstr>
      <vt:lpstr>Литература русского зарубежья </vt:lpstr>
      <vt:lpstr>Владимир Набоков</vt:lpstr>
      <vt:lpstr>Владимир Набоков</vt:lpstr>
      <vt:lpstr>Иосиф Бродский</vt:lpstr>
      <vt:lpstr>Иосиф Бродский</vt:lpstr>
      <vt:lpstr>«Дидона и Эней» </vt:lpstr>
      <vt:lpstr>«Дидона и Эней» </vt:lpstr>
      <vt:lpstr>«Дидона и Эней» </vt:lpstr>
      <vt:lpstr>Романс скрипача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«Возвращенная литература» </dc:title>
  <dc:creator>Ольга</dc:creator>
  <cp:lastModifiedBy>Ольга</cp:lastModifiedBy>
  <cp:revision>33</cp:revision>
  <dcterms:created xsi:type="dcterms:W3CDTF">2016-11-15T15:39:32Z</dcterms:created>
  <dcterms:modified xsi:type="dcterms:W3CDTF">2016-11-17T22:32:26Z</dcterms:modified>
</cp:coreProperties>
</file>