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9" r:id="rId4"/>
    <p:sldId id="260" r:id="rId5"/>
    <p:sldId id="263" r:id="rId6"/>
    <p:sldId id="278" r:id="rId7"/>
    <p:sldId id="294" r:id="rId8"/>
    <p:sldId id="264" r:id="rId9"/>
    <p:sldId id="265" r:id="rId10"/>
    <p:sldId id="276" r:id="rId11"/>
    <p:sldId id="281" r:id="rId12"/>
    <p:sldId id="267" r:id="rId13"/>
    <p:sldId id="268" r:id="rId14"/>
    <p:sldId id="280" r:id="rId15"/>
    <p:sldId id="274" r:id="rId16"/>
    <p:sldId id="270" r:id="rId17"/>
    <p:sldId id="283" r:id="rId18"/>
    <p:sldId id="273" r:id="rId19"/>
    <p:sldId id="295" r:id="rId20"/>
    <p:sldId id="272" r:id="rId21"/>
    <p:sldId id="279" r:id="rId22"/>
    <p:sldId id="284" r:id="rId23"/>
    <p:sldId id="289" r:id="rId24"/>
    <p:sldId id="285" r:id="rId25"/>
    <p:sldId id="305" r:id="rId26"/>
    <p:sldId id="306" r:id="rId27"/>
    <p:sldId id="291" r:id="rId28"/>
    <p:sldId id="290" r:id="rId29"/>
    <p:sldId id="307" r:id="rId30"/>
    <p:sldId id="299" r:id="rId31"/>
    <p:sldId id="308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>
        <p:scale>
          <a:sx n="50" d="100"/>
          <a:sy n="50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ocs.google.com/drawings/d/1futGmD2xBXfo_E4V2Z3yysepeRDbSA-LrbcplIgkI5w/edi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77&amp;v=ZAtgDxY-iP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7BHlDhGr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9CTmjS9J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Лекции 3, 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501122" cy="1752600"/>
          </a:xfrm>
        </p:spPr>
        <p:txBody>
          <a:bodyPr/>
          <a:lstStyle/>
          <a:p>
            <a:r>
              <a:rPr lang="ru-RU" b="1" dirty="0" smtClean="0"/>
              <a:t>Древнерусская литература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«Поучение» </a:t>
            </a:r>
            <a:br>
              <a:rPr lang="ru-RU" b="1" dirty="0" smtClean="0"/>
            </a:br>
            <a:r>
              <a:rPr lang="ru-RU" b="1" dirty="0" smtClean="0"/>
              <a:t>Владимира Мономаха</a:t>
            </a:r>
            <a:endParaRPr lang="ru-RU" b="1" dirty="0"/>
          </a:p>
        </p:txBody>
      </p:sp>
      <p:pic>
        <p:nvPicPr>
          <p:cNvPr id="6" name="Рисунок 5" descr="Владимир Мономах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571744"/>
            <a:ext cx="3071834" cy="3643338"/>
          </a:xfrm>
          <a:prstGeom prst="rect">
            <a:avLst/>
          </a:prstGeom>
          <a:noFill/>
        </p:spPr>
      </p:pic>
      <p:pic>
        <p:nvPicPr>
          <p:cNvPr id="7" name="Рисунок 6" descr="http://img.anews.com/media/posts/images/20150119/9aa02bb8f54c4d1c8bf5ca4edc497046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4483" y="2714620"/>
            <a:ext cx="4188955" cy="3362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 Мономах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1527048"/>
            <a:ext cx="3162102" cy="11875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https://docs.google.com/drawings/d/1futGmD2xBXfo_E4V2Z3yysepeRDbSA-LrbcplIgkI5w/edit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Картинки по запросу владимир моном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3071834" cy="3981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«Поучение» Владимира Мономаха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8305638" cy="431312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Внесено только в Лаврентьевскую летопись.</a:t>
            </a:r>
          </a:p>
          <a:p>
            <a:r>
              <a:rPr lang="ru-RU" sz="2500" dirty="0" smtClean="0"/>
              <a:t>Структура: 3 части. Поучение детям, автобиографический рассказ и письмо брату.</a:t>
            </a:r>
          </a:p>
          <a:p>
            <a:r>
              <a:rPr lang="ru-RU" sz="2500" dirty="0" smtClean="0"/>
              <a:t>Цель создания: призыв к детям соблюдать требования феодального порядка.</a:t>
            </a:r>
          </a:p>
          <a:p>
            <a:r>
              <a:rPr lang="ru-RU" sz="2500" dirty="0" smtClean="0"/>
              <a:t>Темы: обязанности князя, трудолюбие, просвещение, образ семьи</a:t>
            </a:r>
          </a:p>
          <a:p>
            <a:r>
              <a:rPr lang="ru-RU" sz="2500" dirty="0" smtClean="0"/>
              <a:t>Соединение дидактики и автобиографии</a:t>
            </a:r>
          </a:p>
          <a:p>
            <a:r>
              <a:rPr lang="ru-RU" sz="2500" dirty="0" smtClean="0"/>
              <a:t>Стиль: книжные элементы +разговорные язык + афористические высказывания.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«Поучение» Владимира Мономаха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ru-RU" sz="2500" dirty="0" smtClean="0"/>
              <a:t>«Ибо как Василий учил, собрав юношей: иметь душу чистую и непорочную, тело худое, беседу кроткую и соблюдать слово Господне: «Есть и пить без шума </a:t>
            </a:r>
            <a:r>
              <a:rPr lang="ru-RU" sz="2500" dirty="0" err="1" smtClean="0"/>
              <a:t>великаго</a:t>
            </a:r>
            <a:r>
              <a:rPr lang="ru-RU" sz="2500" dirty="0" smtClean="0"/>
              <a:t>, при старых молчать, премудрых слушать, старшим покоряться, с равными и младшими любовь иметь, без лукавства беседуя, а побольше разуметь; не </a:t>
            </a:r>
            <a:r>
              <a:rPr lang="ru-RU" sz="2500" dirty="0" err="1" smtClean="0"/>
              <a:t>свиреповать</a:t>
            </a:r>
            <a:r>
              <a:rPr lang="ru-RU" sz="2500" dirty="0" smtClean="0"/>
              <a:t> словом, не хулить в беседе, не много смеяться, стыдиться старших, с непутевыми женщинами не беседовать и избегать их, глаза держа книзу, а душу ввысь…».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Шапка Мономаха</a:t>
            </a:r>
            <a:endParaRPr lang="ru-RU" dirty="0"/>
          </a:p>
        </p:txBody>
      </p:sp>
      <p:pic>
        <p:nvPicPr>
          <p:cNvPr id="3074" name="Picture 2" descr="Картинки по запросу шапка монома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183" y="1714488"/>
            <a:ext cx="589363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33400"/>
            <a:ext cx="8215370" cy="1524000"/>
          </a:xfrm>
        </p:spPr>
        <p:txBody>
          <a:bodyPr>
            <a:normAutofit/>
          </a:bodyPr>
          <a:lstStyle/>
          <a:p>
            <a:r>
              <a:rPr lang="ru-RU" sz="3900" b="1" dirty="0" smtClean="0"/>
              <a:t>«Сказание о Борисе и Глебе»</a:t>
            </a:r>
            <a:endParaRPr lang="ru-RU" sz="3900" b="1" dirty="0"/>
          </a:p>
        </p:txBody>
      </p:sp>
      <p:pic>
        <p:nvPicPr>
          <p:cNvPr id="6" name="Рисунок 5" descr="http://www.logoslovo.ru/media/pic_full/3/1201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86058"/>
            <a:ext cx="2786082" cy="338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«Сказание о Борисе и Глебе»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Житийная литература</a:t>
            </a:r>
          </a:p>
          <a:p>
            <a:pPr algn="just" fontAlgn="base"/>
            <a:r>
              <a:rPr lang="ru-RU" dirty="0" smtClean="0"/>
              <a:t>Структура.</a:t>
            </a:r>
          </a:p>
          <a:p>
            <a:pPr algn="just" fontAlgn="base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Отличие от жития</a:t>
            </a:r>
          </a:p>
          <a:p>
            <a:pPr algn="just" fontAlgn="base"/>
            <a:r>
              <a:rPr lang="ru-RU" dirty="0" smtClean="0"/>
              <a:t>Не следует традиционной структуре жития.</a:t>
            </a:r>
          </a:p>
          <a:p>
            <a:pPr algn="just" fontAlgn="base"/>
            <a:r>
              <a:rPr lang="ru-RU" dirty="0" smtClean="0"/>
              <a:t>Один эпизод из жизни.</a:t>
            </a:r>
          </a:p>
          <a:p>
            <a:pPr algn="just" fontAlgn="base"/>
            <a:r>
              <a:rPr lang="ru-RU" dirty="0" smtClean="0"/>
              <a:t>Историческая конкретность.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786454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https://www.youtube.com/watch?time_continue=77&amp;v=ZAtgDxY-iPo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«Сказание о Борисе и Глебе»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Святополк</a:t>
            </a:r>
          </a:p>
          <a:p>
            <a:r>
              <a:rPr lang="ru-RU" dirty="0" smtClean="0"/>
              <a:t>Борис</a:t>
            </a:r>
          </a:p>
          <a:p>
            <a:r>
              <a:rPr lang="ru-RU" dirty="0" smtClean="0"/>
              <a:t>Глеб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Князь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Владимир</a:t>
            </a:r>
          </a:p>
        </p:txBody>
      </p:sp>
      <p:pic>
        <p:nvPicPr>
          <p:cNvPr id="4" name="Рисунок 3" descr="&amp;Scy;&amp;vcy;&amp;yacy;&amp;tcy;&amp;ocy;&amp;pcy;&amp;ocy;&amp;lcy;&amp;kcy; &amp;Vcy;&amp;lcy;&amp;acy;&amp;dcy;&amp;icy;&amp;mcy;&amp;icy;&amp;rcy;&amp;ocy;&amp;vcy;&amp;icy;&amp;chcy;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571612"/>
            <a:ext cx="2365806" cy="3143272"/>
          </a:xfrm>
          <a:prstGeom prst="rect">
            <a:avLst/>
          </a:prstGeom>
          <a:noFill/>
        </p:spPr>
      </p:pic>
      <p:pic>
        <p:nvPicPr>
          <p:cNvPr id="5" name="Рисунок 4" descr="http://www.logoslovo.ru/media/pic_full/3/1201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500174"/>
            <a:ext cx="2786082" cy="338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литература Киевской Руси.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>
                <a:solidFill>
                  <a:srgbClr val="FF0000"/>
                </a:solidFill>
              </a:rPr>
              <a:t>Литература феодальной раздробленности.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/>
              <a:t>Борьба с монголо-татарами + формирование централизованного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/>
              <a:t> литература единого Русского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/>
              <a:t>Литература формирующейся русской нации.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Вторая треть ХII - первая половина ХIII века – </a:t>
            </a:r>
            <a:r>
              <a:rPr lang="ru-RU" sz="2500" b="1" dirty="0" smtClean="0">
                <a:solidFill>
                  <a:srgbClr val="FF0000"/>
                </a:solidFill>
              </a:rPr>
              <a:t>Литература феодальной раздробленности.</a:t>
            </a:r>
            <a:r>
              <a:rPr lang="ru-RU" sz="2500" dirty="0" smtClean="0">
                <a:solidFill>
                  <a:srgbClr val="FF0000"/>
                </a:solidFill>
              </a:rPr>
              <a:t> 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Государство распадается на самостоятельные «</a:t>
            </a:r>
            <a:r>
              <a:rPr lang="ru-RU" sz="2500" dirty="0" err="1" smtClean="0"/>
              <a:t>полугосударства</a:t>
            </a:r>
            <a:r>
              <a:rPr lang="ru-RU" sz="2500" dirty="0" smtClean="0"/>
              <a:t>».</a:t>
            </a:r>
          </a:p>
          <a:p>
            <a:r>
              <a:rPr lang="ru-RU" sz="2500" dirty="0" smtClean="0"/>
              <a:t>Литература приобретает локальный характер.</a:t>
            </a:r>
          </a:p>
          <a:p>
            <a:r>
              <a:rPr lang="ru-RU" sz="2500" dirty="0" smtClean="0"/>
              <a:t>Темы: 1.Русская история + связь со всемирной историей. 2.История возникновения Руси. 3. Борьба с внешним врагом.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Связь с церковной, деловой письменностью, устным народным творчеством.</a:t>
            </a:r>
          </a:p>
          <a:p>
            <a:r>
              <a:rPr lang="ru-RU" dirty="0" smtClean="0"/>
              <a:t>Анонимность.</a:t>
            </a:r>
          </a:p>
          <a:p>
            <a:r>
              <a:rPr lang="ru-RU" dirty="0" smtClean="0"/>
              <a:t>Рукописный характер.</a:t>
            </a:r>
          </a:p>
          <a:p>
            <a:r>
              <a:rPr lang="ru-RU" dirty="0" smtClean="0"/>
              <a:t>Историзм.</a:t>
            </a:r>
          </a:p>
          <a:p>
            <a:r>
              <a:rPr lang="ru-RU" dirty="0" smtClean="0"/>
              <a:t>Темы: история русского государства, история русской народности.</a:t>
            </a:r>
          </a:p>
          <a:p>
            <a:r>
              <a:rPr lang="ru-RU" dirty="0" smtClean="0"/>
              <a:t>Жанры: летописи, </a:t>
            </a:r>
            <a:r>
              <a:rPr lang="ru-RU" dirty="0" err="1" smtClean="0"/>
              <a:t>хожения</a:t>
            </a:r>
            <a:r>
              <a:rPr lang="ru-RU" dirty="0" smtClean="0"/>
              <a:t>, повести, поучения, жития, патерики, жанр слова, сочинения ораторского жанра, тексты делового характера.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«Слово о полку Игореве»</a:t>
            </a:r>
            <a:endParaRPr lang="ru-RU" b="1" dirty="0"/>
          </a:p>
        </p:txBody>
      </p:sp>
      <p:pic>
        <p:nvPicPr>
          <p:cNvPr id="8" name="Рисунок 7" descr="http://ic.pics.livejournal.com/hogo_cz/14760518/235789/235789_original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00576" y="2786058"/>
            <a:ext cx="4742848" cy="3216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«Слово о полку Игореве»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Игорь </a:t>
            </a:r>
            <a:r>
              <a:rPr lang="ru-RU" sz="2500" dirty="0" err="1" smtClean="0"/>
              <a:t>Святославич</a:t>
            </a:r>
            <a:endParaRPr lang="ru-RU" sz="2500" dirty="0" smtClean="0"/>
          </a:p>
          <a:p>
            <a:r>
              <a:rPr lang="ru-RU" sz="2500" dirty="0" smtClean="0"/>
              <a:t>Его брата Всеволод</a:t>
            </a:r>
          </a:p>
          <a:p>
            <a:r>
              <a:rPr lang="ru-RU" sz="2500" dirty="0" smtClean="0"/>
              <a:t>Его сын Владимир</a:t>
            </a:r>
          </a:p>
          <a:p>
            <a:r>
              <a:rPr lang="ru-RU" sz="2500" dirty="0" smtClean="0"/>
              <a:t>Его племянник Святослав </a:t>
            </a:r>
            <a:r>
              <a:rPr lang="ru-RU" sz="2500" dirty="0" err="1" smtClean="0"/>
              <a:t>Ольгович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«Слово о полку Игореве»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00174"/>
            <a:ext cx="8503920" cy="45988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100" dirty="0" smtClean="0"/>
              <a:t>Задача автора: призыв русских князей к единению, рассмотреть причины неудачи похода.  Проблема авторства.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Даты написания: проблема.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Композиция.  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Образ </a:t>
            </a:r>
            <a:r>
              <a:rPr lang="ru-RU" sz="2100" dirty="0" err="1" smtClean="0"/>
              <a:t>Бояна</a:t>
            </a:r>
            <a:r>
              <a:rPr lang="ru-RU" sz="21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Изображение князей. Языковые средства.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Изображение природы. Самостоятельный герой.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Образ русской земли. 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Жанровые особенности «Слова»: ПО СОДЕРЖАНИЮ риторические жанры + житие + историческая повесть + «слава» +»плач» ПО ФОРМЕ + дружинная песня + книжные традиции.</a:t>
            </a:r>
          </a:p>
          <a:p>
            <a:pPr>
              <a:spcBef>
                <a:spcPts val="0"/>
              </a:spcBef>
            </a:pPr>
            <a:r>
              <a:rPr lang="ru-RU" sz="2100" dirty="0" smtClean="0"/>
              <a:t>История нахождения и изучения «Слова». Оригинал или подделка?</a:t>
            </a:r>
          </a:p>
          <a:p>
            <a:pPr>
              <a:spcBef>
                <a:spcPts val="0"/>
              </a:spcBef>
            </a:pPr>
            <a:r>
              <a:rPr lang="ru-RU" sz="2100" b="1" dirty="0" smtClean="0"/>
              <a:t>Итог. Гражданско-патриотическая идея.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Боян</a:t>
            </a:r>
            <a:endParaRPr lang="ru-RU" dirty="0"/>
          </a:p>
        </p:txBody>
      </p:sp>
      <p:pic>
        <p:nvPicPr>
          <p:cNvPr id="53250" name="Picture 2" descr="Картинки по запросу боян пев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761" y="1643050"/>
            <a:ext cx="5786478" cy="4629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А.И. Мусин-Пушкин</a:t>
            </a:r>
            <a:endParaRPr lang="ru-RU" dirty="0"/>
          </a:p>
        </p:txBody>
      </p:sp>
      <p:pic>
        <p:nvPicPr>
          <p:cNvPr id="5" name="Рисунок 4" descr="http://www.rah.ru/the_academy_today/the_members_of_the_academie/PREZIDENTI/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785926"/>
            <a:ext cx="35719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литература Киевской Руси.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/>
              <a:t>Литература феодальной раздробленности.</a:t>
            </a:r>
            <a:r>
              <a:rPr lang="ru-RU" dirty="0" smtClean="0"/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>
                <a:solidFill>
                  <a:srgbClr val="FF0000"/>
                </a:solidFill>
              </a:rPr>
              <a:t>Борьба с монголо-татарами + формирование централизованного государства.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/>
              <a:t> литература единого Русского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/>
              <a:t>Литература формирующейся русской нации.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Вторая половина ХIII века-XV век –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Борьба с монголо-татарами +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формирование централизованного государства.</a:t>
            </a:r>
            <a:r>
              <a:rPr lang="ru-RU" sz="2400" dirty="0" smtClean="0">
                <a:solidFill>
                  <a:srgbClr val="FF0000"/>
                </a:solidFill>
              </a:rPr>
              <a:t>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428868"/>
            <a:ext cx="8503920" cy="3670180"/>
          </a:xfrm>
        </p:spPr>
        <p:txBody>
          <a:bodyPr>
            <a:normAutofit/>
          </a:bodyPr>
          <a:lstStyle/>
          <a:p>
            <a:r>
              <a:rPr lang="ru-RU" sz="2500" dirty="0" smtClean="0"/>
              <a:t>Борьба с врагом ›› сплочение народных сил ›› объединение вокруг Москвы.</a:t>
            </a:r>
          </a:p>
          <a:p>
            <a:r>
              <a:rPr lang="ru-RU" sz="2500" dirty="0" smtClean="0"/>
              <a:t>Темы литературы: борьба с </a:t>
            </a:r>
            <a:r>
              <a:rPr lang="ru-RU" sz="2500" dirty="0" err="1" smtClean="0"/>
              <a:t>татаро-монголами</a:t>
            </a:r>
            <a:r>
              <a:rPr lang="ru-RU" sz="2500" dirty="0" smtClean="0"/>
              <a:t>, прославление подвигов князей, идея княжеской сильной власти.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«Повесть о житии Александра Невского»</a:t>
            </a:r>
            <a:endParaRPr lang="ru-RU" b="1" dirty="0"/>
          </a:p>
        </p:txBody>
      </p:sp>
      <p:pic>
        <p:nvPicPr>
          <p:cNvPr id="9218" name="Picture 2" descr="Картинки по запросу александр н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00307"/>
            <a:ext cx="4000528" cy="31583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5857892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https://www.youtube.com/watch?v=NR7BHlDhGrk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Задонщина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12290" name="Picture 2" descr="Картинки по запросу дмитрий донской куликовская би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357430"/>
            <a:ext cx="7027038" cy="3871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литература Киевской Руси.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/>
              <a:t>Литература феодальной раздробленности.</a:t>
            </a:r>
            <a:r>
              <a:rPr lang="ru-RU" dirty="0" smtClean="0"/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/>
              <a:t>Борьба с монголо-татарами + формирование централизованного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>
                <a:solidFill>
                  <a:srgbClr val="FF0000"/>
                </a:solidFill>
              </a:rPr>
              <a:t> литература единого Русского государства.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/>
              <a:t>Литература формирующейся русской нации.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Периодизация 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ДОЛИТЕРАТУРНЫЙ. До </a:t>
            </a:r>
            <a:r>
              <a:rPr lang="en-US" sz="2400" dirty="0" smtClean="0"/>
              <a:t>X</a:t>
            </a:r>
            <a:r>
              <a:rPr lang="ru-RU" sz="2400" dirty="0" smtClean="0"/>
              <a:t> века, то есть до принятия христианства, на Руси не было письменной литературы. </a:t>
            </a:r>
          </a:p>
          <a:p>
            <a:r>
              <a:rPr lang="ru-RU" sz="2400" dirty="0" smtClean="0"/>
              <a:t>ДРЕВНЕРУССКАЯ ЛИТЕРАТУРА развивалась с </a:t>
            </a:r>
            <a:r>
              <a:rPr lang="en-US" sz="2400" dirty="0" smtClean="0"/>
              <a:t>X</a:t>
            </a:r>
            <a:r>
              <a:rPr lang="ru-RU" sz="2400" dirty="0" smtClean="0"/>
              <a:t> по </a:t>
            </a:r>
            <a:r>
              <a:rPr lang="en-US" sz="2400" dirty="0" smtClean="0"/>
              <a:t>XVII</a:t>
            </a:r>
            <a:r>
              <a:rPr lang="ru-RU" sz="2400" dirty="0" smtClean="0"/>
              <a:t> века. Это исторические и религиозные тексты Киевской и Московской Руси.</a:t>
            </a:r>
          </a:p>
          <a:p>
            <a:r>
              <a:rPr lang="ru-RU" sz="2400" dirty="0" smtClean="0"/>
              <a:t>ЛИТЕРАТУРА </a:t>
            </a:r>
            <a:r>
              <a:rPr lang="en-US" sz="2400" dirty="0" smtClean="0"/>
              <a:t>XVIII</a:t>
            </a:r>
            <a:r>
              <a:rPr lang="ru-RU" sz="2400" dirty="0" smtClean="0"/>
              <a:t> ВЕКА. Эту эпоху называют «русским просвещением».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1414"/>
            <a:ext cx="8534400" cy="914384"/>
          </a:xfrm>
        </p:spPr>
        <p:txBody>
          <a:bodyPr>
            <a:norm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XV</a:t>
            </a:r>
            <a:r>
              <a:rPr lang="ru-RU" sz="2500" dirty="0" smtClean="0">
                <a:solidFill>
                  <a:schemeClr val="tx1"/>
                </a:solidFill>
              </a:rPr>
              <a:t>-</a:t>
            </a:r>
            <a:r>
              <a:rPr lang="en-US" sz="2500" dirty="0" smtClean="0">
                <a:solidFill>
                  <a:schemeClr val="tx1"/>
                </a:solidFill>
              </a:rPr>
              <a:t>XVII</a:t>
            </a:r>
            <a:r>
              <a:rPr lang="ru-RU" sz="2500" dirty="0" smtClean="0">
                <a:solidFill>
                  <a:schemeClr val="tx1"/>
                </a:solidFill>
              </a:rPr>
              <a:t> века –</a:t>
            </a:r>
            <a:r>
              <a:rPr lang="ru-RU" sz="2500" b="1" dirty="0" smtClean="0">
                <a:solidFill>
                  <a:schemeClr val="tx1"/>
                </a:solidFill>
              </a:rPr>
              <a:t>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литература единого Русского государства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Слияние местных литератур в единую.</a:t>
            </a:r>
          </a:p>
          <a:p>
            <a:r>
              <a:rPr lang="ru-RU" sz="2500" dirty="0" smtClean="0"/>
              <a:t>Идеологическое обоснование власти государя.</a:t>
            </a:r>
          </a:p>
          <a:p>
            <a:r>
              <a:rPr lang="ru-RU" sz="2500" dirty="0" smtClean="0"/>
              <a:t>Тенденции в литературе: сохранение строгих правил письменности + разрушение традиционных канонов.</a:t>
            </a:r>
          </a:p>
          <a:p>
            <a:r>
              <a:rPr lang="ru-RU" sz="2500" dirty="0" smtClean="0"/>
              <a:t>Расцвет новгородской литературы.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литература Киевской Руси.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/>
              <a:t>Литература феодальной раздробленности.</a:t>
            </a:r>
            <a:r>
              <a:rPr lang="ru-RU" dirty="0" smtClean="0"/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/>
              <a:t>Борьба с монголо-татарами + формирование централизованного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/>
              <a:t> литература единого Русского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>
                <a:solidFill>
                  <a:srgbClr val="FF0000"/>
                </a:solidFill>
              </a:rPr>
              <a:t>Литература формирующейся русской нации.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</a:rPr>
              <a:t>XVII век –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rgbClr val="FF0000"/>
                </a:solidFill>
              </a:rPr>
              <a:t>Литература формирующейся русской нации.</a:t>
            </a:r>
            <a:r>
              <a:rPr lang="ru-RU" sz="2500" dirty="0" smtClean="0">
                <a:solidFill>
                  <a:srgbClr val="FF0000"/>
                </a:solidFill>
              </a:rPr>
              <a:t> 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Возникают чисто литературные жанры.</a:t>
            </a:r>
          </a:p>
          <a:p>
            <a:r>
              <a:rPr lang="ru-RU" sz="2500" dirty="0" smtClean="0"/>
              <a:t>Демократизация литературы.</a:t>
            </a:r>
          </a:p>
          <a:p>
            <a:r>
              <a:rPr lang="ru-RU" sz="2500" dirty="0" smtClean="0"/>
              <a:t>Освобождение литературы от церковного влияния.</a:t>
            </a:r>
          </a:p>
          <a:p>
            <a:r>
              <a:rPr lang="ru-RU" sz="2500" dirty="0" smtClean="0"/>
              <a:t>Литературным трудом начинает заниматься широкий круг лиц.</a:t>
            </a:r>
          </a:p>
          <a:p>
            <a:r>
              <a:rPr lang="ru-RU" sz="2500" dirty="0" smtClean="0"/>
              <a:t>Появляются новые жанры: сатира.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Периодизация 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00240"/>
            <a:ext cx="8503920" cy="40988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ЛИТЕРАТУРА </a:t>
            </a:r>
            <a:r>
              <a:rPr lang="en-US" sz="2400" dirty="0" smtClean="0"/>
              <a:t>XIX</a:t>
            </a:r>
            <a:r>
              <a:rPr lang="ru-RU" sz="2400" dirty="0" smtClean="0"/>
              <a:t> ВЕКА – «золотой век» российской словесности. </a:t>
            </a:r>
          </a:p>
          <a:p>
            <a:r>
              <a:rPr lang="ru-RU" sz="2400" dirty="0" smtClean="0"/>
              <a:t>«СЕРЕБРЯНЫЙ ВЕК» – время нового расцвета русской поэзии. </a:t>
            </a:r>
          </a:p>
          <a:p>
            <a:r>
              <a:rPr lang="ru-RU" sz="2400" dirty="0" smtClean="0"/>
              <a:t>РУССКАЯ ЛИТЕРАТУРА СОВЕТСКОГО ПЕРИОДА (1922-1991) – время раздробленного существования русской литературы, развивавшейся как на родине, так и в странах Запада.</a:t>
            </a:r>
          </a:p>
          <a:p>
            <a:r>
              <a:rPr lang="ru-RU" sz="2400" dirty="0" smtClean="0"/>
              <a:t> СОВРЕМЕННАЯ РУССКАЯ ЛИТЕРАТУРА (1992-н.в.)</a:t>
            </a:r>
            <a:r>
              <a:rPr lang="en-US" sz="2400" dirty="0" smtClean="0"/>
              <a:t> –</a:t>
            </a:r>
            <a:r>
              <a:rPr lang="ru-RU" sz="2400" dirty="0" smtClean="0"/>
              <a:t>развитие </a:t>
            </a:r>
            <a:r>
              <a:rPr lang="ru-RU" sz="2400" dirty="0" err="1" smtClean="0"/>
              <a:t>посмодернизма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литература Киевской Руси.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/>
              <a:t>Литература феодальной раздробленности.</a:t>
            </a:r>
            <a:r>
              <a:rPr lang="ru-RU" dirty="0" smtClean="0"/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/>
              <a:t>Борьба с монголо-татарами + формирование централизованного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/>
              <a:t> литература единого Русского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/>
              <a:t>Литература формирующейся русской нации.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Периодизация древнерусской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X</a:t>
            </a:r>
            <a:r>
              <a:rPr lang="ru-RU" dirty="0" smtClean="0"/>
              <a:t> век-первая треть </a:t>
            </a:r>
            <a:r>
              <a:rPr lang="en-US" dirty="0" smtClean="0"/>
              <a:t>XII</a:t>
            </a:r>
            <a:r>
              <a:rPr lang="ru-RU" dirty="0" smtClean="0"/>
              <a:t> века 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литература Киевской Руси.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endParaRPr lang="ru-RU" dirty="0" smtClean="0"/>
          </a:p>
          <a:p>
            <a:r>
              <a:rPr lang="ru-RU" dirty="0" smtClean="0"/>
              <a:t>2.Вторая треть ХII - первая половина ХIII века – </a:t>
            </a:r>
            <a:r>
              <a:rPr lang="ru-RU" b="1" dirty="0" smtClean="0"/>
              <a:t>Литература феодальной раздробленности.</a:t>
            </a:r>
            <a:r>
              <a:rPr lang="ru-RU" dirty="0" smtClean="0"/>
              <a:t> </a:t>
            </a:r>
          </a:p>
          <a:p>
            <a:r>
              <a:rPr lang="cs-CZ" dirty="0" smtClean="0"/>
              <a:t> </a:t>
            </a:r>
            <a:r>
              <a:rPr lang="ru-RU" dirty="0" smtClean="0"/>
              <a:t> 3. Вторая половина ХIII века-XV век – </a:t>
            </a:r>
            <a:r>
              <a:rPr lang="ru-RU" b="1" dirty="0" smtClean="0"/>
              <a:t>Борьба с монголо-татарами + формирование централизованного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4. </a:t>
            </a:r>
            <a:r>
              <a:rPr lang="en-US" dirty="0" smtClean="0"/>
              <a:t>XV</a:t>
            </a:r>
            <a:r>
              <a:rPr lang="ru-RU" dirty="0" smtClean="0"/>
              <a:t>-</a:t>
            </a:r>
            <a:r>
              <a:rPr lang="en-US" dirty="0" smtClean="0"/>
              <a:t>XVII</a:t>
            </a:r>
            <a:r>
              <a:rPr lang="ru-RU" dirty="0" smtClean="0"/>
              <a:t>века –</a:t>
            </a:r>
            <a:r>
              <a:rPr lang="ru-RU" b="1" dirty="0" smtClean="0"/>
              <a:t> литература единого Русского государства.</a:t>
            </a:r>
            <a:r>
              <a:rPr lang="ru-RU" dirty="0" smtClean="0"/>
              <a:t> </a:t>
            </a:r>
          </a:p>
          <a:p>
            <a:r>
              <a:rPr lang="ru-RU" dirty="0" smtClean="0"/>
              <a:t>5. XVII век – </a:t>
            </a:r>
            <a:r>
              <a:rPr lang="ru-RU" b="1" dirty="0" smtClean="0"/>
              <a:t>Литература формирующейся русской нации.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X</a:t>
            </a:r>
            <a:r>
              <a:rPr lang="ru-RU" sz="2500" dirty="0" smtClean="0">
                <a:solidFill>
                  <a:schemeClr val="tx1"/>
                </a:solidFill>
              </a:rPr>
              <a:t> век-первая треть </a:t>
            </a:r>
            <a:r>
              <a:rPr lang="en-US" sz="2500" dirty="0" smtClean="0">
                <a:solidFill>
                  <a:schemeClr val="tx1"/>
                </a:solidFill>
              </a:rPr>
              <a:t>XII</a:t>
            </a:r>
            <a:r>
              <a:rPr lang="ru-RU" sz="2500" dirty="0" smtClean="0">
                <a:solidFill>
                  <a:schemeClr val="tx1"/>
                </a:solidFill>
              </a:rPr>
              <a:t> века – 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>
                <a:solidFill>
                  <a:srgbClr val="FF0000"/>
                </a:solidFill>
              </a:rPr>
              <a:t>литература Киевской Руси. 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500" dirty="0" smtClean="0"/>
              <a:t>Возникновение литературы: перевод +оригинальная литература.</a:t>
            </a:r>
          </a:p>
          <a:p>
            <a:r>
              <a:rPr lang="ru-RU" sz="2500" dirty="0" smtClean="0"/>
              <a:t>Литература: воспитание чувства патриотизма, обличение споров князей.</a:t>
            </a:r>
          </a:p>
          <a:p>
            <a:r>
              <a:rPr lang="ru-RU" sz="2500" dirty="0" smtClean="0"/>
              <a:t>Книги религиозно-нравственного содержания.</a:t>
            </a:r>
          </a:p>
          <a:p>
            <a:r>
              <a:rPr lang="ru-RU" sz="2500" dirty="0" smtClean="0"/>
              <a:t>Культурный центр – г. Киев.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«Повесть временных лет»</a:t>
            </a:r>
            <a:endParaRPr lang="ru-RU" b="1" dirty="0"/>
          </a:p>
        </p:txBody>
      </p:sp>
      <p:pic>
        <p:nvPicPr>
          <p:cNvPr id="4" name="Рисунок 3" descr="лаврентьевская летопись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571745"/>
            <a:ext cx="5715040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50" y="5929330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www.youtube.com/watch?v=iN9CTmjS9J0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«Повесть временных лет»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Летописи - уникальный феномен.</a:t>
            </a:r>
          </a:p>
          <a:p>
            <a:r>
              <a:rPr lang="ru-RU" dirty="0" smtClean="0"/>
              <a:t>Лаврентьевская и </a:t>
            </a:r>
            <a:r>
              <a:rPr lang="ru-RU" dirty="0" err="1" smtClean="0"/>
              <a:t>Ипатьевская</a:t>
            </a:r>
            <a:r>
              <a:rPr lang="ru-RU" dirty="0" smtClean="0"/>
              <a:t> летописи.</a:t>
            </a:r>
          </a:p>
          <a:p>
            <a:r>
              <a:rPr lang="ru-RU" dirty="0" smtClean="0"/>
              <a:t>Летописец Нестор.</a:t>
            </a:r>
          </a:p>
          <a:p>
            <a:r>
              <a:rPr lang="ru-RU" dirty="0" smtClean="0"/>
              <a:t>Основные идеи: Русская земля и судьба с момента возникновения.</a:t>
            </a:r>
          </a:p>
          <a:p>
            <a:r>
              <a:rPr lang="ru-RU" dirty="0" smtClean="0"/>
              <a:t>Хронологический принцип.</a:t>
            </a:r>
          </a:p>
          <a:p>
            <a:r>
              <a:rPr lang="ru-RU" dirty="0" smtClean="0"/>
              <a:t>Жанры, вошедшие в летопись: погодная запись, воинская повесть, житие, элементы фольклора,</a:t>
            </a:r>
          </a:p>
          <a:p>
            <a:r>
              <a:rPr lang="ru-RU" dirty="0" smtClean="0"/>
              <a:t>Стиль: разнородность</a:t>
            </a:r>
          </a:p>
          <a:p>
            <a:r>
              <a:rPr lang="ru-RU" dirty="0" smtClean="0"/>
              <a:t>Значение повести: изучение древнерусского языка и истории Руси.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9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DD804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2473</TotalTime>
  <Words>861</Words>
  <PresentationFormat>Экран (4:3)</PresentationFormat>
  <Paragraphs>139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Древнерусская литература</vt:lpstr>
      <vt:lpstr>Особенности древнерусской литературы</vt:lpstr>
      <vt:lpstr>Периодизация русской литературы</vt:lpstr>
      <vt:lpstr>Периодизация русской литературы</vt:lpstr>
      <vt:lpstr>Периодизация древнерусской литературы</vt:lpstr>
      <vt:lpstr>Периодизация древнерусской литературы</vt:lpstr>
      <vt:lpstr>X век-первая треть XII века –  литература Киевской Руси. </vt:lpstr>
      <vt:lpstr>«Повесть временных лет»</vt:lpstr>
      <vt:lpstr>«Повесть временных лет»</vt:lpstr>
      <vt:lpstr>«Поучение»  Владимира Мономаха</vt:lpstr>
      <vt:lpstr>Владимир Мономах </vt:lpstr>
      <vt:lpstr>«Поучение» Владимира Мономаха</vt:lpstr>
      <vt:lpstr>«Поучение» Владимира Мономаха</vt:lpstr>
      <vt:lpstr>Шапка Мономаха</vt:lpstr>
      <vt:lpstr>«Сказание о Борисе и Глебе»</vt:lpstr>
      <vt:lpstr>«Сказание о Борисе и Глебе»</vt:lpstr>
      <vt:lpstr>«Сказание о Борисе и Глебе»</vt:lpstr>
      <vt:lpstr>Периодизация древнерусской литературы</vt:lpstr>
      <vt:lpstr>Вторая треть ХII - первая половина ХIII века – Литература феодальной раздробленности. </vt:lpstr>
      <vt:lpstr>«Слово о полку Игореве»</vt:lpstr>
      <vt:lpstr>«Слово о полку Игореве»</vt:lpstr>
      <vt:lpstr>«Слово о полку Игореве»</vt:lpstr>
      <vt:lpstr>Боян</vt:lpstr>
      <vt:lpstr>А.И. Мусин-Пушкин</vt:lpstr>
      <vt:lpstr>Периодизация древнерусской литературы</vt:lpstr>
      <vt:lpstr>Вторая половина ХIII века-XV век –  Борьба с монголо-татарами +  формирование централизованного государства. </vt:lpstr>
      <vt:lpstr>«Повесть о житии Александра Невского»</vt:lpstr>
      <vt:lpstr>«Задонщина»</vt:lpstr>
      <vt:lpstr>Периодизация древнерусской литературы</vt:lpstr>
      <vt:lpstr>XV-XVII века –  литература единого Русского государства</vt:lpstr>
      <vt:lpstr>Периодизация древнерусской литературы</vt:lpstr>
      <vt:lpstr>XVII век –  Литература формирующейся русской нации.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литература</dc:title>
  <dc:creator>Ольга</dc:creator>
  <cp:lastModifiedBy>Ольга</cp:lastModifiedBy>
  <cp:revision>98</cp:revision>
  <dcterms:created xsi:type="dcterms:W3CDTF">2016-11-10T19:51:12Z</dcterms:created>
  <dcterms:modified xsi:type="dcterms:W3CDTF">2016-12-07T22:28:30Z</dcterms:modified>
</cp:coreProperties>
</file>