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1"/>
    <p:sldMasterId id="2147483773" r:id="rId2"/>
    <p:sldMasterId id="2147484035" r:id="rId3"/>
  </p:sldMasterIdLst>
  <p:sldIdLst>
    <p:sldId id="256" r:id="rId4"/>
    <p:sldId id="271" r:id="rId5"/>
    <p:sldId id="273" r:id="rId6"/>
    <p:sldId id="277" r:id="rId7"/>
    <p:sldId id="278" r:id="rId8"/>
    <p:sldId id="276" r:id="rId9"/>
    <p:sldId id="279" r:id="rId10"/>
    <p:sldId id="282" r:id="rId11"/>
    <p:sldId id="280" r:id="rId12"/>
    <p:sldId id="274" r:id="rId13"/>
    <p:sldId id="275" r:id="rId14"/>
    <p:sldId id="270" r:id="rId15"/>
    <p:sldId id="272" r:id="rId16"/>
    <p:sldId id="283" r:id="rId17"/>
    <p:sldId id="285" r:id="rId18"/>
    <p:sldId id="286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97557C5-F67C-4B8A-9DB2-BEBAF3E4874B}">
          <p14:sldIdLst>
            <p14:sldId id="256"/>
            <p14:sldId id="271"/>
            <p14:sldId id="273"/>
            <p14:sldId id="277"/>
            <p14:sldId id="278"/>
            <p14:sldId id="276"/>
            <p14:sldId id="279"/>
            <p14:sldId id="282"/>
            <p14:sldId id="280"/>
            <p14:sldId id="274"/>
            <p14:sldId id="275"/>
            <p14:sldId id="270"/>
            <p14:sldId id="272"/>
            <p14:sldId id="283"/>
            <p14:sldId id="285"/>
            <p14:sldId id="28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T" lastIdx="1" clrIdx="0">
    <p:extLst>
      <p:ext uri="{19B8F6BF-5375-455C-9EA6-DF929625EA0E}">
        <p15:presenceInfo xmlns:p15="http://schemas.microsoft.com/office/powerpoint/2012/main" userId="Andrea" providerId="None"/>
      </p:ext>
    </p:extLst>
  </p:cmAuthor>
  <p:cmAuthor id="2" name="Spokova" initials="S" lastIdx="1" clrIdx="1">
    <p:extLst>
      <p:ext uri="{19B8F6BF-5375-455C-9EA6-DF929625EA0E}">
        <p15:presenceInfo xmlns:p15="http://schemas.microsoft.com/office/powerpoint/2012/main" userId="Spo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1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6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7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9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515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3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08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6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09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91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0113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23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7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72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92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5363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0EBB0C4-6273-4C6E-B9BD-2EDC30F1CD52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53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18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30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1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8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86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87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9CAD897-D46E-4AD2-BD9B-49DD3E640873}" type="datetimeFigureOut">
              <a:rPr lang="en-US" smtClean="0"/>
              <a:t>10/30/2016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62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6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9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4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9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4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0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1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7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 smtClean="0"/>
              <a:t>Projektování a </a:t>
            </a:r>
            <a:r>
              <a:rPr lang="cs-CZ" sz="6000" dirty="0" err="1" smtClean="0"/>
              <a:t>fundraising</a:t>
            </a: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/>
              <a:t>SC4BK_PFUN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 smtClean="0"/>
              <a:t>Podzim 2016</a:t>
            </a:r>
            <a:r>
              <a:rPr lang="cs-CZ" dirty="0"/>
              <a:t> </a:t>
            </a:r>
            <a:endParaRPr lang="cs-CZ" dirty="0" smtClean="0"/>
          </a:p>
          <a:p>
            <a:pPr algn="l"/>
            <a:r>
              <a:rPr lang="cs-CZ" dirty="0" smtClean="0"/>
              <a:t>Andrea </a:t>
            </a:r>
            <a:r>
              <a:rPr lang="cs-CZ" dirty="0" err="1" smtClean="0"/>
              <a:t>Špoková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84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2367220"/>
            <a:ext cx="10058400" cy="1609344"/>
          </a:xfrm>
        </p:spPr>
        <p:txBody>
          <a:bodyPr/>
          <a:lstStyle/>
          <a:p>
            <a:r>
              <a:rPr lang="cs-CZ" dirty="0" smtClean="0"/>
              <a:t>Zavřete oči…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9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(</a:t>
            </a:r>
            <a:r>
              <a:rPr lang="cs-CZ" dirty="0" err="1" smtClean="0"/>
              <a:t>Websterův</a:t>
            </a:r>
            <a:r>
              <a:rPr lang="cs-CZ" dirty="0" smtClean="0"/>
              <a:t> v. slovník)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2400" dirty="0"/>
              <a:t>to plan and make decisions about (something that is being built or created) </a:t>
            </a:r>
            <a:r>
              <a:rPr lang="en-US" sz="2400" b="1" dirty="0"/>
              <a:t>:</a:t>
            </a:r>
            <a:r>
              <a:rPr lang="en-US" sz="2400" dirty="0"/>
              <a:t> to create the plans, drawings, etc., that show how (something) will be made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plan and make (something) for a specific use or purpose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think of (something, such as a plan) </a:t>
            </a:r>
            <a:r>
              <a:rPr lang="en-US" sz="2400" b="1" dirty="0"/>
              <a:t>:</a:t>
            </a:r>
            <a:r>
              <a:rPr lang="en-US" sz="2400" dirty="0"/>
              <a:t> to plan (something) in your mind</a:t>
            </a:r>
          </a:p>
        </p:txBody>
      </p:sp>
    </p:spTree>
    <p:extLst>
      <p:ext uri="{BB962C8B-B14F-4D97-AF65-F5344CB8AC3E}">
        <p14:creationId xmlns:p14="http://schemas.microsoft.com/office/powerpoint/2010/main" val="37130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 smtClean="0"/>
              <a:t>CO?</a:t>
            </a:r>
          </a:p>
          <a:p>
            <a:pPr marL="274320" lvl="1" indent="0">
              <a:buNone/>
            </a:pPr>
            <a:r>
              <a:rPr lang="cs-CZ" sz="3200" dirty="0"/>
              <a:t>	</a:t>
            </a:r>
            <a:r>
              <a:rPr lang="cs-CZ" sz="3200" dirty="0" smtClean="0"/>
              <a:t>PRO KOHO?</a:t>
            </a:r>
          </a:p>
          <a:p>
            <a:pPr marL="548640" lvl="2" indent="0">
              <a:buNone/>
            </a:pPr>
            <a:r>
              <a:rPr lang="cs-CZ" sz="3200" b="1" dirty="0" smtClean="0"/>
              <a:t>			PROČ?</a:t>
            </a:r>
          </a:p>
          <a:p>
            <a:pPr marL="1097280" lvl="4" indent="0">
              <a:buNone/>
            </a:pPr>
            <a:r>
              <a:rPr lang="cs-CZ" sz="3200" dirty="0" smtClean="0"/>
              <a:t>			KDO</a:t>
            </a:r>
            <a:r>
              <a:rPr lang="cs-CZ" sz="3200" dirty="0"/>
              <a:t>?</a:t>
            </a:r>
          </a:p>
          <a:p>
            <a:pPr marL="1671400" lvl="6" indent="0">
              <a:buNone/>
            </a:pPr>
            <a:r>
              <a:rPr lang="cs-CZ" sz="3200" dirty="0" smtClean="0"/>
              <a:t>				KDY?</a:t>
            </a:r>
          </a:p>
          <a:p>
            <a:pPr marL="2271400" lvl="8" indent="0">
              <a:buNone/>
            </a:pPr>
            <a:r>
              <a:rPr lang="cs-CZ" sz="3200" dirty="0" smtClean="0"/>
              <a:t>				JAK?</a:t>
            </a:r>
          </a:p>
          <a:p>
            <a:pPr marL="2271400" lvl="8" indent="0">
              <a:buNone/>
            </a:pPr>
            <a:r>
              <a:rPr lang="cs-CZ" sz="3200" dirty="0" smtClean="0"/>
              <a:t>					ZA KOLIK?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4812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Proč? Aneb VIZE, POSLÁNÍ, 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VIZE </a:t>
            </a:r>
          </a:p>
          <a:p>
            <a:pPr lvl="1"/>
            <a:r>
              <a:rPr lang="cs-CZ" dirty="0"/>
              <a:t>Krátká</a:t>
            </a:r>
          </a:p>
          <a:p>
            <a:pPr lvl="1"/>
            <a:r>
              <a:rPr lang="cs-CZ" dirty="0"/>
              <a:t>Srozumitelná pro každého</a:t>
            </a:r>
          </a:p>
          <a:p>
            <a:pPr lvl="1"/>
            <a:r>
              <a:rPr lang="cs-CZ" dirty="0"/>
              <a:t>Daleká budoucnost</a:t>
            </a:r>
          </a:p>
          <a:p>
            <a:pPr lvl="1"/>
            <a:r>
              <a:rPr lang="cs-CZ" dirty="0"/>
              <a:t>Vychází ze </a:t>
            </a:r>
            <a:r>
              <a:rPr lang="cs-CZ" dirty="0" err="1"/>
              <a:t>zadefinování</a:t>
            </a:r>
            <a:r>
              <a:rPr lang="cs-CZ" dirty="0"/>
              <a:t> </a:t>
            </a:r>
            <a:r>
              <a:rPr lang="cs-CZ" dirty="0" smtClean="0"/>
              <a:t>PROBLÉMU</a:t>
            </a:r>
            <a:endParaRPr lang="cs-CZ" b="1" dirty="0" smtClean="0"/>
          </a:p>
          <a:p>
            <a:r>
              <a:rPr lang="cs-CZ" b="1" dirty="0" smtClean="0"/>
              <a:t>POSLÁNÍ</a:t>
            </a:r>
          </a:p>
          <a:p>
            <a:pPr lvl="1"/>
            <a:r>
              <a:rPr lang="cs-CZ" dirty="0"/>
              <a:t>Konkrétní formulace důvodů, k čemu má sloužit daný projekt / organizace / produkt / iniciativa</a:t>
            </a:r>
            <a:r>
              <a:rPr lang="cs-CZ" dirty="0" smtClean="0"/>
              <a:t>.</a:t>
            </a:r>
            <a:endParaRPr lang="cs-CZ" b="1" dirty="0" smtClean="0"/>
          </a:p>
          <a:p>
            <a:r>
              <a:rPr lang="cs-CZ" b="1" dirty="0" smtClean="0"/>
              <a:t>CÍLE</a:t>
            </a:r>
          </a:p>
          <a:p>
            <a:pPr lvl="1"/>
            <a:r>
              <a:rPr lang="cs-CZ" dirty="0"/>
              <a:t>Pravidlo SMART</a:t>
            </a:r>
          </a:p>
          <a:p>
            <a:pPr lvl="1"/>
            <a:r>
              <a:rPr lang="cs-CZ" dirty="0"/>
              <a:t>Specifický, měřitelný, akceptovatelný, realistický, terminovaný</a:t>
            </a:r>
          </a:p>
          <a:p>
            <a:pPr lvl="1"/>
            <a:endParaRPr lang="cs-CZ" b="1" dirty="0" smtClean="0"/>
          </a:p>
          <a:p>
            <a:pPr lvl="1"/>
            <a:endParaRPr lang="cs-CZ" dirty="0"/>
          </a:p>
          <a:p>
            <a:pPr marL="274320" lvl="1" indent="0">
              <a:buNone/>
            </a:pPr>
            <a:endParaRPr lang="cs-CZ" dirty="0" smtClean="0"/>
          </a:p>
          <a:p>
            <a:pPr lvl="1"/>
            <a:endParaRPr lang="cs-CZ" i="1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998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400" i="1" dirty="0"/>
              <a:t>Chceme svět, v němž lidé žijí v občanské společnosti, v demokracii.</a:t>
            </a:r>
          </a:p>
          <a:p>
            <a:pPr lvl="1"/>
            <a:r>
              <a:rPr lang="cs-CZ" sz="2400" i="1" dirty="0"/>
              <a:t>Chceme krajinu, v níž budou existovat trvale udržitelné podmínky pro rozvoj.</a:t>
            </a:r>
          </a:p>
          <a:p>
            <a:pPr lvl="1"/>
            <a:r>
              <a:rPr lang="cs-CZ" sz="2400" i="1" dirty="0"/>
              <a:t>Chceme zvyšovat vzdělanost společnosti</a:t>
            </a:r>
            <a:r>
              <a:rPr lang="cs-CZ" sz="2400" i="1" dirty="0" smtClean="0"/>
              <a:t>.</a:t>
            </a:r>
          </a:p>
          <a:p>
            <a:pPr marL="274320" lvl="1" indent="0">
              <a:buNone/>
            </a:pPr>
            <a:endParaRPr lang="cs-CZ" sz="2400" i="1" dirty="0"/>
          </a:p>
          <a:p>
            <a:pPr lvl="5"/>
            <a:r>
              <a:rPr lang="cs-CZ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Chceme omezovat byrokracii.</a:t>
            </a:r>
          </a:p>
          <a:p>
            <a:pPr lvl="5"/>
            <a:r>
              <a:rPr lang="cs-CZ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Chceme eliminovat rasové předsudky a xenofobii.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9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Užitečná literatura k projektování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Štefánek, R. (2011). Projektové řízení pro začátečníky (Vyd. 1.). Brno: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 smtClean="0"/>
              <a:t>.</a:t>
            </a:r>
          </a:p>
          <a:p>
            <a:r>
              <a:rPr lang="cs-CZ" dirty="0" err="1"/>
              <a:t>Šobáňová</a:t>
            </a:r>
            <a:r>
              <a:rPr lang="cs-CZ" dirty="0"/>
              <a:t>, P. (2010). Projektové řízení (Vyd. 2.). Ostrava: Ostravská univerzita v Ostravě. </a:t>
            </a:r>
            <a:endParaRPr lang="cs-CZ" dirty="0" smtClean="0"/>
          </a:p>
          <a:p>
            <a:r>
              <a:rPr lang="cs-CZ" dirty="0"/>
              <a:t>Chvalovský, V. (2005). Řízení projektů, aneb, Překážkový běh na dlouhou trať (Vyd. 1.). Praha: ASPI</a:t>
            </a:r>
            <a:r>
              <a:rPr lang="cs-CZ" dirty="0" smtClean="0"/>
              <a:t>.</a:t>
            </a:r>
          </a:p>
          <a:p>
            <a:r>
              <a:rPr lang="cs-CZ" dirty="0" err="1"/>
              <a:t>Rektořík</a:t>
            </a:r>
            <a:r>
              <a:rPr lang="cs-CZ" dirty="0"/>
              <a:t>, J. (2001). Organizace neziskového sektoru: základy ekonomiky, teorie a řízení : [učebnice] (Vyd. 1.). Praha: </a:t>
            </a:r>
            <a:r>
              <a:rPr lang="cs-CZ" dirty="0" err="1"/>
              <a:t>Ekopress</a:t>
            </a:r>
            <a:r>
              <a:rPr lang="cs-CZ" dirty="0" smtClean="0"/>
              <a:t>. </a:t>
            </a:r>
          </a:p>
          <a:p>
            <a:r>
              <a:rPr lang="cs-CZ" dirty="0"/>
              <a:t>Šedivý, M., &amp; </a:t>
            </a:r>
            <a:r>
              <a:rPr lang="cs-CZ" dirty="0" err="1"/>
              <a:t>Medlíková</a:t>
            </a:r>
            <a:r>
              <a:rPr lang="cs-CZ" dirty="0"/>
              <a:t>, O. (2012). Public relations, </a:t>
            </a:r>
            <a:r>
              <a:rPr lang="cs-CZ" dirty="0" err="1"/>
              <a:t>fundraising</a:t>
            </a:r>
            <a:r>
              <a:rPr lang="cs-CZ" dirty="0"/>
              <a:t> a lobbing: pro neziskové organizace (1. vyd.). Praha: </a:t>
            </a:r>
            <a:r>
              <a:rPr lang="cs-CZ" dirty="0" err="1"/>
              <a:t>Grada</a:t>
            </a:r>
            <a:r>
              <a:rPr lang="cs-CZ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74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2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Kurz Projektování a </a:t>
            </a:r>
            <a:r>
              <a:rPr lang="cs-CZ" dirty="0" err="1" smtClean="0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14. 10. </a:t>
            </a:r>
            <a:r>
              <a:rPr lang="cs-CZ" dirty="0"/>
              <a:t>16:40-19:15 </a:t>
            </a:r>
            <a:endParaRPr lang="cs-CZ" dirty="0" smtClean="0"/>
          </a:p>
          <a:p>
            <a:r>
              <a:rPr lang="cs-CZ" dirty="0" smtClean="0"/>
              <a:t>9. 12. 15:45-19:15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1. BLOK</a:t>
            </a:r>
          </a:p>
          <a:p>
            <a:pPr lvl="1"/>
            <a:r>
              <a:rPr lang="cs-CZ" dirty="0"/>
              <a:t>Představení</a:t>
            </a:r>
          </a:p>
          <a:p>
            <a:pPr lvl="1"/>
            <a:r>
              <a:rPr lang="cs-CZ" dirty="0"/>
              <a:t>Co je to PROJEKT, </a:t>
            </a:r>
            <a:r>
              <a:rPr lang="cs-CZ" dirty="0" smtClean="0"/>
              <a:t>DESIGN PROJEKTU?</a:t>
            </a:r>
          </a:p>
          <a:p>
            <a:pPr lvl="1"/>
            <a:r>
              <a:rPr lang="cs-CZ" dirty="0" smtClean="0"/>
              <a:t>Jak </a:t>
            </a:r>
            <a:r>
              <a:rPr lang="cs-CZ" dirty="0"/>
              <a:t>pracovat s NÁPADEM</a:t>
            </a:r>
            <a:r>
              <a:rPr lang="cs-CZ" dirty="0" smtClean="0"/>
              <a:t>?</a:t>
            </a:r>
            <a:endParaRPr lang="cs-CZ" b="1" dirty="0" smtClean="0"/>
          </a:p>
          <a:p>
            <a:r>
              <a:rPr lang="cs-CZ" b="1" dirty="0" smtClean="0"/>
              <a:t>2. BLOK</a:t>
            </a:r>
          </a:p>
          <a:p>
            <a:pPr lvl="1"/>
            <a:r>
              <a:rPr lang="cs-CZ" dirty="0" smtClean="0"/>
              <a:t>Realizace projektu</a:t>
            </a:r>
          </a:p>
          <a:p>
            <a:pPr lvl="1"/>
            <a:r>
              <a:rPr lang="cs-CZ" dirty="0" smtClean="0"/>
              <a:t>Jak získat – LIDI, POZORNOST, PENÍZE?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kurzu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Dát povědomí, co je to PROJEKT a co vše obnáší.</a:t>
            </a:r>
          </a:p>
          <a:p>
            <a:r>
              <a:rPr lang="cs-CZ" dirty="0"/>
              <a:t>Předat MIND-SET – způsob přemýšlení nad projekty:</a:t>
            </a:r>
          </a:p>
          <a:p>
            <a:pPr lvl="1"/>
            <a:r>
              <a:rPr lang="cs-CZ" dirty="0"/>
              <a:t>Komplexně</a:t>
            </a:r>
          </a:p>
          <a:p>
            <a:pPr lvl="1"/>
            <a:r>
              <a:rPr lang="cs-CZ" dirty="0" smtClean="0"/>
              <a:t>Koncepčně</a:t>
            </a:r>
          </a:p>
          <a:p>
            <a:r>
              <a:rPr lang="cs-CZ" dirty="0" smtClean="0"/>
              <a:t>Motivovat k vytváření a realizaci projektů.</a:t>
            </a:r>
          </a:p>
          <a:p>
            <a:r>
              <a:rPr lang="cs-CZ" dirty="0" smtClean="0"/>
              <a:t>Odejít s konkrétním nápadem na projekt a s představou, co vše bude potřeba pro jeho realizaci. </a:t>
            </a:r>
          </a:p>
          <a:p>
            <a:pPr marL="27432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793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Latinské slovo </a:t>
            </a:r>
            <a:r>
              <a:rPr lang="cs-CZ" i="1" dirty="0" err="1" smtClean="0"/>
              <a:t>proicere</a:t>
            </a:r>
            <a:r>
              <a:rPr lang="cs-CZ" dirty="0" smtClean="0"/>
              <a:t> – „hodit něco dopředu“</a:t>
            </a:r>
          </a:p>
          <a:p>
            <a:r>
              <a:rPr lang="cs-CZ" i="1" dirty="0" smtClean="0"/>
              <a:t>Pro</a:t>
            </a:r>
            <a:r>
              <a:rPr lang="cs-CZ" dirty="0" smtClean="0"/>
              <a:t>- něco, co předchází určité aktivitě v čase</a:t>
            </a:r>
          </a:p>
          <a:p>
            <a:r>
              <a:rPr lang="cs-CZ" i="1" dirty="0" err="1"/>
              <a:t>i</a:t>
            </a:r>
            <a:r>
              <a:rPr lang="cs-CZ" i="1" dirty="0" err="1" smtClean="0"/>
              <a:t>acere</a:t>
            </a:r>
            <a:r>
              <a:rPr lang="cs-CZ" dirty="0" smtClean="0"/>
              <a:t> – hodit</a:t>
            </a:r>
          </a:p>
          <a:p>
            <a:r>
              <a:rPr lang="cs-CZ" dirty="0" smtClean="0"/>
              <a:t>PROJECT (Oxfordský slovník): „to, co přijde před tím, než něco jiného nastane“ - PLÁNOVAT</a:t>
            </a:r>
          </a:p>
          <a:p>
            <a:r>
              <a:rPr lang="cs-CZ" dirty="0" smtClean="0"/>
              <a:t>„Projekt je soubor konkrétních aktivit směřujících k naplnění jedinečného cíle. Je vymezen časem, financemi, lidskými a materiálními zdroji. Projekt je realizován projektovým týmem v podmínkách nadprůměrné nejistoty za využití komplexních metod. Realizace projektu je realizací změny.“ (STEFÁNEK et al. 2011, s. 12)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11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1601" y="4992701"/>
            <a:ext cx="8386767" cy="1609344"/>
          </a:xfrm>
        </p:spPr>
        <p:txBody>
          <a:bodyPr/>
          <a:lstStyle/>
          <a:p>
            <a:r>
              <a:rPr lang="cs-CZ" dirty="0" smtClean="0"/>
              <a:t>Každý projekt je ORIGINÁL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11" y="651607"/>
            <a:ext cx="7191656" cy="4051300"/>
          </a:xfrm>
        </p:spPr>
      </p:pic>
    </p:spTree>
    <p:extLst>
      <p:ext uri="{BB962C8B-B14F-4D97-AF65-F5344CB8AC3E}">
        <p14:creationId xmlns:p14="http://schemas.microsoft.com/office/powerpoint/2010/main" val="8966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Plánovaná a časově omezená aktivita, u které je jasně definován CÍL a vymezeno ČASOVÉ TRVÁNÍ.</a:t>
            </a:r>
          </a:p>
          <a:p>
            <a:r>
              <a:rPr lang="cs-CZ" dirty="0" smtClean="0"/>
              <a:t>Organizovaná činnost lidí směřující k předem definovaným CÍLŮM, která vyžaduje ZDROJE a ÚSILÍ. Má svůj ROZPOČET, HARMONOGRAM a KONEC. Výsledky projektu je možno MĚŘIT.</a:t>
            </a:r>
          </a:p>
          <a:p>
            <a:r>
              <a:rPr lang="cs-CZ" dirty="0" smtClean="0"/>
              <a:t>Jedinečný proces se svým začátkem a koncem, řízený LIDMI tak, aby dosáhl vytyčených CÍLŮ za daných NÁKLADŮ, HARMONOGRAMU  a KVALITY.</a:t>
            </a:r>
          </a:p>
        </p:txBody>
      </p:sp>
    </p:spTree>
    <p:extLst>
      <p:ext uri="{BB962C8B-B14F-4D97-AF65-F5344CB8AC3E}">
        <p14:creationId xmlns:p14="http://schemas.microsoft.com/office/powerpoint/2010/main" val="6543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6064" y="2391586"/>
            <a:ext cx="10058400" cy="1609344"/>
          </a:xfrm>
        </p:spPr>
        <p:txBody>
          <a:bodyPr/>
          <a:lstStyle/>
          <a:p>
            <a:r>
              <a:rPr lang="cs-CZ" dirty="0" smtClean="0"/>
              <a:t>Náklady – čas – kvalita (cíle)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2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 nového produktu nebo služby</a:t>
            </a:r>
          </a:p>
          <a:p>
            <a:r>
              <a:rPr lang="cs-CZ" dirty="0" smtClean="0"/>
              <a:t>Vytvoření nové instituce</a:t>
            </a:r>
          </a:p>
          <a:p>
            <a:r>
              <a:rPr lang="cs-CZ" dirty="0" smtClean="0"/>
              <a:t>Stavba / rekonstrukce objektů</a:t>
            </a:r>
          </a:p>
          <a:p>
            <a:r>
              <a:rPr lang="cs-CZ" dirty="0" smtClean="0"/>
              <a:t>Vedení kampaně</a:t>
            </a:r>
          </a:p>
          <a:p>
            <a:r>
              <a:rPr lang="cs-CZ" dirty="0" smtClean="0"/>
              <a:t>Zkvalitnění nabízených služeb</a:t>
            </a:r>
          </a:p>
          <a:p>
            <a:r>
              <a:rPr lang="cs-CZ" dirty="0" smtClean="0"/>
              <a:t>Zavedení nové technologie</a:t>
            </a:r>
          </a:p>
          <a:p>
            <a:r>
              <a:rPr lang="cs-CZ" dirty="0" smtClean="0"/>
              <a:t>Profesní zlepšení</a:t>
            </a:r>
          </a:p>
          <a:p>
            <a:r>
              <a:rPr lang="cs-CZ" dirty="0" smtClean="0"/>
              <a:t>Vývoj organizace – změna struktury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819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Životní cyklus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154" y="2160309"/>
            <a:ext cx="4767384" cy="4050792"/>
          </a:xfrm>
        </p:spPr>
        <p:txBody>
          <a:bodyPr/>
          <a:lstStyle/>
          <a:p>
            <a:r>
              <a:rPr lang="cs-CZ" dirty="0" smtClean="0"/>
              <a:t>1. PŘEDPROJEKTOVÁ FÁZE </a:t>
            </a:r>
          </a:p>
          <a:p>
            <a:pPr lvl="1"/>
            <a:r>
              <a:rPr lang="cs-CZ" dirty="0"/>
              <a:t>Má smysl projekt realizovat?</a:t>
            </a:r>
          </a:p>
          <a:p>
            <a:pPr lvl="1"/>
            <a:r>
              <a:rPr lang="cs-CZ" dirty="0"/>
              <a:t>Když ano, jak to provedeme</a:t>
            </a:r>
            <a:r>
              <a:rPr lang="cs-CZ" dirty="0" smtClean="0"/>
              <a:t>?</a:t>
            </a:r>
          </a:p>
          <a:p>
            <a:r>
              <a:rPr lang="cs-CZ" dirty="0" smtClean="0"/>
              <a:t>2. PROJEKTOVÁ FÁZE</a:t>
            </a:r>
          </a:p>
          <a:p>
            <a:pPr lvl="1"/>
            <a:r>
              <a:rPr lang="cs-CZ" dirty="0" smtClean="0"/>
              <a:t>Postupujeme podle plánu?</a:t>
            </a:r>
          </a:p>
          <a:p>
            <a:pPr lvl="1"/>
            <a:r>
              <a:rPr lang="cs-CZ" dirty="0" smtClean="0"/>
              <a:t>Když ne, kde je problém a jak ho budeme řešit?</a:t>
            </a:r>
          </a:p>
          <a:p>
            <a:r>
              <a:rPr lang="cs-CZ" dirty="0" smtClean="0"/>
              <a:t>3. POPROJEKTOVÁ FÁZE</a:t>
            </a:r>
          </a:p>
          <a:p>
            <a:pPr lvl="1"/>
            <a:r>
              <a:rPr lang="cs-CZ" dirty="0" smtClean="0"/>
              <a:t>Povedlo se to, co bylo naplánováno?</a:t>
            </a:r>
          </a:p>
          <a:p>
            <a:pPr lvl="1"/>
            <a:r>
              <a:rPr lang="cs-CZ" dirty="0" smtClean="0"/>
              <a:t>Jak se bude na projekt navazovat?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892799" y="2016174"/>
            <a:ext cx="4767384" cy="4261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1. Identifikace problému</a:t>
            </a:r>
          </a:p>
          <a:p>
            <a:r>
              <a:rPr lang="cs-CZ" dirty="0" smtClean="0"/>
              <a:t>2. Plánování projektu</a:t>
            </a:r>
          </a:p>
          <a:p>
            <a:r>
              <a:rPr lang="cs-CZ" dirty="0" smtClean="0"/>
              <a:t>3. Zajištění financování</a:t>
            </a:r>
          </a:p>
          <a:p>
            <a:pPr lvl="1"/>
            <a:endParaRPr lang="cs-CZ" dirty="0"/>
          </a:p>
          <a:p>
            <a:r>
              <a:rPr lang="cs-CZ" dirty="0" smtClean="0"/>
              <a:t>4. Implementace</a:t>
            </a:r>
          </a:p>
          <a:p>
            <a:endParaRPr lang="cs-CZ" dirty="0"/>
          </a:p>
          <a:p>
            <a:r>
              <a:rPr lang="cs-CZ" dirty="0" smtClean="0"/>
              <a:t>5. Zhodnocení</a:t>
            </a:r>
          </a:p>
        </p:txBody>
      </p:sp>
    </p:spTree>
    <p:extLst>
      <p:ext uri="{BB962C8B-B14F-4D97-AF65-F5344CB8AC3E}">
        <p14:creationId xmlns:p14="http://schemas.microsoft.com/office/powerpoint/2010/main" val="294264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Dřevo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629</Words>
  <Application>Microsoft Office PowerPoint</Application>
  <PresentationFormat>Širokoúhlá obrazovka</PresentationFormat>
  <Paragraphs>101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Bookman Old Style</vt:lpstr>
      <vt:lpstr>Calibri</vt:lpstr>
      <vt:lpstr>Calibri Light</vt:lpstr>
      <vt:lpstr>Century Gothic</vt:lpstr>
      <vt:lpstr>Wingdings</vt:lpstr>
      <vt:lpstr>Wingdings 2</vt:lpstr>
      <vt:lpstr>HDOfficeLightV0</vt:lpstr>
      <vt:lpstr>1_HDOfficeLightV0</vt:lpstr>
      <vt:lpstr>Dřevo</vt:lpstr>
      <vt:lpstr>Projektování a fundraising SC4BK_PFUN</vt:lpstr>
      <vt:lpstr>Kurz Projektování a fundraising</vt:lpstr>
      <vt:lpstr>Cíle kurzu</vt:lpstr>
      <vt:lpstr>Projekt</vt:lpstr>
      <vt:lpstr>Každý projekt je ORIGINÁL</vt:lpstr>
      <vt:lpstr>Projekt</vt:lpstr>
      <vt:lpstr>Náklady – čas – kvalita (cíle) </vt:lpstr>
      <vt:lpstr>Příklady projektů</vt:lpstr>
      <vt:lpstr>Životní cyklus projektu</vt:lpstr>
      <vt:lpstr>Zavřete oči…</vt:lpstr>
      <vt:lpstr>Prezentace aplikace PowerPoint</vt:lpstr>
      <vt:lpstr>Design (Websterův v. slovník)</vt:lpstr>
      <vt:lpstr>Design projektu</vt:lpstr>
      <vt:lpstr>Proč? Aneb VIZE, POSLÁNÍ, CÍLE</vt:lpstr>
      <vt:lpstr>Příklady vize</vt:lpstr>
      <vt:lpstr>Užitečná literatura k projektování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Dobrovolnictví  SV4MP_DOBR</dc:title>
  <dc:creator>Andrea</dc:creator>
  <cp:lastModifiedBy>Andrea</cp:lastModifiedBy>
  <cp:revision>32</cp:revision>
  <dcterms:created xsi:type="dcterms:W3CDTF">2016-09-21T06:27:07Z</dcterms:created>
  <dcterms:modified xsi:type="dcterms:W3CDTF">2016-10-30T21:21:12Z</dcterms:modified>
</cp:coreProperties>
</file>