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9" r:id="rId3"/>
    <p:sldId id="272" r:id="rId4"/>
    <p:sldId id="297" r:id="rId5"/>
    <p:sldId id="287" r:id="rId6"/>
    <p:sldId id="290" r:id="rId7"/>
    <p:sldId id="298" r:id="rId8"/>
    <p:sldId id="273" r:id="rId9"/>
    <p:sldId id="299" r:id="rId10"/>
    <p:sldId id="300" r:id="rId11"/>
    <p:sldId id="301" r:id="rId12"/>
    <p:sldId id="292" r:id="rId13"/>
    <p:sldId id="302" r:id="rId14"/>
    <p:sldId id="294" r:id="rId15"/>
    <p:sldId id="274" r:id="rId16"/>
    <p:sldId id="304" r:id="rId17"/>
    <p:sldId id="271" r:id="rId18"/>
    <p:sldId id="261" r:id="rId19"/>
    <p:sldId id="295" r:id="rId20"/>
    <p:sldId id="305" r:id="rId21"/>
    <p:sldId id="262" r:id="rId22"/>
    <p:sldId id="286" r:id="rId23"/>
    <p:sldId id="276" r:id="rId24"/>
    <p:sldId id="275" r:id="rId25"/>
    <p:sldId id="277" r:id="rId26"/>
    <p:sldId id="285" r:id="rId27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75" autoAdjust="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0212E-0FDB-4DA7-8162-6739AA1604E5}" type="doc">
      <dgm:prSet loTypeId="urn:microsoft.com/office/officeart/2005/8/layout/chevron1" loCatId="process" qsTypeId="urn:microsoft.com/office/officeart/2005/8/quickstyle/3d4" qsCatId="3D" csTypeId="urn:microsoft.com/office/officeart/2005/8/colors/colorful1#1" csCatId="colorful" phldr="1"/>
      <dgm:spPr/>
    </dgm:pt>
    <dgm:pt modelId="{6A8826D3-36C1-4BDE-B1AB-CED26582F0BF}">
      <dgm:prSet phldrT="[Text]"/>
      <dgm:spPr/>
      <dgm:t>
        <a:bodyPr/>
        <a:lstStyle/>
        <a:p>
          <a:r>
            <a:rPr lang="cs-CZ" dirty="0" smtClean="0"/>
            <a:t>Prevence</a:t>
          </a:r>
          <a:endParaRPr lang="cs-CZ" dirty="0"/>
        </a:p>
      </dgm:t>
    </dgm:pt>
    <dgm:pt modelId="{7F94F8B0-A27D-4214-99AD-01F25D4B35F4}" type="parTrans" cxnId="{9CDAC595-6139-4D20-B35F-BA3FD4C39B71}">
      <dgm:prSet/>
      <dgm:spPr/>
      <dgm:t>
        <a:bodyPr/>
        <a:lstStyle/>
        <a:p>
          <a:endParaRPr lang="cs-CZ"/>
        </a:p>
      </dgm:t>
    </dgm:pt>
    <dgm:pt modelId="{789BB682-A070-4D0E-9478-FE83FEFE498F}" type="sibTrans" cxnId="{9CDAC595-6139-4D20-B35F-BA3FD4C39B71}">
      <dgm:prSet/>
      <dgm:spPr/>
      <dgm:t>
        <a:bodyPr/>
        <a:lstStyle/>
        <a:p>
          <a:endParaRPr lang="cs-CZ"/>
        </a:p>
      </dgm:t>
    </dgm:pt>
    <dgm:pt modelId="{939F079F-2788-470D-A590-3AB6910078C2}">
      <dgm:prSet phldrT="[Text]"/>
      <dgm:spPr/>
      <dgm:t>
        <a:bodyPr/>
        <a:lstStyle/>
        <a:p>
          <a:r>
            <a:rPr lang="cs-CZ" dirty="0" smtClean="0"/>
            <a:t>Intervence</a:t>
          </a:r>
          <a:endParaRPr lang="cs-CZ" dirty="0"/>
        </a:p>
      </dgm:t>
    </dgm:pt>
    <dgm:pt modelId="{1F6A8528-B33E-4319-A806-7CE73D01F30F}" type="parTrans" cxnId="{38EBC1AF-D080-474B-B335-B0EA62F2FF1E}">
      <dgm:prSet/>
      <dgm:spPr/>
      <dgm:t>
        <a:bodyPr/>
        <a:lstStyle/>
        <a:p>
          <a:endParaRPr lang="cs-CZ"/>
        </a:p>
      </dgm:t>
    </dgm:pt>
    <dgm:pt modelId="{715F9945-87C6-420A-9A54-24C8F4075303}" type="sibTrans" cxnId="{38EBC1AF-D080-474B-B335-B0EA62F2FF1E}">
      <dgm:prSet/>
      <dgm:spPr/>
      <dgm:t>
        <a:bodyPr/>
        <a:lstStyle/>
        <a:p>
          <a:endParaRPr lang="cs-CZ"/>
        </a:p>
      </dgm:t>
    </dgm:pt>
    <dgm:pt modelId="{4C3F96D3-F195-4437-AE00-2D806E4B9CBE}">
      <dgm:prSet phldrT="[Text]"/>
      <dgm:spPr/>
      <dgm:t>
        <a:bodyPr/>
        <a:lstStyle/>
        <a:p>
          <a:r>
            <a:rPr lang="cs-CZ" dirty="0" smtClean="0"/>
            <a:t>Rehabilitace</a:t>
          </a:r>
          <a:endParaRPr lang="cs-CZ" dirty="0"/>
        </a:p>
      </dgm:t>
    </dgm:pt>
    <dgm:pt modelId="{926811F5-4674-4C03-B376-F54060F3A6DF}" type="parTrans" cxnId="{6324D3DD-1BE0-44F1-A8E2-AA3E154381AA}">
      <dgm:prSet/>
      <dgm:spPr/>
      <dgm:t>
        <a:bodyPr/>
        <a:lstStyle/>
        <a:p>
          <a:endParaRPr lang="cs-CZ"/>
        </a:p>
      </dgm:t>
    </dgm:pt>
    <dgm:pt modelId="{A6BFC15D-DA62-43F4-A301-DF2F3A9C9768}" type="sibTrans" cxnId="{6324D3DD-1BE0-44F1-A8E2-AA3E154381AA}">
      <dgm:prSet/>
      <dgm:spPr/>
      <dgm:t>
        <a:bodyPr/>
        <a:lstStyle/>
        <a:p>
          <a:endParaRPr lang="cs-CZ"/>
        </a:p>
      </dgm:t>
    </dgm:pt>
    <dgm:pt modelId="{A636E44B-97A4-434F-B751-3C29F16A853D}" type="pres">
      <dgm:prSet presAssocID="{26D0212E-0FDB-4DA7-8162-6739AA1604E5}" presName="Name0" presStyleCnt="0">
        <dgm:presLayoutVars>
          <dgm:dir/>
          <dgm:animLvl val="lvl"/>
          <dgm:resizeHandles val="exact"/>
        </dgm:presLayoutVars>
      </dgm:prSet>
      <dgm:spPr/>
    </dgm:pt>
    <dgm:pt modelId="{A9F49627-348A-4052-B934-097C99D98433}" type="pres">
      <dgm:prSet presAssocID="{6A8826D3-36C1-4BDE-B1AB-CED26582F0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C91BFF-51CA-4FEA-A7C7-D9AAF25E3E46}" type="pres">
      <dgm:prSet presAssocID="{789BB682-A070-4D0E-9478-FE83FEFE498F}" presName="parTxOnlySpace" presStyleCnt="0"/>
      <dgm:spPr/>
    </dgm:pt>
    <dgm:pt modelId="{9C7B8ED0-E881-4C1C-A019-51ED8F786A61}" type="pres">
      <dgm:prSet presAssocID="{939F079F-2788-470D-A590-3AB6910078C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911E4E-D7FC-4B4C-ABF3-2D096BDD6B77}" type="pres">
      <dgm:prSet presAssocID="{715F9945-87C6-420A-9A54-24C8F4075303}" presName="parTxOnlySpace" presStyleCnt="0"/>
      <dgm:spPr/>
    </dgm:pt>
    <dgm:pt modelId="{D6817354-3257-45D0-BFB0-A689E99B0649}" type="pres">
      <dgm:prSet presAssocID="{4C3F96D3-F195-4437-AE00-2D806E4B9CB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24D3DD-1BE0-44F1-A8E2-AA3E154381AA}" srcId="{26D0212E-0FDB-4DA7-8162-6739AA1604E5}" destId="{4C3F96D3-F195-4437-AE00-2D806E4B9CBE}" srcOrd="2" destOrd="0" parTransId="{926811F5-4674-4C03-B376-F54060F3A6DF}" sibTransId="{A6BFC15D-DA62-43F4-A301-DF2F3A9C9768}"/>
    <dgm:cxn modelId="{38EBC1AF-D080-474B-B335-B0EA62F2FF1E}" srcId="{26D0212E-0FDB-4DA7-8162-6739AA1604E5}" destId="{939F079F-2788-470D-A590-3AB6910078C2}" srcOrd="1" destOrd="0" parTransId="{1F6A8528-B33E-4319-A806-7CE73D01F30F}" sibTransId="{715F9945-87C6-420A-9A54-24C8F4075303}"/>
    <dgm:cxn modelId="{B07A6A4C-E8FE-44EA-937E-3011CCDF7EE3}" type="presOf" srcId="{939F079F-2788-470D-A590-3AB6910078C2}" destId="{9C7B8ED0-E881-4C1C-A019-51ED8F786A61}" srcOrd="0" destOrd="0" presId="urn:microsoft.com/office/officeart/2005/8/layout/chevron1"/>
    <dgm:cxn modelId="{C80E06C3-9847-41BB-98C4-AC757E073D69}" type="presOf" srcId="{6A8826D3-36C1-4BDE-B1AB-CED26582F0BF}" destId="{A9F49627-348A-4052-B934-097C99D98433}" srcOrd="0" destOrd="0" presId="urn:microsoft.com/office/officeart/2005/8/layout/chevron1"/>
    <dgm:cxn modelId="{B45096AA-190D-4669-8FC8-7C848BC8D59E}" type="presOf" srcId="{26D0212E-0FDB-4DA7-8162-6739AA1604E5}" destId="{A636E44B-97A4-434F-B751-3C29F16A853D}" srcOrd="0" destOrd="0" presId="urn:microsoft.com/office/officeart/2005/8/layout/chevron1"/>
    <dgm:cxn modelId="{9CDAC595-6139-4D20-B35F-BA3FD4C39B71}" srcId="{26D0212E-0FDB-4DA7-8162-6739AA1604E5}" destId="{6A8826D3-36C1-4BDE-B1AB-CED26582F0BF}" srcOrd="0" destOrd="0" parTransId="{7F94F8B0-A27D-4214-99AD-01F25D4B35F4}" sibTransId="{789BB682-A070-4D0E-9478-FE83FEFE498F}"/>
    <dgm:cxn modelId="{0625B21B-F8E3-4ACD-B665-3F41EC83EB56}" type="presOf" srcId="{4C3F96D3-F195-4437-AE00-2D806E4B9CBE}" destId="{D6817354-3257-45D0-BFB0-A689E99B0649}" srcOrd="0" destOrd="0" presId="urn:microsoft.com/office/officeart/2005/8/layout/chevron1"/>
    <dgm:cxn modelId="{0EFF4193-3C96-4C90-AF65-CCA06A59FCE1}" type="presParOf" srcId="{A636E44B-97A4-434F-B751-3C29F16A853D}" destId="{A9F49627-348A-4052-B934-097C99D98433}" srcOrd="0" destOrd="0" presId="urn:microsoft.com/office/officeart/2005/8/layout/chevron1"/>
    <dgm:cxn modelId="{73344826-E007-4E16-A73F-5EAF9BF057E2}" type="presParOf" srcId="{A636E44B-97A4-434F-B751-3C29F16A853D}" destId="{29C91BFF-51CA-4FEA-A7C7-D9AAF25E3E46}" srcOrd="1" destOrd="0" presId="urn:microsoft.com/office/officeart/2005/8/layout/chevron1"/>
    <dgm:cxn modelId="{C05650DA-70FC-414F-93E9-CEADF0C4B50D}" type="presParOf" srcId="{A636E44B-97A4-434F-B751-3C29F16A853D}" destId="{9C7B8ED0-E881-4C1C-A019-51ED8F786A61}" srcOrd="2" destOrd="0" presId="urn:microsoft.com/office/officeart/2005/8/layout/chevron1"/>
    <dgm:cxn modelId="{E8EAEDFF-08CD-4113-8D40-5BEF9796EBA3}" type="presParOf" srcId="{A636E44B-97A4-434F-B751-3C29F16A853D}" destId="{2E911E4E-D7FC-4B4C-ABF3-2D096BDD6B77}" srcOrd="3" destOrd="0" presId="urn:microsoft.com/office/officeart/2005/8/layout/chevron1"/>
    <dgm:cxn modelId="{862CD3D5-EBA0-4453-9F33-9F02ADFD9C2F}" type="presParOf" srcId="{A636E44B-97A4-434F-B751-3C29F16A853D}" destId="{D6817354-3257-45D0-BFB0-A689E99B064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BE58A0-71D2-4ACA-8A90-E3938D0AF4C4}" type="doc">
      <dgm:prSet loTypeId="urn:microsoft.com/office/officeart/2005/8/layout/default#1" loCatId="list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cs-CZ"/>
        </a:p>
      </dgm:t>
    </dgm:pt>
    <dgm:pt modelId="{4C7D8B30-2882-474B-93DE-CA202AE2E277}">
      <dgm:prSet phldrT="[Text]"/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Diagnostický ústav</a:t>
          </a:r>
          <a:endParaRPr lang="cs-CZ" dirty="0">
            <a:solidFill>
              <a:schemeClr val="bg1"/>
            </a:solidFill>
          </a:endParaRPr>
        </a:p>
      </dgm:t>
    </dgm:pt>
    <dgm:pt modelId="{939A655E-65A4-41A9-8EF8-9135AC2B1E6E}" type="parTrans" cxnId="{47140048-1A2C-4267-9312-BF62B840D6AF}">
      <dgm:prSet/>
      <dgm:spPr/>
      <dgm:t>
        <a:bodyPr/>
        <a:lstStyle/>
        <a:p>
          <a:endParaRPr lang="cs-CZ"/>
        </a:p>
      </dgm:t>
    </dgm:pt>
    <dgm:pt modelId="{2FDB1743-D6A0-4D28-B72A-9CD0B0B06377}" type="sibTrans" cxnId="{47140048-1A2C-4267-9312-BF62B840D6AF}">
      <dgm:prSet/>
      <dgm:spPr/>
      <dgm:t>
        <a:bodyPr/>
        <a:lstStyle/>
        <a:p>
          <a:endParaRPr lang="cs-CZ"/>
        </a:p>
      </dgm:t>
    </dgm:pt>
    <dgm:pt modelId="{039D6193-44E0-475E-B016-06387A9C96B6}">
      <dgm:prSet phldrT="[Text]"/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Dětský domov</a:t>
          </a:r>
          <a:endParaRPr lang="cs-CZ" dirty="0">
            <a:solidFill>
              <a:schemeClr val="bg1"/>
            </a:solidFill>
          </a:endParaRPr>
        </a:p>
      </dgm:t>
    </dgm:pt>
    <dgm:pt modelId="{6A48E8D9-87AC-4C32-8C2B-BE39194C687C}" type="parTrans" cxnId="{C4BFE409-4B12-45F5-BF7F-E08809FA7E51}">
      <dgm:prSet/>
      <dgm:spPr/>
      <dgm:t>
        <a:bodyPr/>
        <a:lstStyle/>
        <a:p>
          <a:endParaRPr lang="cs-CZ"/>
        </a:p>
      </dgm:t>
    </dgm:pt>
    <dgm:pt modelId="{A873200C-B779-40DF-8894-06E92DECD4D6}" type="sibTrans" cxnId="{C4BFE409-4B12-45F5-BF7F-E08809FA7E51}">
      <dgm:prSet/>
      <dgm:spPr/>
      <dgm:t>
        <a:bodyPr/>
        <a:lstStyle/>
        <a:p>
          <a:endParaRPr lang="cs-CZ"/>
        </a:p>
      </dgm:t>
    </dgm:pt>
    <dgm:pt modelId="{30AAE9BA-61FC-4B4C-B306-6057F8BF155A}">
      <dgm:prSet phldrT="[Text]"/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Dětský domov se školou</a:t>
          </a:r>
          <a:endParaRPr lang="cs-CZ" dirty="0">
            <a:solidFill>
              <a:schemeClr val="bg1"/>
            </a:solidFill>
          </a:endParaRPr>
        </a:p>
      </dgm:t>
    </dgm:pt>
    <dgm:pt modelId="{CF6EFAFA-86A4-4DDA-931A-6CC51EF18F19}" type="parTrans" cxnId="{C56A9B73-2D1B-42BC-B5B9-6A6A6EC4424E}">
      <dgm:prSet/>
      <dgm:spPr/>
      <dgm:t>
        <a:bodyPr/>
        <a:lstStyle/>
        <a:p>
          <a:endParaRPr lang="cs-CZ"/>
        </a:p>
      </dgm:t>
    </dgm:pt>
    <dgm:pt modelId="{CC639014-4D39-4A50-A793-3E5FBC082DF2}" type="sibTrans" cxnId="{C56A9B73-2D1B-42BC-B5B9-6A6A6EC4424E}">
      <dgm:prSet/>
      <dgm:spPr/>
      <dgm:t>
        <a:bodyPr/>
        <a:lstStyle/>
        <a:p>
          <a:endParaRPr lang="cs-CZ"/>
        </a:p>
      </dgm:t>
    </dgm:pt>
    <dgm:pt modelId="{4726F05C-91AF-44F9-8ED3-305B8644BF86}">
      <dgm:prSet phldrT="[Text]"/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Výchovný ústav</a:t>
          </a:r>
          <a:endParaRPr lang="cs-CZ" dirty="0">
            <a:solidFill>
              <a:schemeClr val="bg1"/>
            </a:solidFill>
          </a:endParaRPr>
        </a:p>
      </dgm:t>
    </dgm:pt>
    <dgm:pt modelId="{2FDC4563-A5DF-4D8F-B011-7F8487E42A5D}" type="parTrans" cxnId="{B5D2AA75-3F94-48D4-9FD5-880839793A58}">
      <dgm:prSet/>
      <dgm:spPr/>
      <dgm:t>
        <a:bodyPr/>
        <a:lstStyle/>
        <a:p>
          <a:endParaRPr lang="cs-CZ"/>
        </a:p>
      </dgm:t>
    </dgm:pt>
    <dgm:pt modelId="{A6E23823-51E8-42A8-9D43-4A7E62EE3A57}" type="sibTrans" cxnId="{B5D2AA75-3F94-48D4-9FD5-880839793A58}">
      <dgm:prSet/>
      <dgm:spPr/>
      <dgm:t>
        <a:bodyPr/>
        <a:lstStyle/>
        <a:p>
          <a:endParaRPr lang="cs-CZ"/>
        </a:p>
      </dgm:t>
    </dgm:pt>
    <dgm:pt modelId="{6A2C9CA7-6938-40C3-B33C-021C8FEAB3D5}" type="pres">
      <dgm:prSet presAssocID="{8CBE58A0-71D2-4ACA-8A90-E3938D0AF4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C763CEC-BE53-43F8-A76A-7A6C14BC81E7}" type="pres">
      <dgm:prSet presAssocID="{4C7D8B30-2882-474B-93DE-CA202AE2E27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1982F-08FE-4D0A-8015-0BD3B3B48435}" type="pres">
      <dgm:prSet presAssocID="{2FDB1743-D6A0-4D28-B72A-9CD0B0B06377}" presName="sibTrans" presStyleCnt="0"/>
      <dgm:spPr/>
    </dgm:pt>
    <dgm:pt modelId="{4BE29580-1C6E-4FCF-9DF4-ED731E6E01C1}" type="pres">
      <dgm:prSet presAssocID="{039D6193-44E0-475E-B016-06387A9C96B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6FA173-1DF1-4EAC-86FC-C686895EAF39}" type="pres">
      <dgm:prSet presAssocID="{A873200C-B779-40DF-8894-06E92DECD4D6}" presName="sibTrans" presStyleCnt="0"/>
      <dgm:spPr/>
    </dgm:pt>
    <dgm:pt modelId="{92322F6E-BC2D-42A2-9577-F8882920C032}" type="pres">
      <dgm:prSet presAssocID="{30AAE9BA-61FC-4B4C-B306-6057F8BF155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4DF74D-9839-48CB-8E6E-A5A71A360EE1}" type="pres">
      <dgm:prSet presAssocID="{CC639014-4D39-4A50-A793-3E5FBC082DF2}" presName="sibTrans" presStyleCnt="0"/>
      <dgm:spPr/>
    </dgm:pt>
    <dgm:pt modelId="{EC85D894-E66D-4409-A6DB-5C3DFAE73BB9}" type="pres">
      <dgm:prSet presAssocID="{4726F05C-91AF-44F9-8ED3-305B8644BF8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6CFB4B8-B94F-4627-B900-E18EFB313AA8}" type="presOf" srcId="{30AAE9BA-61FC-4B4C-B306-6057F8BF155A}" destId="{92322F6E-BC2D-42A2-9577-F8882920C032}" srcOrd="0" destOrd="0" presId="urn:microsoft.com/office/officeart/2005/8/layout/default#1"/>
    <dgm:cxn modelId="{1A2CEEEE-8088-431D-82B5-F49688FF8EC6}" type="presOf" srcId="{039D6193-44E0-475E-B016-06387A9C96B6}" destId="{4BE29580-1C6E-4FCF-9DF4-ED731E6E01C1}" srcOrd="0" destOrd="0" presId="urn:microsoft.com/office/officeart/2005/8/layout/default#1"/>
    <dgm:cxn modelId="{198D2249-D246-4E2C-8303-40262EEC9FEC}" type="presOf" srcId="{8CBE58A0-71D2-4ACA-8A90-E3938D0AF4C4}" destId="{6A2C9CA7-6938-40C3-B33C-021C8FEAB3D5}" srcOrd="0" destOrd="0" presId="urn:microsoft.com/office/officeart/2005/8/layout/default#1"/>
    <dgm:cxn modelId="{F05EB58A-F5EF-4812-950A-83C86EB5192C}" type="presOf" srcId="{4C7D8B30-2882-474B-93DE-CA202AE2E277}" destId="{4C763CEC-BE53-43F8-A76A-7A6C14BC81E7}" srcOrd="0" destOrd="0" presId="urn:microsoft.com/office/officeart/2005/8/layout/default#1"/>
    <dgm:cxn modelId="{47140048-1A2C-4267-9312-BF62B840D6AF}" srcId="{8CBE58A0-71D2-4ACA-8A90-E3938D0AF4C4}" destId="{4C7D8B30-2882-474B-93DE-CA202AE2E277}" srcOrd="0" destOrd="0" parTransId="{939A655E-65A4-41A9-8EF8-9135AC2B1E6E}" sibTransId="{2FDB1743-D6A0-4D28-B72A-9CD0B0B06377}"/>
    <dgm:cxn modelId="{B5D2AA75-3F94-48D4-9FD5-880839793A58}" srcId="{8CBE58A0-71D2-4ACA-8A90-E3938D0AF4C4}" destId="{4726F05C-91AF-44F9-8ED3-305B8644BF86}" srcOrd="3" destOrd="0" parTransId="{2FDC4563-A5DF-4D8F-B011-7F8487E42A5D}" sibTransId="{A6E23823-51E8-42A8-9D43-4A7E62EE3A57}"/>
    <dgm:cxn modelId="{7BA1B754-4B3B-4493-B580-709F4F56397C}" type="presOf" srcId="{4726F05C-91AF-44F9-8ED3-305B8644BF86}" destId="{EC85D894-E66D-4409-A6DB-5C3DFAE73BB9}" srcOrd="0" destOrd="0" presId="urn:microsoft.com/office/officeart/2005/8/layout/default#1"/>
    <dgm:cxn modelId="{C56A9B73-2D1B-42BC-B5B9-6A6A6EC4424E}" srcId="{8CBE58A0-71D2-4ACA-8A90-E3938D0AF4C4}" destId="{30AAE9BA-61FC-4B4C-B306-6057F8BF155A}" srcOrd="2" destOrd="0" parTransId="{CF6EFAFA-86A4-4DDA-931A-6CC51EF18F19}" sibTransId="{CC639014-4D39-4A50-A793-3E5FBC082DF2}"/>
    <dgm:cxn modelId="{C4BFE409-4B12-45F5-BF7F-E08809FA7E51}" srcId="{8CBE58A0-71D2-4ACA-8A90-E3938D0AF4C4}" destId="{039D6193-44E0-475E-B016-06387A9C96B6}" srcOrd="1" destOrd="0" parTransId="{6A48E8D9-87AC-4C32-8C2B-BE39194C687C}" sibTransId="{A873200C-B779-40DF-8894-06E92DECD4D6}"/>
    <dgm:cxn modelId="{2AC650C7-617E-473E-8C2F-4B2F735D615C}" type="presParOf" srcId="{6A2C9CA7-6938-40C3-B33C-021C8FEAB3D5}" destId="{4C763CEC-BE53-43F8-A76A-7A6C14BC81E7}" srcOrd="0" destOrd="0" presId="urn:microsoft.com/office/officeart/2005/8/layout/default#1"/>
    <dgm:cxn modelId="{CA30359C-1EF5-4857-A8C5-2468BEBF1F73}" type="presParOf" srcId="{6A2C9CA7-6938-40C3-B33C-021C8FEAB3D5}" destId="{BB71982F-08FE-4D0A-8015-0BD3B3B48435}" srcOrd="1" destOrd="0" presId="urn:microsoft.com/office/officeart/2005/8/layout/default#1"/>
    <dgm:cxn modelId="{4934E9BC-A605-43C0-981B-776E97F2A2EC}" type="presParOf" srcId="{6A2C9CA7-6938-40C3-B33C-021C8FEAB3D5}" destId="{4BE29580-1C6E-4FCF-9DF4-ED731E6E01C1}" srcOrd="2" destOrd="0" presId="urn:microsoft.com/office/officeart/2005/8/layout/default#1"/>
    <dgm:cxn modelId="{DB2005F8-977F-4C5C-80EA-8DA07F1B8A55}" type="presParOf" srcId="{6A2C9CA7-6938-40C3-B33C-021C8FEAB3D5}" destId="{3C6FA173-1DF1-4EAC-86FC-C686895EAF39}" srcOrd="3" destOrd="0" presId="urn:microsoft.com/office/officeart/2005/8/layout/default#1"/>
    <dgm:cxn modelId="{B7B8F428-2E99-4D71-BAAF-2AA822E5561A}" type="presParOf" srcId="{6A2C9CA7-6938-40C3-B33C-021C8FEAB3D5}" destId="{92322F6E-BC2D-42A2-9577-F8882920C032}" srcOrd="4" destOrd="0" presId="urn:microsoft.com/office/officeart/2005/8/layout/default#1"/>
    <dgm:cxn modelId="{94E198ED-60C3-4B37-9539-A69F1888A2FD}" type="presParOf" srcId="{6A2C9CA7-6938-40C3-B33C-021C8FEAB3D5}" destId="{564DF74D-9839-48CB-8E6E-A5A71A360EE1}" srcOrd="5" destOrd="0" presId="urn:microsoft.com/office/officeart/2005/8/layout/default#1"/>
    <dgm:cxn modelId="{16ED7B0F-09EF-47EB-B9E4-676AA3C13473}" type="presParOf" srcId="{6A2C9CA7-6938-40C3-B33C-021C8FEAB3D5}" destId="{EC85D894-E66D-4409-A6DB-5C3DFAE73BB9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F49627-348A-4052-B934-097C99D98433}">
      <dsp:nvSpPr>
        <dsp:cNvPr id="0" name=""/>
        <dsp:cNvSpPr/>
      </dsp:nvSpPr>
      <dsp:spPr>
        <a:xfrm>
          <a:off x="1859" y="1487526"/>
          <a:ext cx="2265961" cy="90638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Prevence</a:t>
          </a:r>
          <a:endParaRPr lang="cs-CZ" sz="1700" kern="1200" dirty="0"/>
        </a:p>
      </dsp:txBody>
      <dsp:txXfrm>
        <a:off x="1859" y="1487526"/>
        <a:ext cx="2265961" cy="906384"/>
      </dsp:txXfrm>
    </dsp:sp>
    <dsp:sp modelId="{9C7B8ED0-E881-4C1C-A019-51ED8F786A61}">
      <dsp:nvSpPr>
        <dsp:cNvPr id="0" name=""/>
        <dsp:cNvSpPr/>
      </dsp:nvSpPr>
      <dsp:spPr>
        <a:xfrm>
          <a:off x="2041225" y="1487526"/>
          <a:ext cx="2265961" cy="90638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Intervence</a:t>
          </a:r>
          <a:endParaRPr lang="cs-CZ" sz="1700" kern="1200" dirty="0"/>
        </a:p>
      </dsp:txBody>
      <dsp:txXfrm>
        <a:off x="2041225" y="1487526"/>
        <a:ext cx="2265961" cy="906384"/>
      </dsp:txXfrm>
    </dsp:sp>
    <dsp:sp modelId="{D6817354-3257-45D0-BFB0-A689E99B0649}">
      <dsp:nvSpPr>
        <dsp:cNvPr id="0" name=""/>
        <dsp:cNvSpPr/>
      </dsp:nvSpPr>
      <dsp:spPr>
        <a:xfrm>
          <a:off x="4080591" y="1487526"/>
          <a:ext cx="2265961" cy="90638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Rehabilitace</a:t>
          </a:r>
          <a:endParaRPr lang="cs-CZ" sz="1700" kern="1200" dirty="0"/>
        </a:p>
      </dsp:txBody>
      <dsp:txXfrm>
        <a:off x="4080591" y="1487526"/>
        <a:ext cx="2265961" cy="9063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763CEC-BE53-43F8-A76A-7A6C14BC81E7}">
      <dsp:nvSpPr>
        <dsp:cNvPr id="0" name=""/>
        <dsp:cNvSpPr/>
      </dsp:nvSpPr>
      <dsp:spPr>
        <a:xfrm>
          <a:off x="457" y="1102374"/>
          <a:ext cx="1785548" cy="107132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1"/>
              </a:solidFill>
            </a:rPr>
            <a:t>Diagnostický ústav</a:t>
          </a:r>
          <a:endParaRPr lang="cs-CZ" sz="2200" kern="1200" dirty="0">
            <a:solidFill>
              <a:schemeClr val="bg1"/>
            </a:solidFill>
          </a:endParaRPr>
        </a:p>
      </dsp:txBody>
      <dsp:txXfrm>
        <a:off x="457" y="1102374"/>
        <a:ext cx="1785548" cy="1071329"/>
      </dsp:txXfrm>
    </dsp:sp>
    <dsp:sp modelId="{4BE29580-1C6E-4FCF-9DF4-ED731E6E01C1}">
      <dsp:nvSpPr>
        <dsp:cNvPr id="0" name=""/>
        <dsp:cNvSpPr/>
      </dsp:nvSpPr>
      <dsp:spPr>
        <a:xfrm>
          <a:off x="1964561" y="1102374"/>
          <a:ext cx="1785548" cy="107132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1"/>
              </a:solidFill>
            </a:rPr>
            <a:t>Dětský domov</a:t>
          </a:r>
          <a:endParaRPr lang="cs-CZ" sz="2200" kern="1200" dirty="0">
            <a:solidFill>
              <a:schemeClr val="bg1"/>
            </a:solidFill>
          </a:endParaRPr>
        </a:p>
      </dsp:txBody>
      <dsp:txXfrm>
        <a:off x="1964561" y="1102374"/>
        <a:ext cx="1785548" cy="1071329"/>
      </dsp:txXfrm>
    </dsp:sp>
    <dsp:sp modelId="{92322F6E-BC2D-42A2-9577-F8882920C032}">
      <dsp:nvSpPr>
        <dsp:cNvPr id="0" name=""/>
        <dsp:cNvSpPr/>
      </dsp:nvSpPr>
      <dsp:spPr>
        <a:xfrm>
          <a:off x="457" y="2352258"/>
          <a:ext cx="1785548" cy="107132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1"/>
              </a:solidFill>
            </a:rPr>
            <a:t>Dětský domov se školou</a:t>
          </a:r>
          <a:endParaRPr lang="cs-CZ" sz="2200" kern="1200" dirty="0">
            <a:solidFill>
              <a:schemeClr val="bg1"/>
            </a:solidFill>
          </a:endParaRPr>
        </a:p>
      </dsp:txBody>
      <dsp:txXfrm>
        <a:off x="457" y="2352258"/>
        <a:ext cx="1785548" cy="1071329"/>
      </dsp:txXfrm>
    </dsp:sp>
    <dsp:sp modelId="{EC85D894-E66D-4409-A6DB-5C3DFAE73BB9}">
      <dsp:nvSpPr>
        <dsp:cNvPr id="0" name=""/>
        <dsp:cNvSpPr/>
      </dsp:nvSpPr>
      <dsp:spPr>
        <a:xfrm>
          <a:off x="1964561" y="2352258"/>
          <a:ext cx="1785548" cy="107132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1"/>
              </a:solidFill>
            </a:rPr>
            <a:t>Výchovný ústav</a:t>
          </a:r>
          <a:endParaRPr lang="cs-CZ" sz="2200" kern="1200" dirty="0">
            <a:solidFill>
              <a:schemeClr val="bg1"/>
            </a:solidFill>
          </a:endParaRPr>
        </a:p>
      </dsp:txBody>
      <dsp:txXfrm>
        <a:off x="1964561" y="2352258"/>
        <a:ext cx="1785548" cy="1071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A4C7-DDE9-4E8C-B3BF-4E3F6218F047}" type="datetimeFigureOut">
              <a:rPr lang="cs-CZ" smtClean="0"/>
              <a:pPr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8770376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5050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77209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471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16002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45516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A4C7-DDE9-4E8C-B3BF-4E3F6218F047}" type="datetimeFigureOut">
              <a:rPr lang="cs-CZ" smtClean="0"/>
              <a:pPr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545034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A4C7-DDE9-4E8C-B3BF-4E3F6218F047}" type="datetimeFigureOut">
              <a:rPr lang="cs-CZ" smtClean="0"/>
              <a:pPr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0480356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4687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A4C7-DDE9-4E8C-B3BF-4E3F6218F047}" type="datetimeFigureOut">
              <a:rPr lang="cs-CZ" smtClean="0"/>
              <a:pPr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9138800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020614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410020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A4C7-DDE9-4E8C-B3BF-4E3F6218F047}" type="datetimeFigureOut">
              <a:rPr lang="cs-CZ" smtClean="0"/>
              <a:pPr/>
              <a:t>29.3.2016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71494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A4C7-DDE9-4E8C-B3BF-4E3F6218F047}" type="datetimeFigureOut">
              <a:rPr lang="cs-CZ" smtClean="0"/>
              <a:pPr/>
              <a:t>29.3.2016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681242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A4C7-DDE9-4E8C-B3BF-4E3F6218F047}" type="datetimeFigureOut">
              <a:rPr lang="cs-CZ" smtClean="0"/>
              <a:pPr/>
              <a:t>29.3.2016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779940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A4C7-DDE9-4E8C-B3BF-4E3F6218F047}" type="datetimeFigureOut">
              <a:rPr lang="cs-CZ" smtClean="0"/>
              <a:pPr/>
              <a:t>29.3.2016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675528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724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porady/10214725441-ja-chci-domu-diagnosticky-ustav/209572230510010/video/" TargetMode="External"/><Relationship Id="rId2" Type="http://schemas.openxmlformats.org/officeDocument/2006/relationships/hyperlink" Target="http://www.ceskatelevize.cz/porady/10214725441-deti-pozor/vide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porady/1128654162-rodina-a-ja/211563230640015-zlobi-nebo-ma-adhd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Ilona  Fialová, </a:t>
            </a:r>
            <a:r>
              <a:rPr lang="cs-CZ" dirty="0" smtClean="0"/>
              <a:t>2016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v etopedii - fáze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soubor opatření, který se zaměřuje na předcházení vzniku a prohlubování poruch chování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Primární </a:t>
            </a:r>
          </a:p>
          <a:p>
            <a:r>
              <a:rPr lang="cs-CZ" dirty="0" smtClean="0"/>
              <a:t>zamezit vzniku antisociálního chování,</a:t>
            </a:r>
          </a:p>
          <a:p>
            <a:r>
              <a:rPr lang="cs-CZ" dirty="0" smtClean="0"/>
              <a:t>jeho upevnění jako ustálený vzor chování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Sekundární </a:t>
            </a:r>
          </a:p>
          <a:p>
            <a:r>
              <a:rPr lang="cs-CZ" dirty="0" smtClean="0"/>
              <a:t>náprava a zlepšení ustálených vzorů antisociálního chování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Terciární </a:t>
            </a:r>
          </a:p>
          <a:p>
            <a:r>
              <a:rPr lang="cs-CZ" dirty="0" smtClean="0"/>
              <a:t>přizpůsobit nebo zmírnit negativní následky antisociálního chování, které se již pravděpodobně nezmění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Úkoly prevence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/>
              <a:t>před vznikem poruchy emocí nebo chování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1</a:t>
            </a:r>
            <a:r>
              <a:rPr lang="cs-CZ" dirty="0" smtClean="0"/>
              <a:t>. podpora </a:t>
            </a:r>
            <a:r>
              <a:rPr lang="cs-CZ" b="1" dirty="0" smtClean="0"/>
              <a:t>pedagoga</a:t>
            </a:r>
            <a:r>
              <a:rPr lang="cs-CZ" dirty="0" smtClean="0"/>
              <a:t> v přirozeném školském prostředí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2</a:t>
            </a:r>
            <a:r>
              <a:rPr lang="cs-CZ" dirty="0" smtClean="0"/>
              <a:t>. podpora </a:t>
            </a:r>
            <a:r>
              <a:rPr lang="cs-CZ" b="1" dirty="0" smtClean="0"/>
              <a:t>jedince</a:t>
            </a:r>
            <a:r>
              <a:rPr lang="cs-CZ" dirty="0" smtClean="0"/>
              <a:t> s problémovým chováním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3</a:t>
            </a:r>
            <a:r>
              <a:rPr lang="cs-CZ" dirty="0" smtClean="0"/>
              <a:t>. podpora </a:t>
            </a:r>
            <a:r>
              <a:rPr lang="cs-CZ" b="1" dirty="0" smtClean="0"/>
              <a:t>sociálního okolí</a:t>
            </a:r>
            <a:r>
              <a:rPr lang="cs-CZ" dirty="0" smtClean="0"/>
              <a:t> jedince</a:t>
            </a:r>
            <a:r>
              <a:rPr lang="cs-CZ" b="1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4</a:t>
            </a:r>
            <a:r>
              <a:rPr lang="cs-CZ" dirty="0" smtClean="0"/>
              <a:t>. </a:t>
            </a:r>
            <a:r>
              <a:rPr lang="cs-CZ" b="1" dirty="0" smtClean="0"/>
              <a:t>odstraňování ohrožujících a škodlivých</a:t>
            </a:r>
            <a:r>
              <a:rPr lang="cs-CZ" dirty="0" smtClean="0"/>
              <a:t> aspektů v jeho sociálních podmínkách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udržet celistvost pedagogického působení</a:t>
            </a:r>
          </a:p>
          <a:p>
            <a:r>
              <a:rPr lang="cs-CZ" dirty="0" smtClean="0"/>
              <a:t>opětovně stabilizovat</a:t>
            </a:r>
          </a:p>
          <a:p>
            <a:r>
              <a:rPr lang="cs-CZ" dirty="0" smtClean="0"/>
              <a:t>vyvést žáka z bludného kruhu</a:t>
            </a:r>
          </a:p>
          <a:p>
            <a:r>
              <a:rPr lang="cs-CZ" dirty="0" smtClean="0"/>
              <a:t>poradenství – diagnostika – opatření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Úkoly 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/>
              <a:t>resocializace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ve školských zařízeních pro výkon ochranné a ústavní výchovy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1</a:t>
            </a:r>
            <a:r>
              <a:rPr lang="cs-CZ" dirty="0" smtClean="0"/>
              <a:t>. poskytnout </a:t>
            </a:r>
            <a:r>
              <a:rPr lang="cs-CZ" b="1" dirty="0" smtClean="0"/>
              <a:t>korektivní zkušenost</a:t>
            </a:r>
            <a:r>
              <a:rPr lang="cs-CZ" dirty="0" smtClean="0"/>
              <a:t>, zprostředkovávat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2.</a:t>
            </a:r>
            <a:r>
              <a:rPr lang="cs-CZ" dirty="0" smtClean="0"/>
              <a:t> nové </a:t>
            </a:r>
            <a:r>
              <a:rPr lang="cs-CZ" b="1" dirty="0" smtClean="0"/>
              <a:t>zážitky a podněty</a:t>
            </a:r>
            <a:r>
              <a:rPr lang="cs-CZ" dirty="0" smtClean="0"/>
              <a:t> - pocit kompetence,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3.</a:t>
            </a:r>
            <a:r>
              <a:rPr lang="cs-CZ" dirty="0" smtClean="0"/>
              <a:t> poskytnout mu </a:t>
            </a:r>
            <a:r>
              <a:rPr lang="cs-CZ" b="1" dirty="0" smtClean="0"/>
              <a:t>prostor pro pochopení</a:t>
            </a:r>
            <a:r>
              <a:rPr lang="cs-CZ" dirty="0" smtClean="0"/>
              <a:t> vztahových souvislostí, hodnot,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4.</a:t>
            </a:r>
            <a:r>
              <a:rPr lang="cs-CZ" dirty="0" smtClean="0"/>
              <a:t> pomoci mu vidět vlastní </a:t>
            </a:r>
            <a:r>
              <a:rPr lang="cs-CZ" b="1" dirty="0" smtClean="0"/>
              <a:t>perspektivu</a:t>
            </a:r>
            <a:r>
              <a:rPr lang="cs-CZ" dirty="0" smtClean="0"/>
              <a:t> – orientace na budoucnost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Hledání nových výchovně-vzdělávacích perspektiv</a:t>
            </a:r>
            <a:r>
              <a:rPr lang="cs-CZ" dirty="0" smtClean="0"/>
              <a:t> – při diagnostice, reedukaci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800" dirty="0" smtClean="0"/>
              <a:t>vytváření nových vzorců chování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800" dirty="0" smtClean="0"/>
              <a:t>navazování a posilování nových sociálních vztahů 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/>
          </a:bodyPr>
          <a:lstStyle/>
          <a:p>
            <a:pPr lvl="0"/>
            <a:r>
              <a:rPr lang="cs-CZ" dirty="0" smtClean="0">
                <a:solidFill>
                  <a:srgbClr val="FFC000"/>
                </a:solidFill>
              </a:rPr>
              <a:t>zákon </a:t>
            </a:r>
            <a:r>
              <a:rPr lang="cs-CZ" b="1" dirty="0" smtClean="0">
                <a:solidFill>
                  <a:srgbClr val="FFC000"/>
                </a:solidFill>
              </a:rPr>
              <a:t>109/2002 </a:t>
            </a:r>
            <a:endParaRPr lang="cs-CZ" dirty="0" smtClean="0">
              <a:solidFill>
                <a:srgbClr val="FFC000"/>
              </a:solidFill>
            </a:endParaRPr>
          </a:p>
          <a:p>
            <a:pPr lvl="1"/>
            <a:r>
              <a:rPr lang="cs-CZ" dirty="0" smtClean="0"/>
              <a:t>o výkonu</a:t>
            </a:r>
            <a:r>
              <a:rPr lang="cs-CZ" b="1" dirty="0" smtClean="0"/>
              <a:t> ústavní výchovy nebo ochranné výchovy </a:t>
            </a:r>
            <a:r>
              <a:rPr lang="cs-CZ" dirty="0" smtClean="0"/>
              <a:t>ve školských zařízeních a </a:t>
            </a:r>
            <a:r>
              <a:rPr lang="cs-CZ" b="1" dirty="0" smtClean="0"/>
              <a:t>o preventivně výchovné péči </a:t>
            </a:r>
            <a:r>
              <a:rPr lang="cs-CZ" dirty="0" smtClean="0"/>
              <a:t>ve školských zařízeních a o změně dalších zákonů</a:t>
            </a:r>
          </a:p>
          <a:p>
            <a:pPr lvl="1"/>
            <a:r>
              <a:rPr lang="cs-CZ" dirty="0" smtClean="0"/>
              <a:t>novela - zákon č. </a:t>
            </a:r>
            <a:r>
              <a:rPr lang="cs-CZ" b="1" dirty="0" smtClean="0">
                <a:solidFill>
                  <a:srgbClr val="FFC000"/>
                </a:solidFill>
              </a:rPr>
              <a:t>383/2005</a:t>
            </a:r>
            <a:r>
              <a:rPr lang="cs-CZ" dirty="0" smtClean="0"/>
              <a:t> Sb., kterým se mění zákon č. 109/2002 Sb.</a:t>
            </a:r>
          </a:p>
          <a:p>
            <a:r>
              <a:rPr lang="cs-CZ" dirty="0" smtClean="0"/>
              <a:t>vyhláška </a:t>
            </a:r>
            <a:r>
              <a:rPr lang="cs-CZ" b="1" dirty="0" smtClean="0"/>
              <a:t>458/2005</a:t>
            </a:r>
            <a:r>
              <a:rPr lang="cs-CZ" dirty="0" smtClean="0"/>
              <a:t> Sb.</a:t>
            </a:r>
          </a:p>
          <a:p>
            <a:pPr lvl="1"/>
            <a:r>
              <a:rPr lang="cs-CZ" dirty="0" smtClean="0"/>
              <a:t>kterou se upravují podrobnosti </a:t>
            </a:r>
            <a:r>
              <a:rPr lang="cs-CZ" b="1" dirty="0" smtClean="0"/>
              <a:t>o organizaci výchově vzdělávací péče ve střediscích výchovné péče</a:t>
            </a:r>
          </a:p>
          <a:p>
            <a:pPr lvl="0"/>
            <a:r>
              <a:rPr lang="cs-CZ" dirty="0" smtClean="0"/>
              <a:t>vyhláška </a:t>
            </a:r>
            <a:r>
              <a:rPr lang="cs-CZ" b="1" dirty="0" smtClean="0"/>
              <a:t>438/2006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kterou se upravují podrobnosti </a:t>
            </a:r>
            <a:r>
              <a:rPr lang="cs-CZ" b="1" dirty="0" smtClean="0"/>
              <a:t>výkonu ústavní výchovy a ochranné výchovy</a:t>
            </a:r>
            <a:r>
              <a:rPr lang="cs-CZ" dirty="0" smtClean="0"/>
              <a:t> ve školských zařízeních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smtClean="0"/>
              <a:t>Ideální forma fungování poskytované podpory a péče o ohrožené děti</a:t>
            </a:r>
            <a:endParaRPr lang="cs-CZ" sz="30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1464" t="1845" r="3839" b="19596"/>
          <a:stretch>
            <a:fillRect/>
          </a:stretch>
        </p:blipFill>
        <p:spPr bwMode="auto">
          <a:xfrm>
            <a:off x="107504" y="2060848"/>
            <a:ext cx="643871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6516216" y="1772817"/>
            <a:ext cx="2376264" cy="4536504"/>
          </a:xfrm>
        </p:spPr>
        <p:txBody>
          <a:bodyPr/>
          <a:lstStyle/>
          <a:p>
            <a:pPr marL="88900" indent="20638">
              <a:buNone/>
            </a:pPr>
            <a:r>
              <a:rPr lang="cs-CZ" dirty="0" smtClean="0"/>
              <a:t>Dostupnost a provázanost podpory a péče v jakémkoliv okamžiku života dítěte </a:t>
            </a:r>
          </a:p>
          <a:p>
            <a:pPr marL="88900" indent="20638">
              <a:buNone/>
            </a:pPr>
            <a:r>
              <a:rPr lang="cs-CZ" dirty="0" smtClean="0"/>
              <a:t>(schéma vytvořené na základě analýzy systému péče o ohrožené děti v ČR)</a:t>
            </a:r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732240" y="6309320"/>
            <a:ext cx="2260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Běhounková, 2011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Přímá spojovací čára 27"/>
          <p:cNvCxnSpPr/>
          <p:nvPr/>
        </p:nvCxnSpPr>
        <p:spPr>
          <a:xfrm rot="5400000">
            <a:off x="1439652" y="4545124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7272300" y="4545124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5" idx="2"/>
            <a:endCxn id="6" idx="0"/>
          </p:cNvCxnSpPr>
          <p:nvPr/>
        </p:nvCxnSpPr>
        <p:spPr>
          <a:xfrm rot="5400000">
            <a:off x="4103948" y="4329100"/>
            <a:ext cx="936104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stCxn id="4" idx="2"/>
            <a:endCxn id="5" idx="0"/>
          </p:cNvCxnSpPr>
          <p:nvPr/>
        </p:nvCxnSpPr>
        <p:spPr>
          <a:xfrm rot="5400000">
            <a:off x="4319972" y="2816932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3311860" y="1772816"/>
            <a:ext cx="2520280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Rozhodnutí soudu </a:t>
            </a:r>
          </a:p>
          <a:p>
            <a:pPr algn="ctr"/>
            <a:r>
              <a:rPr lang="cs-CZ" dirty="0" smtClean="0"/>
              <a:t>Předběžné opatření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83768" y="3068960"/>
            <a:ext cx="4176464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Diagnostický ústav pro děti a mládež ÚV a OV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221850" y="4797152"/>
            <a:ext cx="27003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Dětský domov se školou </a:t>
            </a:r>
          </a:p>
          <a:p>
            <a:pPr algn="ctr"/>
            <a:r>
              <a:rPr lang="cs-CZ" dirty="0" smtClean="0"/>
              <a:t>ÚV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4797152"/>
            <a:ext cx="27003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Dětský domov</a:t>
            </a:r>
          </a:p>
          <a:p>
            <a:pPr algn="ctr"/>
            <a:r>
              <a:rPr lang="cs-CZ" dirty="0" smtClean="0"/>
              <a:t>ÚV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156176" y="4797152"/>
            <a:ext cx="27003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Výchovný ústav</a:t>
            </a:r>
          </a:p>
          <a:p>
            <a:pPr algn="ctr"/>
            <a:r>
              <a:rPr lang="cs-CZ" dirty="0" smtClean="0"/>
              <a:t>ÚV a OV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 rot="2571234">
            <a:off x="1830235" y="1580206"/>
            <a:ext cx="269894" cy="3689562"/>
          </a:xfrm>
          <a:prstGeom prst="downArrow">
            <a:avLst>
              <a:gd name="adj1" fmla="val 42563"/>
              <a:gd name="adj2" fmla="val 16282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1656328" y="4293096"/>
            <a:ext cx="5868000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760"/>
          </a:xfrm>
        </p:spPr>
        <p:txBody>
          <a:bodyPr/>
          <a:lstStyle/>
          <a:p>
            <a:r>
              <a:rPr lang="cs-CZ" dirty="0" smtClean="0"/>
              <a:t>Školská zařízení pro ÚV a OV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Edukace jedinců s ústavní výchovou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Ústavní výchova (nařízená)</a:t>
            </a:r>
          </a:p>
          <a:p>
            <a:pPr lvl="1"/>
            <a:r>
              <a:rPr lang="cs-CZ" dirty="0" smtClean="0"/>
              <a:t>nařizuje ji soud </a:t>
            </a:r>
          </a:p>
          <a:p>
            <a:pPr lvl="2"/>
            <a:r>
              <a:rPr lang="cs-CZ" dirty="0" smtClean="0"/>
              <a:t>dle zákona o rodině nebo zákona o soudnictví ve věcech mládeže do 18 let</a:t>
            </a:r>
          </a:p>
          <a:p>
            <a:pPr lvl="1"/>
            <a:r>
              <a:rPr lang="cs-CZ" dirty="0" smtClean="0"/>
              <a:t>trvá tak dlouho, pokud je nezbytně nutné, nejdéle do dosažení zletilosti nebo 26ti let </a:t>
            </a:r>
          </a:p>
          <a:p>
            <a:pPr lvl="1"/>
            <a:r>
              <a:rPr lang="cs-CZ" dirty="0" smtClean="0"/>
              <a:t>zrušit ji musí soud / nebo zaniká dosažením plnoletosti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Edukace jedinců s ochranou výchovou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Ochranná výchova (uložená)</a:t>
            </a:r>
          </a:p>
          <a:p>
            <a:pPr lvl="1"/>
            <a:r>
              <a:rPr lang="cs-CZ" dirty="0" smtClean="0"/>
              <a:t>nařizuje se jedincům od 12 do 18 let podle zákona o soudnictví ve věcech mládeže</a:t>
            </a:r>
          </a:p>
          <a:p>
            <a:pPr lvl="1"/>
            <a:r>
              <a:rPr lang="cs-CZ" dirty="0" smtClean="0"/>
              <a:t>u dětí od 12 do 15 let </a:t>
            </a:r>
          </a:p>
          <a:p>
            <a:pPr lvl="1"/>
            <a:r>
              <a:rPr lang="cs-CZ" dirty="0" smtClean="0"/>
              <a:t>mladistvým od 15 do 18 let </a:t>
            </a:r>
          </a:p>
          <a:p>
            <a:pPr lvl="1"/>
            <a:r>
              <a:rPr lang="cs-CZ" dirty="0" smtClean="0"/>
              <a:t>pouze ve speciálních školských výchovných zařízeních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268760"/>
            <a:ext cx="6347714" cy="4772603"/>
          </a:xfrm>
        </p:spPr>
        <p:txBody>
          <a:bodyPr>
            <a:noAutofit/>
          </a:bodyPr>
          <a:lstStyle/>
          <a:p>
            <a:r>
              <a:rPr lang="cs-CZ" sz="1600" dirty="0" smtClean="0"/>
              <a:t>z řeckého „</a:t>
            </a:r>
            <a:r>
              <a:rPr lang="cs-CZ" sz="1600" dirty="0" err="1" smtClean="0"/>
              <a:t>ethos</a:t>
            </a:r>
            <a:r>
              <a:rPr lang="cs-CZ" sz="1600" dirty="0" smtClean="0"/>
              <a:t>“ (mrav) nebo „</a:t>
            </a:r>
            <a:r>
              <a:rPr lang="cs-CZ" sz="1600" dirty="0" err="1" smtClean="0"/>
              <a:t>éthos</a:t>
            </a:r>
            <a:r>
              <a:rPr lang="cs-CZ" sz="1600" dirty="0" smtClean="0"/>
              <a:t>“ (zvyk)</a:t>
            </a:r>
          </a:p>
          <a:p>
            <a:endParaRPr lang="cs-CZ" sz="1600" dirty="0" smtClean="0"/>
          </a:p>
          <a:p>
            <a:r>
              <a:rPr lang="cs-CZ" sz="1600" dirty="0" smtClean="0"/>
              <a:t>vyčlenění z </a:t>
            </a:r>
            <a:r>
              <a:rPr lang="cs-CZ" sz="1600" dirty="0" err="1" smtClean="0"/>
              <a:t>psychopedie</a:t>
            </a:r>
            <a:r>
              <a:rPr lang="cs-CZ" sz="1600" dirty="0" smtClean="0"/>
              <a:t> r. 1969</a:t>
            </a:r>
          </a:p>
          <a:p>
            <a:r>
              <a:rPr lang="cs-CZ" sz="1600" dirty="0" smtClean="0"/>
              <a:t>„výchova směřující k nápravě chování a jeho zvyků (zvyklostní chování)“</a:t>
            </a:r>
          </a:p>
          <a:p>
            <a:r>
              <a:rPr lang="cs-CZ" sz="1600" dirty="0" smtClean="0"/>
              <a:t>dřívější názvy</a:t>
            </a:r>
          </a:p>
          <a:p>
            <a:pPr lvl="1"/>
            <a:r>
              <a:rPr lang="cs-CZ" dirty="0" smtClean="0"/>
              <a:t>pedopatologie (první </a:t>
            </a:r>
            <a:r>
              <a:rPr lang="cs-CZ" dirty="0" err="1" smtClean="0"/>
              <a:t>pol</a:t>
            </a:r>
            <a:r>
              <a:rPr lang="cs-CZ" dirty="0" smtClean="0"/>
              <a:t>. 20. stol.)</a:t>
            </a:r>
          </a:p>
          <a:p>
            <a:pPr lvl="1"/>
            <a:r>
              <a:rPr lang="cs-CZ" dirty="0" smtClean="0"/>
              <a:t>defektologie (nápravná pedagogika, léčebná pedagogika) od r. 1948</a:t>
            </a:r>
          </a:p>
          <a:p>
            <a:pPr lvl="2"/>
            <a:r>
              <a:rPr lang="cs-CZ" sz="1600" dirty="0" smtClean="0"/>
              <a:t>problematika vzdělávání dětí a mládeže obtížně vychovatelných</a:t>
            </a:r>
          </a:p>
          <a:p>
            <a:pPr lvl="1"/>
            <a:r>
              <a:rPr lang="cs-CZ" dirty="0" smtClean="0"/>
              <a:t>speciální pedagogika – od r. 1963</a:t>
            </a:r>
          </a:p>
          <a:p>
            <a:pPr lvl="1"/>
            <a:r>
              <a:rPr lang="cs-CZ" dirty="0" err="1" smtClean="0"/>
              <a:t>etopedie</a:t>
            </a:r>
            <a:r>
              <a:rPr lang="cs-CZ" dirty="0" smtClean="0"/>
              <a:t> – od r. 1969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Systém školských zařízení pro výkon ústavní a ochranné výchovy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91768781"/>
              </p:ext>
            </p:extLst>
          </p:nvPr>
        </p:nvGraphicFramePr>
        <p:xfrm>
          <a:off x="2699792" y="1844824"/>
          <a:ext cx="3750568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školských zařízení pro výkon ústavní a ochranné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diagnostický ústav</a:t>
            </a:r>
          </a:p>
          <a:p>
            <a:pPr lvl="1"/>
            <a:r>
              <a:rPr lang="cs-CZ" dirty="0" smtClean="0"/>
              <a:t>nebo na žádost rodičů (zákonných zástupců)</a:t>
            </a:r>
          </a:p>
          <a:p>
            <a:pPr lvl="1"/>
            <a:r>
              <a:rPr lang="cs-CZ" dirty="0" smtClean="0"/>
              <a:t>děti krátkodobě - zpravidla na 8 týdnů</a:t>
            </a:r>
          </a:p>
          <a:p>
            <a:pPr lvl="1"/>
            <a:r>
              <a:rPr lang="cs-CZ" dirty="0" smtClean="0"/>
              <a:t>provádí komplexní diagnostiku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umístnění do školského zařízení</a:t>
            </a:r>
          </a:p>
          <a:p>
            <a:r>
              <a:rPr lang="cs-CZ" b="1" dirty="0" smtClean="0"/>
              <a:t>dětský domov</a:t>
            </a:r>
          </a:p>
          <a:p>
            <a:pPr lvl="1"/>
            <a:r>
              <a:rPr lang="cs-CZ" dirty="0" smtClean="0"/>
              <a:t>pro děti s nařízenou ÚV, které nemají závažné poruchy chování </a:t>
            </a:r>
          </a:p>
          <a:p>
            <a:pPr lvl="1"/>
            <a:r>
              <a:rPr lang="cs-CZ" dirty="0" smtClean="0"/>
              <a:t>zpravidla od 3 do 18 let (max. do 26)</a:t>
            </a:r>
          </a:p>
          <a:p>
            <a:pPr lvl="1"/>
            <a:r>
              <a:rPr lang="cs-CZ" dirty="0" smtClean="0"/>
              <a:t>děti, o které nemá kdo pečovat, nebo kterým nelze ze sociálních důvodů zajistit péči ve vlastní rodině, popřípadě náhradní rodinnou péči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/porady/10214725441-</a:t>
            </a:r>
            <a:r>
              <a:rPr lang="cs-CZ" dirty="0" err="1" smtClean="0">
                <a:hlinkClick r:id="rId2"/>
              </a:rPr>
              <a:t>deti</a:t>
            </a:r>
            <a:r>
              <a:rPr lang="cs-CZ" dirty="0" smtClean="0">
                <a:hlinkClick r:id="rId2"/>
              </a:rPr>
              <a:t>-pozor/video/</a:t>
            </a:r>
            <a:r>
              <a:rPr lang="cs-CZ" dirty="0" smtClean="0"/>
              <a:t> - vězení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ceskatelevize.cz</a:t>
            </a:r>
            <a:r>
              <a:rPr lang="cs-CZ" dirty="0" smtClean="0">
                <a:hlinkClick r:id="rId3"/>
              </a:rPr>
              <a:t>/porady/10214725441-</a:t>
            </a:r>
            <a:r>
              <a:rPr lang="cs-CZ" dirty="0" err="1" smtClean="0">
                <a:hlinkClick r:id="rId3"/>
              </a:rPr>
              <a:t>ja</a:t>
            </a:r>
            <a:r>
              <a:rPr lang="cs-CZ" dirty="0" smtClean="0">
                <a:hlinkClick r:id="rId3"/>
              </a:rPr>
              <a:t>-chci-domu-diagnosticky-ustav/209572230510010/video/</a:t>
            </a:r>
            <a:r>
              <a:rPr lang="cs-CZ" dirty="0" smtClean="0"/>
              <a:t> - diagnostický ústav</a:t>
            </a:r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ceskatelevize.cz</a:t>
            </a:r>
            <a:r>
              <a:rPr lang="cs-CZ" dirty="0" smtClean="0">
                <a:hlinkClick r:id="rId4"/>
              </a:rPr>
              <a:t>/porady/1128654162-rodina-a-</a:t>
            </a:r>
            <a:r>
              <a:rPr lang="cs-CZ" dirty="0" err="1" smtClean="0">
                <a:hlinkClick r:id="rId4"/>
              </a:rPr>
              <a:t>ja</a:t>
            </a:r>
            <a:r>
              <a:rPr lang="cs-CZ" dirty="0" smtClean="0">
                <a:hlinkClick r:id="rId4"/>
              </a:rPr>
              <a:t>/211563230640015-</a:t>
            </a:r>
            <a:r>
              <a:rPr lang="cs-CZ" dirty="0" err="1" smtClean="0">
                <a:hlinkClick r:id="rId4"/>
              </a:rPr>
              <a:t>zlobi</a:t>
            </a:r>
            <a:r>
              <a:rPr lang="cs-CZ" dirty="0" smtClean="0">
                <a:hlinkClick r:id="rId4"/>
              </a:rPr>
              <a:t>-nebo-</a:t>
            </a:r>
            <a:r>
              <a:rPr lang="cs-CZ" dirty="0" err="1" smtClean="0">
                <a:hlinkClick r:id="rId4"/>
              </a:rPr>
              <a:t>ma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adhd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0:15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SVP </a:t>
            </a:r>
            <a:br>
              <a:rPr lang="cs-CZ" dirty="0" smtClean="0"/>
            </a:br>
            <a:r>
              <a:rPr lang="cs-CZ" dirty="0" smtClean="0"/>
              <a:t>Středisko výchovné péče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preventivně výchovné zařízení</a:t>
            </a:r>
            <a:endParaRPr lang="cs-CZ" sz="320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a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Prevence, intervence a rehabilitace</a:t>
            </a:r>
          </a:p>
          <a:p>
            <a:pPr lvl="0"/>
            <a:r>
              <a:rPr lang="cs-CZ" dirty="0" smtClean="0"/>
              <a:t>odstranění či zmírnění již vzniklých PCH</a:t>
            </a:r>
          </a:p>
          <a:p>
            <a:pPr lvl="0"/>
            <a:r>
              <a:rPr lang="cs-CZ" dirty="0" smtClean="0"/>
              <a:t>eliminace prohlubování negativního dopadu PCH na sociální vztahy, spolupráce s rodinou</a:t>
            </a:r>
          </a:p>
          <a:p>
            <a:pPr lvl="0"/>
            <a:r>
              <a:rPr lang="cs-CZ" dirty="0" err="1" smtClean="0"/>
              <a:t>spec.ped</a:t>
            </a:r>
            <a:r>
              <a:rPr lang="cs-CZ" dirty="0" smtClean="0"/>
              <a:t>. a </a:t>
            </a:r>
            <a:r>
              <a:rPr lang="cs-CZ" dirty="0" err="1" smtClean="0"/>
              <a:t>ped</a:t>
            </a:r>
            <a:r>
              <a:rPr lang="cs-CZ" dirty="0" smtClean="0"/>
              <a:t>.-psy. intervence</a:t>
            </a:r>
          </a:p>
          <a:p>
            <a:pPr lvl="1"/>
            <a:r>
              <a:rPr lang="cs-CZ" dirty="0" smtClean="0"/>
              <a:t>rozvoj osobnosti, sebepoznání, sociálního chování, náprava problémů v učení atd.</a:t>
            </a:r>
          </a:p>
          <a:p>
            <a:pPr lvl="0"/>
            <a:r>
              <a:rPr lang="cs-CZ" dirty="0" smtClean="0"/>
              <a:t>spolupráce se školou</a:t>
            </a:r>
          </a:p>
          <a:p>
            <a:pPr lvl="0"/>
            <a:r>
              <a:rPr lang="cs-CZ" dirty="0" smtClean="0"/>
              <a:t>spolupráce s ostatními institucemi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Cílový klient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3 – 26 let (školská zařízení, soukromá i stání)</a:t>
            </a:r>
          </a:p>
          <a:p>
            <a:pPr lvl="0"/>
            <a:r>
              <a:rPr lang="cs-CZ" dirty="0" smtClean="0"/>
              <a:t>děti a mládež s rizikem či s projevy PCH a negativními jevy v sociálním vývoji</a:t>
            </a:r>
          </a:p>
          <a:p>
            <a:pPr lvl="0"/>
            <a:r>
              <a:rPr lang="cs-CZ" dirty="0" smtClean="0"/>
              <a:t>jedincům propuštěným z ústavní výchovy (ÚV), ochranné výchovy (OV) při jejich integraci do společnosti</a:t>
            </a:r>
          </a:p>
          <a:p>
            <a:r>
              <a:rPr lang="cs-CZ" dirty="0" smtClean="0"/>
              <a:t>Pedagogové a rodiče, nebo zákonní zástupci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Formy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800" dirty="0"/>
              <a:t>F</a:t>
            </a:r>
            <a:r>
              <a:rPr lang="cs-CZ" sz="2800" dirty="0" smtClean="0"/>
              <a:t>orma ambulantní- forma domluvy – jak se daří </a:t>
            </a:r>
          </a:p>
          <a:p>
            <a:pPr lvl="1"/>
            <a:r>
              <a:rPr lang="cs-CZ" sz="2800" dirty="0" smtClean="0"/>
              <a:t>Forma stacionární – výuka + odpolední terapie</a:t>
            </a:r>
          </a:p>
          <a:p>
            <a:pPr lvl="1"/>
            <a:r>
              <a:rPr lang="cs-CZ" sz="2800" dirty="0" smtClean="0"/>
              <a:t>Forma internátní – výuka, pobyt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 smtClean="0"/>
              <a:t>zabývá se prevencí, edukací, reedukací a zkoumáním jedinců s rizikem P emocí a PCH a s PE a PCH</a:t>
            </a:r>
          </a:p>
          <a:p>
            <a:pPr lvl="0"/>
            <a:r>
              <a:rPr lang="cs-CZ" sz="2800" dirty="0" smtClean="0"/>
              <a:t>děti a mládež s problémy v chování a s poruchami chování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Autofit/>
          </a:bodyPr>
          <a:lstStyle/>
          <a:p>
            <a:pPr lvl="0"/>
            <a:r>
              <a:rPr lang="cs-CZ" sz="2000" dirty="0" smtClean="0"/>
              <a:t>změny v chování jedince</a:t>
            </a:r>
          </a:p>
          <a:p>
            <a:pPr lvl="0"/>
            <a:r>
              <a:rPr lang="cs-CZ" sz="2000" dirty="0" smtClean="0"/>
              <a:t>přerušení sociálně nepřijatelného trendu v jeho chování</a:t>
            </a:r>
          </a:p>
          <a:p>
            <a:pPr lvl="0"/>
            <a:r>
              <a:rPr lang="cs-CZ" sz="2000" dirty="0" smtClean="0"/>
              <a:t>předcházení narušení vztahu jedince k jeho sociálnímu prostředí</a:t>
            </a:r>
          </a:p>
          <a:p>
            <a:pPr lvl="0"/>
            <a:r>
              <a:rPr lang="cs-CZ" sz="2000" dirty="0" smtClean="0"/>
              <a:t>zkrácení období narušených vztahů</a:t>
            </a:r>
          </a:p>
          <a:p>
            <a:pPr lvl="0"/>
            <a:r>
              <a:rPr lang="cs-CZ" sz="2000" dirty="0" smtClean="0"/>
              <a:t>optimalizace </a:t>
            </a:r>
            <a:r>
              <a:rPr lang="cs-CZ" sz="2000" b="1" dirty="0" smtClean="0"/>
              <a:t>životních perspektiv jedince</a:t>
            </a:r>
          </a:p>
          <a:p>
            <a:pPr lvl="0"/>
            <a:r>
              <a:rPr lang="cs-CZ" sz="2000" dirty="0" smtClean="0"/>
              <a:t>vytvoření podmínek, které vedou k </a:t>
            </a:r>
            <a:r>
              <a:rPr lang="cs-CZ" sz="2000" b="1" dirty="0" smtClean="0"/>
              <a:t>aktivnímu přístupu k vlastnímu vzdělávání </a:t>
            </a:r>
            <a:r>
              <a:rPr lang="cs-CZ" sz="2000" dirty="0" smtClean="0">
                <a:sym typeface="Wingdings" pitchFamily="2" charset="2"/>
              </a:rPr>
              <a:t> </a:t>
            </a:r>
          </a:p>
          <a:p>
            <a:r>
              <a:rPr lang="cs-CZ" sz="2000" b="1" dirty="0" smtClean="0">
                <a:sym typeface="Wingdings" pitchFamily="2" charset="2"/>
              </a:rPr>
              <a:t>dosáhnutí na vlastní vzdělávací potenciál</a:t>
            </a:r>
            <a:endParaRPr lang="cs-CZ" sz="2000" b="1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pojetí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zohledňuje</a:t>
            </a:r>
          </a:p>
          <a:p>
            <a:r>
              <a:rPr lang="cs-CZ" sz="2800" dirty="0" smtClean="0"/>
              <a:t>celkovou životní a sociální situaci dítěte</a:t>
            </a:r>
          </a:p>
          <a:p>
            <a:pPr lvl="1"/>
            <a:r>
              <a:rPr lang="cs-CZ" sz="2400" dirty="0" smtClean="0"/>
              <a:t>kontext osobnostní, sociální, životní situace a zkušenost</a:t>
            </a:r>
          </a:p>
          <a:p>
            <a:r>
              <a:rPr lang="cs-CZ" sz="2800" dirty="0" smtClean="0"/>
              <a:t>potencialitu dítěte</a:t>
            </a:r>
          </a:p>
          <a:p>
            <a:pPr lvl="1"/>
            <a:r>
              <a:rPr lang="cs-CZ" sz="2400" dirty="0" smtClean="0"/>
              <a:t>jeho odpoutání se od odkázanosti na dospělém</a:t>
            </a:r>
          </a:p>
          <a:p>
            <a:r>
              <a:rPr lang="cs-CZ" sz="2800" dirty="0" smtClean="0"/>
              <a:t>základní cíle výchovně-vzdělávacího procesu</a:t>
            </a:r>
          </a:p>
          <a:p>
            <a:pPr lvl="1"/>
            <a:r>
              <a:rPr lang="cs-CZ" sz="2400" dirty="0" smtClean="0"/>
              <a:t>dle RVP</a:t>
            </a:r>
            <a:endParaRPr lang="cs-CZ" sz="240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r>
              <a:rPr lang="cs-CZ" dirty="0" smtClean="0"/>
              <a:t>vůči celé populaci</a:t>
            </a:r>
          </a:p>
          <a:p>
            <a:pPr lvl="1"/>
            <a:r>
              <a:rPr lang="cs-CZ" dirty="0" smtClean="0"/>
              <a:t>preventivní působení (postupy, metody, formy)</a:t>
            </a:r>
          </a:p>
          <a:p>
            <a:r>
              <a:rPr lang="cs-CZ" dirty="0" smtClean="0"/>
              <a:t>vůči rizikové populaci</a:t>
            </a:r>
          </a:p>
          <a:p>
            <a:pPr lvl="1"/>
            <a:r>
              <a:rPr lang="cs-CZ" dirty="0" smtClean="0"/>
              <a:t>zvýšená pravděpodobnost selhání v </a:t>
            </a:r>
            <a:r>
              <a:rPr lang="cs-CZ" dirty="0" err="1" smtClean="0"/>
              <a:t>obl</a:t>
            </a:r>
            <a:r>
              <a:rPr lang="cs-CZ" dirty="0" smtClean="0"/>
              <a:t>. psychické i sociální</a:t>
            </a:r>
          </a:p>
          <a:p>
            <a:r>
              <a:rPr lang="cs-CZ" dirty="0" smtClean="0"/>
              <a:t>vůči populaci s PE, PCH</a:t>
            </a:r>
          </a:p>
          <a:p>
            <a:pPr lvl="1"/>
            <a:r>
              <a:rPr lang="cs-CZ" dirty="0" smtClean="0"/>
              <a:t>přerušení nežádoucího vývoje v jejich chování</a:t>
            </a:r>
          </a:p>
          <a:p>
            <a:pPr lvl="1"/>
            <a:r>
              <a:rPr lang="cs-CZ" dirty="0" smtClean="0"/>
              <a:t>stabilizace  osobní a sociální situace</a:t>
            </a:r>
          </a:p>
          <a:p>
            <a:pPr lvl="1"/>
            <a:r>
              <a:rPr lang="cs-CZ" dirty="0" smtClean="0"/>
              <a:t>navázání nových modelů chování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1) Děti bez výraznějších problémů </a:t>
            </a:r>
          </a:p>
          <a:p>
            <a:pPr lvl="1"/>
            <a:r>
              <a:rPr lang="cs-CZ" dirty="0" smtClean="0"/>
              <a:t>preventivní aktivity např. preventivní programy sociálně patologických jevů…)</a:t>
            </a:r>
          </a:p>
          <a:p>
            <a:pPr lvl="1"/>
            <a:r>
              <a:rPr lang="cs-CZ" dirty="0" smtClean="0"/>
              <a:t>eliminace ohrožujících podmínek nejen ve školním prostředí </a:t>
            </a:r>
          </a:p>
          <a:p>
            <a:r>
              <a:rPr lang="cs-CZ" dirty="0" smtClean="0"/>
              <a:t>2) Děti v riziku („</a:t>
            </a:r>
            <a:r>
              <a:rPr lang="cs-CZ" dirty="0" err="1" smtClean="0"/>
              <a:t>At</a:t>
            </a:r>
            <a:r>
              <a:rPr lang="cs-CZ" dirty="0" smtClean="0"/>
              <a:t>-risk </a:t>
            </a:r>
            <a:r>
              <a:rPr lang="cs-CZ" dirty="0" err="1" smtClean="0"/>
              <a:t>Youth</a:t>
            </a:r>
            <a:r>
              <a:rPr lang="cs-CZ" dirty="0" smtClean="0"/>
              <a:t>“)</a:t>
            </a:r>
          </a:p>
          <a:p>
            <a:pPr lvl="1"/>
            <a:r>
              <a:rPr lang="cs-CZ" dirty="0" smtClean="0"/>
              <a:t>čelí mnoha rizikům z roviny osobnostní i sociální</a:t>
            </a:r>
          </a:p>
          <a:p>
            <a:pPr lvl="1"/>
            <a:r>
              <a:rPr lang="cs-CZ" dirty="0" smtClean="0"/>
              <a:t>preventivní aktivity, diagnostika a poradenství</a:t>
            </a:r>
          </a:p>
          <a:p>
            <a:r>
              <a:rPr lang="cs-CZ" dirty="0" smtClean="0"/>
              <a:t>3) Děti s problémy v chování a poruchami chování</a:t>
            </a:r>
          </a:p>
          <a:p>
            <a:pPr lvl="1"/>
            <a:r>
              <a:rPr lang="cs-CZ" dirty="0" smtClean="0"/>
              <a:t>vývoj PCH : </a:t>
            </a:r>
            <a:r>
              <a:rPr lang="cs-CZ" b="1" dirty="0" smtClean="0"/>
              <a:t>působení rizikových faktorů – problémové chování – porucha chování</a:t>
            </a:r>
          </a:p>
          <a:p>
            <a:pPr lvl="1"/>
            <a:r>
              <a:rPr lang="cs-CZ" dirty="0" smtClean="0"/>
              <a:t>důležitost </a:t>
            </a:r>
            <a:r>
              <a:rPr lang="cs-CZ" b="1" dirty="0" smtClean="0"/>
              <a:t>včasné intervence</a:t>
            </a:r>
          </a:p>
          <a:p>
            <a:pPr lvl="1"/>
            <a:r>
              <a:rPr lang="cs-CZ" dirty="0" smtClean="0"/>
              <a:t>reedukace, diagnostika a poradenství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Porucha emocí nebo chování (PE, PCH)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70000" lnSpcReduction="20000"/>
          </a:bodyPr>
          <a:lstStyle/>
          <a:p>
            <a:r>
              <a:rPr lang="cs-CZ" sz="3100" dirty="0" smtClean="0"/>
              <a:t>je výrazem pro postižení, kdy se chování a emocionální reakce žáka </a:t>
            </a:r>
          </a:p>
          <a:p>
            <a:pPr lvl="1"/>
            <a:r>
              <a:rPr lang="cs-CZ" sz="2800" dirty="0" smtClean="0"/>
              <a:t>liší od odpovídajících věkových, kulturních nebo etnických norem</a:t>
            </a:r>
          </a:p>
          <a:p>
            <a:pPr lvl="1"/>
            <a:r>
              <a:rPr lang="cs-CZ" sz="2800" dirty="0" smtClean="0"/>
              <a:t>projevy mají nepříznivý vliv na školní výkon, včetně jeho akademických, sociálních, </a:t>
            </a:r>
            <a:r>
              <a:rPr lang="cs-CZ" sz="2800" dirty="0" err="1" smtClean="0"/>
              <a:t>předprofesních</a:t>
            </a:r>
            <a:r>
              <a:rPr lang="cs-CZ" sz="2800" dirty="0" smtClean="0"/>
              <a:t> a osobnostních dovedností</a:t>
            </a:r>
            <a:r>
              <a:rPr lang="cs-CZ" sz="2800" b="1" i="1" dirty="0" smtClean="0"/>
              <a:t> </a:t>
            </a:r>
          </a:p>
          <a:p>
            <a:pPr lvl="0">
              <a:buNone/>
            </a:pPr>
            <a:endParaRPr lang="cs-CZ" sz="3100" b="1" dirty="0" smtClean="0"/>
          </a:p>
          <a:p>
            <a:pPr lvl="0">
              <a:buNone/>
            </a:pPr>
            <a:r>
              <a:rPr lang="cs-CZ" sz="3100" b="1" dirty="0" smtClean="0"/>
              <a:t>Současně</a:t>
            </a:r>
          </a:p>
          <a:p>
            <a:pPr lvl="0"/>
            <a:r>
              <a:rPr lang="cs-CZ" sz="3100" dirty="0" smtClean="0"/>
              <a:t>je něco víc, než přechodná, předvídatelná reakce na stres</a:t>
            </a:r>
          </a:p>
          <a:p>
            <a:pPr lvl="0"/>
            <a:r>
              <a:rPr lang="cs-CZ" sz="3100" dirty="0" smtClean="0"/>
              <a:t>vyskytuje se současně ve 2 různých prostředích (jedním z nich je škola)</a:t>
            </a:r>
          </a:p>
          <a:p>
            <a:pPr lvl="0"/>
            <a:r>
              <a:rPr lang="cs-CZ" sz="3100" dirty="0" smtClean="0"/>
              <a:t>přetrvává i přes individuální intervenci</a:t>
            </a:r>
          </a:p>
          <a:p>
            <a:pPr lvl="0">
              <a:buNone/>
            </a:pPr>
            <a:endParaRPr lang="cs-CZ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81000" y="811560"/>
            <a:ext cx="4041648" cy="457200"/>
          </a:xfrm>
        </p:spPr>
        <p:txBody>
          <a:bodyPr/>
          <a:lstStyle/>
          <a:p>
            <a:r>
              <a:rPr lang="pl-PL" sz="2000" dirty="0" smtClean="0"/>
              <a:t>Jak jsou vnímáni jedinci s PCH?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381000" y="1412776"/>
            <a:ext cx="4046984" cy="5181943"/>
          </a:xfrm>
        </p:spPr>
        <p:txBody>
          <a:bodyPr>
            <a:normAutofit/>
          </a:bodyPr>
          <a:lstStyle/>
          <a:p>
            <a:r>
              <a:rPr lang="cs-CZ" dirty="0" smtClean="0"/>
              <a:t>vyvolávají v jiných nelibé pocity</a:t>
            </a:r>
          </a:p>
          <a:p>
            <a:r>
              <a:rPr lang="cs-CZ" dirty="0" smtClean="0"/>
              <a:t>provokují druhé k negativní reakci v chování</a:t>
            </a:r>
          </a:p>
          <a:p>
            <a:r>
              <a:rPr lang="cs-CZ" b="1" dirty="0" smtClean="0"/>
              <a:t>nebývají oblíbení mezi vrstevníky</a:t>
            </a:r>
          </a:p>
          <a:p>
            <a:r>
              <a:rPr lang="cs-CZ" dirty="0" smtClean="0"/>
              <a:t>málokdy se stávají </a:t>
            </a:r>
            <a:r>
              <a:rPr lang="cs-CZ" b="1" dirty="0" smtClean="0"/>
              <a:t>přirozenými vůdci ve skupinách</a:t>
            </a:r>
          </a:p>
          <a:p>
            <a:r>
              <a:rPr lang="cs-CZ" dirty="0" smtClean="0"/>
              <a:t>ve škole zažívají neúspěchy v učení</a:t>
            </a:r>
          </a:p>
          <a:p>
            <a:r>
              <a:rPr lang="cs-CZ" dirty="0" smtClean="0"/>
              <a:t>v sociálních vztazích bývají často </a:t>
            </a:r>
            <a:r>
              <a:rPr lang="cs-CZ" b="1" dirty="0" smtClean="0"/>
              <a:t>odmítáni druhými, </a:t>
            </a:r>
            <a:r>
              <a:rPr lang="cs-CZ" dirty="0" smtClean="0"/>
              <a:t>zažívají odcizení</a:t>
            </a:r>
          </a:p>
          <a:p>
            <a:r>
              <a:rPr lang="cs-CZ" dirty="0" smtClean="0"/>
              <a:t>svým chováním </a:t>
            </a:r>
            <a:r>
              <a:rPr lang="cs-CZ" b="1" dirty="0" smtClean="0"/>
              <a:t>trvale rozčilují a provokují autority, </a:t>
            </a:r>
            <a:r>
              <a:rPr lang="pl-PL" dirty="0" smtClean="0"/>
              <a:t>vypadají jakoby si říkali o potrestání</a:t>
            </a:r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4721225" y="811560"/>
            <a:ext cx="4041775" cy="457200"/>
          </a:xfrm>
        </p:spPr>
        <p:txBody>
          <a:bodyPr/>
          <a:lstStyle/>
          <a:p>
            <a:r>
              <a:rPr lang="pl-PL" sz="2000" dirty="0" smtClean="0"/>
              <a:t>Jak vnímají jedinci s PCH sami sebe?</a:t>
            </a:r>
            <a:endParaRPr lang="cs-CZ" sz="2000" dirty="0" smtClean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718304" y="1412776"/>
            <a:ext cx="4047111" cy="518194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považují se za </a:t>
            </a:r>
            <a:r>
              <a:rPr lang="cs-CZ" b="1" dirty="0" smtClean="0"/>
              <a:t>smolaře, za neúspěšné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mívají </a:t>
            </a:r>
            <a:r>
              <a:rPr lang="cs-CZ" b="1" dirty="0" smtClean="0"/>
              <a:t>malé sebevědomí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jejich rozhodnutí bývají </a:t>
            </a:r>
            <a:r>
              <a:rPr lang="cs-CZ" b="1" dirty="0" smtClean="0"/>
              <a:t>impulzivní ve snaze rychle </a:t>
            </a:r>
            <a:r>
              <a:rPr lang="cs-CZ" dirty="0" smtClean="0"/>
              <a:t>dosáhnout cíle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opakovaně a předem se </a:t>
            </a:r>
            <a:r>
              <a:rPr lang="cs-CZ" b="1" dirty="0" smtClean="0"/>
              <a:t>vzdávají svých aspirací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převažuje u nich </a:t>
            </a:r>
            <a:r>
              <a:rPr lang="pl-PL" b="1" dirty="0" smtClean="0"/>
              <a:t>krátkodobá motivace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vzdálené cíle nebývají schopni svým jednáním sledovat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jejich úsilí bývá velmi často přerušováno náhodným lákavým podnětem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neumí se radovat z drobných úspěchů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794</TotalTime>
  <Words>1062</Words>
  <Application>Microsoft Office PowerPoint</Application>
  <PresentationFormat>Předvádění na obrazovce (4:3)</PresentationFormat>
  <Paragraphs>190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Faseta</vt:lpstr>
      <vt:lpstr>Etopedie</vt:lpstr>
      <vt:lpstr>Etopedie</vt:lpstr>
      <vt:lpstr>Etopedie</vt:lpstr>
      <vt:lpstr>Cíle etopedie</vt:lpstr>
      <vt:lpstr>Současné pojetí </vt:lpstr>
      <vt:lpstr>Předmět etopedie</vt:lpstr>
      <vt:lpstr>Cílová skupina etopedie</vt:lpstr>
      <vt:lpstr>Porucha emocí nebo chování (PE, PCH)</vt:lpstr>
      <vt:lpstr>Snímek 9</vt:lpstr>
      <vt:lpstr>Praxe v etopedii - fáze</vt:lpstr>
      <vt:lpstr>Prevence</vt:lpstr>
      <vt:lpstr>Úkoly prevence</vt:lpstr>
      <vt:lpstr>Intervence</vt:lpstr>
      <vt:lpstr>Úkoly rehabilitace</vt:lpstr>
      <vt:lpstr>Legislativa</vt:lpstr>
      <vt:lpstr>Ideální forma fungování poskytované podpory a péče o ohrožené děti</vt:lpstr>
      <vt:lpstr>Školská zařízení pro ÚV a OV</vt:lpstr>
      <vt:lpstr>Edukace jedinců s ústavní výchovou</vt:lpstr>
      <vt:lpstr>Edukace jedinců s ochranou výchovou</vt:lpstr>
      <vt:lpstr>Systém školských zařízení pro výkon ústavní a ochranné výchovy</vt:lpstr>
      <vt:lpstr>Systém školských zařízení pro výkon ústavní a ochranné výchovy</vt:lpstr>
      <vt:lpstr>video</vt:lpstr>
      <vt:lpstr>SVP  Středisko výchovné péče</vt:lpstr>
      <vt:lpstr>Cíle a úkoly</vt:lpstr>
      <vt:lpstr>Cílový klient</vt:lpstr>
      <vt:lpstr>Formy činnosti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Etopedie</dc:title>
  <dc:creator>Lenka Gajzlerová</dc:creator>
  <cp:lastModifiedBy>Doma</cp:lastModifiedBy>
  <cp:revision>82</cp:revision>
  <dcterms:created xsi:type="dcterms:W3CDTF">2011-04-15T09:31:03Z</dcterms:created>
  <dcterms:modified xsi:type="dcterms:W3CDTF">2016-03-29T18:21:28Z</dcterms:modified>
</cp:coreProperties>
</file>