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33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51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34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2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75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76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40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64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52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62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36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02DF-A5B7-4972-B10B-4C8A54063608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94318-CCCD-4C39-AA6C-6815C4820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7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Podklady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38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rty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nejsilnější sval – kruhový sval ústní</a:t>
            </a:r>
          </a:p>
          <a:p>
            <a:pPr eaLnBrk="1" hangingPunct="1"/>
            <a:r>
              <a:rPr lang="cs-CZ" altLang="cs-CZ" smtClean="0"/>
              <a:t>aktivita působí také na mimické svalstvo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protruze rtů</a:t>
            </a:r>
          </a:p>
          <a:p>
            <a:pPr eaLnBrk="1" hangingPunct="1"/>
            <a:r>
              <a:rPr lang="cs-CZ" altLang="cs-CZ" smtClean="0"/>
              <a:t>retrakce rtů</a:t>
            </a:r>
          </a:p>
          <a:p>
            <a:pPr eaLnBrk="1" hangingPunct="1"/>
            <a:r>
              <a:rPr lang="cs-CZ" altLang="cs-CZ" smtClean="0"/>
              <a:t>laterální extenze rtů</a:t>
            </a:r>
          </a:p>
        </p:txBody>
      </p:sp>
    </p:spTree>
    <p:extLst>
      <p:ext uri="{BB962C8B-B14F-4D97-AF65-F5344CB8AC3E}">
        <p14:creationId xmlns:p14="http://schemas.microsoft.com/office/powerpoint/2010/main" val="20845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dolní čelist - mandibula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pohyblivost zajišťuje neuromuskulární aktivita především žvýkacích svalů</a:t>
            </a:r>
          </a:p>
          <a:p>
            <a:pPr eaLnBrk="1" hangingPunct="1"/>
            <a:r>
              <a:rPr lang="cs-CZ" altLang="cs-CZ" smtClean="0"/>
              <a:t>pohyb otáčivý (rotační)</a:t>
            </a:r>
          </a:p>
          <a:p>
            <a:pPr eaLnBrk="1" hangingPunct="1"/>
            <a:r>
              <a:rPr lang="cs-CZ" altLang="cs-CZ" smtClean="0"/>
              <a:t>pohyb posuvný (translační)</a:t>
            </a:r>
          </a:p>
          <a:p>
            <a:pPr eaLnBrk="1" hangingPunct="1"/>
            <a:r>
              <a:rPr lang="cs-CZ" altLang="cs-CZ" smtClean="0"/>
              <a:t>svalstvo dolní čelisti je propojeno se svalstvem rtů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temporomandibulární kloub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4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pohyb mandibuly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otevírání úst – deprese </a:t>
            </a:r>
          </a:p>
          <a:p>
            <a:pPr eaLnBrk="1" hangingPunct="1"/>
            <a:r>
              <a:rPr lang="cs-CZ" altLang="cs-CZ" smtClean="0"/>
              <a:t>zavírání úst – elevace</a:t>
            </a:r>
          </a:p>
          <a:p>
            <a:pPr eaLnBrk="1" hangingPunct="1"/>
            <a:r>
              <a:rPr lang="cs-CZ" altLang="cs-CZ" smtClean="0"/>
              <a:t>posun dopředu – propulze </a:t>
            </a:r>
          </a:p>
          <a:p>
            <a:pPr eaLnBrk="1" hangingPunct="1"/>
            <a:r>
              <a:rPr lang="cs-CZ" altLang="cs-CZ" smtClean="0"/>
              <a:t>posun vzad – retrakce</a:t>
            </a:r>
          </a:p>
          <a:p>
            <a:pPr eaLnBrk="1" hangingPunct="1"/>
            <a:r>
              <a:rPr lang="cs-CZ" altLang="cs-CZ" smtClean="0"/>
              <a:t>posun do stran – lateropulze </a:t>
            </a:r>
          </a:p>
        </p:txBody>
      </p:sp>
    </p:spTree>
    <p:extLst>
      <p:ext uri="{BB962C8B-B14F-4D97-AF65-F5344CB8AC3E}">
        <p14:creationId xmlns:p14="http://schemas.microsoft.com/office/powerpoint/2010/main" val="34980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temporomandibulární kloub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1800x denně otevřen</a:t>
            </a:r>
          </a:p>
          <a:p>
            <a:pPr eaLnBrk="1" hangingPunct="1"/>
            <a:r>
              <a:rPr lang="cs-CZ" altLang="cs-CZ" smtClean="0"/>
              <a:t>zvětšení/zmenšení čelistního úhlu</a:t>
            </a:r>
          </a:p>
        </p:txBody>
      </p:sp>
      <p:pic>
        <p:nvPicPr>
          <p:cNvPr id="51204" name="Picture 5" descr="a_04_0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2190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25-full-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34480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žvýkací svalstvo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mandibulární elevátory</a:t>
            </a:r>
          </a:p>
          <a:p>
            <a:pPr eaLnBrk="1" hangingPunct="1"/>
            <a:r>
              <a:rPr lang="cs-CZ" altLang="cs-CZ" smtClean="0"/>
              <a:t>m. masseter – žvýkací sval</a:t>
            </a:r>
          </a:p>
          <a:p>
            <a:pPr eaLnBrk="1" hangingPunct="1"/>
            <a:r>
              <a:rPr lang="cs-CZ" altLang="cs-CZ" smtClean="0"/>
              <a:t>m temporalis – spánkový sval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mandibulární depresory</a:t>
            </a:r>
          </a:p>
          <a:p>
            <a:pPr eaLnBrk="1" hangingPunct="1"/>
            <a:r>
              <a:rPr lang="cs-CZ" altLang="cs-CZ" smtClean="0"/>
              <a:t>mandibulární propulsory</a:t>
            </a:r>
          </a:p>
        </p:txBody>
      </p:sp>
      <p:pic>
        <p:nvPicPr>
          <p:cNvPr id="52228" name="Picture 4" descr="DSCN2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338388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7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V. Nervus trigeminus – trojklanný nerv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ophtalmicus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maxillaris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mandibularis</a:t>
            </a: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cs-CZ" dirty="0" smtClean="0"/>
              <a:t>Senzorická větev – informace z kůže a sliznice hlavy a zubů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cs-CZ" dirty="0" smtClean="0"/>
              <a:t>Motorická větev – inervace žvýkacích svalů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75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4400" i="1" dirty="0" smtClean="0"/>
              <a:t>V. </a:t>
            </a:r>
            <a:r>
              <a:rPr lang="cs-CZ" altLang="cs-CZ" sz="4400" i="1" dirty="0" err="1" smtClean="0"/>
              <a:t>nervus</a:t>
            </a:r>
            <a:r>
              <a:rPr lang="cs-CZ" altLang="cs-CZ" sz="4400" i="1" dirty="0" smtClean="0"/>
              <a:t> trigeminus – trojklanný</a:t>
            </a:r>
            <a:br>
              <a:rPr lang="cs-CZ" altLang="cs-CZ" sz="4400" i="1" dirty="0" smtClean="0"/>
            </a:br>
            <a:endParaRPr lang="cs-CZ" dirty="0"/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při poškození dochází k ochablosti až neschopnosti ovládat čelist, otevřít a zavřít ústa</a:t>
            </a:r>
          </a:p>
          <a:p>
            <a:pPr eaLnBrk="1" hangingPunct="1"/>
            <a:r>
              <a:rPr lang="cs-CZ" altLang="cs-CZ" sz="2800" smtClean="0"/>
              <a:t>je narušena funkce žvýkání</a:t>
            </a:r>
          </a:p>
          <a:p>
            <a:pPr eaLnBrk="1" hangingPunct="1"/>
            <a:r>
              <a:rPr lang="cs-CZ" altLang="cs-CZ" sz="2800" smtClean="0"/>
              <a:t>čelist se nedostane do správné polohy – pohyb jazyka a rtů</a:t>
            </a:r>
          </a:p>
          <a:p>
            <a:pPr eaLnBrk="1" hangingPunct="1"/>
            <a:r>
              <a:rPr lang="cs-CZ" altLang="cs-CZ" sz="2800" smtClean="0"/>
              <a:t>bilabiální, labiodentální a alveolární konsonanty a vokály – nemožné artikulovat</a:t>
            </a:r>
          </a:p>
          <a:p>
            <a:pPr eaLnBrk="1" hangingPunct="1"/>
            <a:r>
              <a:rPr lang="cs-CZ" altLang="cs-CZ" sz="2800" smtClean="0"/>
              <a:t>obličejové čití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7759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VII. Nervus facialis – lícní nerv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cs-CZ" dirty="0" smtClean="0"/>
              <a:t>Motorická větev – inervace povrchových svalů  tváře a hlavy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cs-CZ" dirty="0" smtClean="0"/>
              <a:t>Autonomní vlákna vedou také ke žlázám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- podjazykovým – slinným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- slzným žlázám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cs-CZ" dirty="0" smtClean="0"/>
              <a:t>Senzorická větev – informace od chuťových receptorů přední 2/3 jazyka a patra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36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i="1" dirty="0" smtClean="0"/>
              <a:t>VII. </a:t>
            </a:r>
            <a:r>
              <a:rPr lang="cs-CZ" altLang="cs-CZ" sz="3600" i="1" dirty="0" err="1" smtClean="0"/>
              <a:t>nervus</a:t>
            </a:r>
            <a:r>
              <a:rPr lang="cs-CZ" altLang="cs-CZ" sz="3600" i="1" dirty="0" smtClean="0"/>
              <a:t> </a:t>
            </a:r>
            <a:r>
              <a:rPr lang="cs-CZ" altLang="cs-CZ" sz="3600" i="1" dirty="0" err="1" smtClean="0"/>
              <a:t>facialis</a:t>
            </a:r>
            <a:r>
              <a:rPr lang="cs-CZ" altLang="cs-CZ" sz="3600" i="1" dirty="0" smtClean="0"/>
              <a:t> – lícní, obličejový</a:t>
            </a:r>
            <a:br>
              <a:rPr lang="cs-CZ" altLang="cs-CZ" sz="3600" i="1" dirty="0" smtClean="0"/>
            </a:br>
            <a:endParaRPr lang="cs-CZ" altLang="cs-CZ" sz="3600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66875"/>
            <a:ext cx="8161337" cy="4429125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porucha pohybu všech obličejových svalů – mimika</a:t>
            </a:r>
          </a:p>
          <a:p>
            <a:pPr eaLnBrk="1" hangingPunct="1"/>
            <a:r>
              <a:rPr lang="cs-CZ" altLang="cs-CZ" smtClean="0"/>
              <a:t>potíže při pohybu rtů, nelze je vyšpulit</a:t>
            </a:r>
          </a:p>
          <a:p>
            <a:pPr eaLnBrk="1" hangingPunct="1"/>
            <a:r>
              <a:rPr lang="cs-CZ" altLang="cs-CZ" smtClean="0"/>
              <a:t>nedojde k dotyku rtů a zubů</a:t>
            </a:r>
          </a:p>
          <a:p>
            <a:pPr eaLnBrk="1" hangingPunct="1"/>
            <a:r>
              <a:rPr lang="cs-CZ" altLang="cs-CZ" smtClean="0"/>
              <a:t>při oboustranném poškození –  narušena artikulace bilabiálních a labiodentálních hlásek </a:t>
            </a:r>
          </a:p>
          <a:p>
            <a:pPr eaLnBrk="1" hangingPunct="1"/>
            <a:r>
              <a:rPr lang="cs-CZ" altLang="cs-CZ" smtClean="0"/>
              <a:t>nedostatečný tlak k vytvoření exploziv</a:t>
            </a:r>
          </a:p>
        </p:txBody>
      </p:sp>
    </p:spTree>
    <p:extLst>
      <p:ext uri="{BB962C8B-B14F-4D97-AF65-F5344CB8AC3E}">
        <p14:creationId xmlns:p14="http://schemas.microsoft.com/office/powerpoint/2010/main" val="122568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83971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476250"/>
            <a:ext cx="6054725" cy="6083300"/>
          </a:xfrm>
        </p:spPr>
      </p:pic>
    </p:spTree>
    <p:extLst>
      <p:ext uri="{BB962C8B-B14F-4D97-AF65-F5344CB8AC3E}">
        <p14:creationId xmlns:p14="http://schemas.microsoft.com/office/powerpoint/2010/main" val="68571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ústrojí artikulační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9940" name="Picture 4" descr="DSCN2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577215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9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IX.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glossopharyngeus</a:t>
            </a:r>
            <a:r>
              <a:rPr lang="cs-CZ" dirty="0" smtClean="0"/>
              <a:t> – jazykohltanový nerv</a:t>
            </a:r>
            <a:endParaRPr lang="cs-CZ" dirty="0"/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Senzorická i motorická větev</a:t>
            </a:r>
          </a:p>
          <a:p>
            <a:pPr eaLnBrk="1" hangingPunct="1"/>
            <a:r>
              <a:rPr lang="cs-CZ" altLang="cs-CZ" smtClean="0"/>
              <a:t>Zachycena oblast jazyka, krku, hltanu</a:t>
            </a:r>
          </a:p>
          <a:p>
            <a:pPr eaLnBrk="1" hangingPunct="1"/>
            <a:r>
              <a:rPr lang="cs-CZ" altLang="cs-CZ" smtClean="0"/>
              <a:t>Motorická větev – pohyby hltanu</a:t>
            </a:r>
          </a:p>
        </p:txBody>
      </p:sp>
    </p:spTree>
    <p:extLst>
      <p:ext uri="{BB962C8B-B14F-4D97-AF65-F5344CB8AC3E}">
        <p14:creationId xmlns:p14="http://schemas.microsoft.com/office/powerpoint/2010/main" val="92847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Poškození jazykohltanového nervu </a:t>
            </a:r>
            <a:endParaRPr lang="cs-CZ" dirty="0"/>
          </a:p>
        </p:txBody>
      </p:sp>
      <p:sp>
        <p:nvSpPr>
          <p:cNvPr id="860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nedostatečná pohyblivost jazyka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narušena pohyblivost svalstva hltanu – narušení artikulace</a:t>
            </a:r>
          </a:p>
          <a:p>
            <a:pPr eaLnBrk="1" hangingPunct="1"/>
            <a:r>
              <a:rPr lang="cs-CZ" altLang="cs-CZ" smtClean="0"/>
              <a:t>Obtíže v oblasti polykání, vnímání chuti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32911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X. </a:t>
            </a:r>
            <a:r>
              <a:rPr lang="cs-CZ" dirty="0" err="1" smtClean="0"/>
              <a:t>Nervus</a:t>
            </a:r>
            <a:r>
              <a:rPr lang="cs-CZ" dirty="0" smtClean="0"/>
              <a:t> vagus – bloudivý nerv</a:t>
            </a:r>
            <a:endParaRPr lang="cs-CZ" dirty="0"/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altLang="cs-CZ" smtClean="0"/>
              <a:t>Pohyblivost měkkého patra</a:t>
            </a:r>
          </a:p>
          <a:p>
            <a:r>
              <a:rPr lang="cs-CZ" altLang="cs-CZ" smtClean="0"/>
              <a:t>Pohyby laryngu</a:t>
            </a:r>
          </a:p>
          <a:p>
            <a:r>
              <a:rPr lang="cs-CZ" altLang="cs-CZ" smtClean="0"/>
              <a:t>Sevření faryngu</a:t>
            </a:r>
          </a:p>
          <a:p>
            <a:r>
              <a:rPr lang="cs-CZ" altLang="cs-CZ" smtClean="0"/>
              <a:t>Fonační ústrojí </a:t>
            </a:r>
          </a:p>
          <a:p>
            <a:r>
              <a:rPr lang="cs-CZ" altLang="cs-CZ" smtClean="0"/>
              <a:t>Respirace</a:t>
            </a:r>
          </a:p>
          <a:p>
            <a:endParaRPr lang="cs-CZ" altLang="cs-CZ" smtClean="0"/>
          </a:p>
          <a:p>
            <a:r>
              <a:rPr lang="cs-CZ" altLang="cs-CZ" smtClean="0"/>
              <a:t>Dávivý reflex 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7668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i="1" dirty="0" smtClean="0"/>
              <a:t>X. </a:t>
            </a:r>
            <a:r>
              <a:rPr lang="cs-CZ" altLang="cs-CZ" i="1" dirty="0" err="1" smtClean="0"/>
              <a:t>nervus</a:t>
            </a:r>
            <a:r>
              <a:rPr lang="cs-CZ" altLang="cs-CZ" i="1" dirty="0" smtClean="0"/>
              <a:t> vagus – bloudivý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8161337" cy="43227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mtClean="0"/>
              <a:t>dochází k poškození hltanu a hrtanu, měkkého patra a hlasivkových vazů</a:t>
            </a:r>
          </a:p>
          <a:p>
            <a:pPr eaLnBrk="1" hangingPunct="1"/>
            <a:r>
              <a:rPr lang="cs-CZ" altLang="cs-CZ" smtClean="0"/>
              <a:t>narušena je tvorba hlasu – dyšný, sípavý</a:t>
            </a:r>
          </a:p>
          <a:p>
            <a:pPr eaLnBrk="1" hangingPunct="1"/>
            <a:r>
              <a:rPr lang="cs-CZ" altLang="cs-CZ" smtClean="0"/>
              <a:t>nelze měnit hlasitost a výšku hlasu – nemožný pohyb prstencové chrupavky </a:t>
            </a:r>
          </a:p>
          <a:p>
            <a:pPr eaLnBrk="1" hangingPunct="1"/>
            <a:r>
              <a:rPr lang="cs-CZ" altLang="cs-CZ" smtClean="0"/>
              <a:t>slyšitelné zvuky při vdechování</a:t>
            </a:r>
          </a:p>
          <a:p>
            <a:pPr eaLnBrk="1" hangingPunct="1"/>
            <a:r>
              <a:rPr lang="cs-CZ" altLang="cs-CZ" smtClean="0"/>
              <a:t>nedostatečná fce hltanových svěračů a měkkého patra – zřetelná hypernazalita</a:t>
            </a:r>
          </a:p>
          <a:p>
            <a:pPr eaLnBrk="1" hangingPunct="1"/>
            <a:r>
              <a:rPr lang="cs-CZ" altLang="cs-CZ" smtClean="0"/>
              <a:t>dávivý reflex – narušení </a:t>
            </a:r>
          </a:p>
        </p:txBody>
      </p:sp>
    </p:spTree>
    <p:extLst>
      <p:ext uri="{BB962C8B-B14F-4D97-AF65-F5344CB8AC3E}">
        <p14:creationId xmlns:p14="http://schemas.microsoft.com/office/powerpoint/2010/main" val="2175489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XII.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hypoglossus</a:t>
            </a:r>
            <a:r>
              <a:rPr lang="cs-CZ" dirty="0" smtClean="0"/>
              <a:t> – podjazykový nerv</a:t>
            </a:r>
            <a:endParaRPr lang="cs-CZ" dirty="0"/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Motorická větev – inervace svalů jazyka</a:t>
            </a:r>
          </a:p>
          <a:p>
            <a:pPr eaLnBrk="1" hangingPunct="1"/>
            <a:r>
              <a:rPr lang="cs-CZ" altLang="cs-CZ" smtClean="0"/>
              <a:t>Senzorická větev – informace z proprioreceptorů jazyka o jeho napětí</a:t>
            </a:r>
          </a:p>
        </p:txBody>
      </p:sp>
    </p:spTree>
    <p:extLst>
      <p:ext uri="{BB962C8B-B14F-4D97-AF65-F5344CB8AC3E}">
        <p14:creationId xmlns:p14="http://schemas.microsoft.com/office/powerpoint/2010/main" val="1859314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i="1" dirty="0" smtClean="0"/>
              <a:t>XII. </a:t>
            </a:r>
            <a:r>
              <a:rPr lang="cs-CZ" altLang="cs-CZ" sz="2800" i="1" dirty="0" err="1" smtClean="0"/>
              <a:t>nervus</a:t>
            </a:r>
            <a:r>
              <a:rPr lang="cs-CZ" altLang="cs-CZ" sz="2800" i="1" dirty="0" smtClean="0"/>
              <a:t> </a:t>
            </a:r>
            <a:r>
              <a:rPr lang="cs-CZ" altLang="cs-CZ" sz="2800" i="1" dirty="0" err="1" smtClean="0"/>
              <a:t>hypoglossus</a:t>
            </a:r>
            <a:r>
              <a:rPr lang="cs-CZ" altLang="cs-CZ" sz="2800" i="1" dirty="0" smtClean="0"/>
              <a:t> – podjazykový 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endParaRPr lang="cs-CZ" altLang="cs-CZ" sz="2800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38835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jazyk je při narušení tohoto nervu oslabený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nevytváří se dostatečný tonus – hybnost jazyka je omezena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potíže s vyplazováním, zatažením, vybočením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srozumitelnost je zhoršena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artikulace – vokály v pořádku, konsonanty deformovány nebo zcela chybí</a:t>
            </a:r>
          </a:p>
        </p:txBody>
      </p:sp>
    </p:spTree>
    <p:extLst>
      <p:ext uri="{BB962C8B-B14F-4D97-AF65-F5344CB8AC3E}">
        <p14:creationId xmlns:p14="http://schemas.microsoft.com/office/powerpoint/2010/main" val="264006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pohyblivé artikulátory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dolní čelist (mandibula)</a:t>
            </a:r>
          </a:p>
          <a:p>
            <a:pPr eaLnBrk="1" hangingPunct="1"/>
            <a:r>
              <a:rPr lang="cs-CZ" altLang="cs-CZ" smtClean="0"/>
              <a:t>rty</a:t>
            </a:r>
          </a:p>
          <a:p>
            <a:pPr eaLnBrk="1" hangingPunct="1"/>
            <a:r>
              <a:rPr lang="cs-CZ" altLang="cs-CZ" smtClean="0"/>
              <a:t>jazyk</a:t>
            </a:r>
          </a:p>
          <a:p>
            <a:pPr eaLnBrk="1" hangingPunct="1"/>
            <a:r>
              <a:rPr lang="cs-CZ" altLang="cs-CZ" smtClean="0"/>
              <a:t>měkké patro</a:t>
            </a:r>
          </a:p>
          <a:p>
            <a:pPr eaLnBrk="1" hangingPunct="1"/>
            <a:r>
              <a:rPr lang="cs-CZ" altLang="cs-CZ" smtClean="0"/>
              <a:t>čípek (uvula)</a:t>
            </a:r>
          </a:p>
        </p:txBody>
      </p:sp>
    </p:spTree>
    <p:extLst>
      <p:ext uri="{BB962C8B-B14F-4D97-AF65-F5344CB8AC3E}">
        <p14:creationId xmlns:p14="http://schemas.microsoft.com/office/powerpoint/2010/main" val="35109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Největší pohyblivý </a:t>
            </a:r>
            <a:r>
              <a:rPr lang="cs-CZ" dirty="0" err="1" smtClean="0"/>
              <a:t>artikulátor</a:t>
            </a:r>
            <a:r>
              <a:rPr lang="cs-CZ" dirty="0" smtClean="0"/>
              <a:t> je jazyk</a:t>
            </a:r>
          </a:p>
          <a:p>
            <a:pPr>
              <a:defRPr/>
            </a:pPr>
            <a:r>
              <a:rPr lang="cs-CZ" dirty="0" smtClean="0"/>
              <a:t>Měkké patro – diferenciace nosových  x nenosových zvuků</a:t>
            </a:r>
          </a:p>
          <a:p>
            <a:pPr>
              <a:defRPr/>
            </a:pPr>
            <a:r>
              <a:rPr lang="cs-CZ" dirty="0" smtClean="0"/>
              <a:t>Rty – tvorba řečových zvuků</a:t>
            </a:r>
          </a:p>
          <a:p>
            <a:pPr>
              <a:defRPr/>
            </a:pPr>
            <a:r>
              <a:rPr lang="cs-CZ" dirty="0" smtClean="0"/>
              <a:t>Líce – mění rezonanci ústní dutiny</a:t>
            </a:r>
          </a:p>
          <a:p>
            <a:pPr>
              <a:defRPr/>
            </a:pPr>
            <a:endParaRPr lang="cs-CZ" dirty="0"/>
          </a:p>
          <a:p>
            <a:pPr marL="65087" indent="0">
              <a:buFont typeface="Wingdings 2" pitchFamily="18" charset="2"/>
              <a:buNone/>
              <a:defRPr/>
            </a:pPr>
            <a:endParaRPr lang="cs-CZ" dirty="0" smtClean="0"/>
          </a:p>
          <a:p>
            <a:pPr marL="65087" indent="0">
              <a:buFont typeface="Wingdings 2" pitchFamily="18" charset="2"/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3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nepohyblivé artikulátory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horní čelist (maxila)</a:t>
            </a:r>
          </a:p>
          <a:p>
            <a:pPr eaLnBrk="1" hangingPunct="1"/>
            <a:r>
              <a:rPr lang="cs-CZ" altLang="cs-CZ" smtClean="0"/>
              <a:t>dásňové výběžky (alveoly)</a:t>
            </a:r>
          </a:p>
          <a:p>
            <a:pPr eaLnBrk="1" hangingPunct="1"/>
            <a:r>
              <a:rPr lang="cs-CZ" altLang="cs-CZ" smtClean="0"/>
              <a:t>tvrdé patro</a:t>
            </a:r>
          </a:p>
        </p:txBody>
      </p:sp>
    </p:spTree>
    <p:extLst>
      <p:ext uri="{BB962C8B-B14F-4D97-AF65-F5344CB8AC3E}">
        <p14:creationId xmlns:p14="http://schemas.microsoft.com/office/powerpoint/2010/main" val="37910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cirkulární systém svalů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musculus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orbicularis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oris</a:t>
            </a:r>
            <a:r>
              <a:rPr lang="cs-CZ" altLang="cs-CZ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– ústní kruhový sval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- základ rtů</a:t>
            </a:r>
          </a:p>
          <a:p>
            <a:pPr eaLnBrk="1" hangingPunct="1">
              <a:defRPr/>
            </a:pPr>
            <a:r>
              <a:rPr lang="cs-CZ" altLang="cs-CZ" dirty="0" err="1" smtClean="0"/>
              <a:t>musculus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buccinator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r>
              <a:rPr lang="cs-CZ" altLang="cs-CZ" dirty="0" smtClean="0"/>
              <a:t>   - sval trubačský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- základ lící</a:t>
            </a:r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</p:txBody>
      </p:sp>
      <p:pic>
        <p:nvPicPr>
          <p:cNvPr id="44036" name="Picture 5" descr="orbicularis_oris13310031055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44675"/>
            <a:ext cx="25717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5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505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25538"/>
            <a:ext cx="6326188" cy="4738687"/>
          </a:xfrm>
        </p:spPr>
      </p:pic>
    </p:spTree>
    <p:extLst>
      <p:ext uri="{BB962C8B-B14F-4D97-AF65-F5344CB8AC3E}">
        <p14:creationId xmlns:p14="http://schemas.microsoft.com/office/powerpoint/2010/main" val="81811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radiální  systém svalů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pohyb rtů a tváří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smíchový sval (m. risorius)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zdvihač horního rtu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menší jařmový sval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zdvihač horního rtu a nosních křídel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zdvihač ústního koutku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stlačovač dolního rtu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větší jařmový sval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stlačovač ústního koutku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bradový sval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platysma – kožní krční sval </a:t>
            </a:r>
          </a:p>
        </p:txBody>
      </p:sp>
      <p:pic>
        <p:nvPicPr>
          <p:cNvPr id="46084" name="Picture 5" descr="Rrisor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933825"/>
            <a:ext cx="2212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ANd9GcTJwXEJxhrJoaFxY0HQInLZKtC9O0WeB-K3WyDgbKBz_X6Fv16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341438"/>
            <a:ext cx="262096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4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34544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6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452</Words>
  <Application>Microsoft Office PowerPoint</Application>
  <PresentationFormat>Předvádění na obrazovce (4:3)</PresentationFormat>
  <Paragraphs>127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Podklady </vt:lpstr>
      <vt:lpstr>ústrojí artikulační</vt:lpstr>
      <vt:lpstr>pohyblivé artikulátory</vt:lpstr>
      <vt:lpstr>Prezentace aplikace PowerPoint</vt:lpstr>
      <vt:lpstr>nepohyblivé artikulátory</vt:lpstr>
      <vt:lpstr>cirkulární systém svalů</vt:lpstr>
      <vt:lpstr>Prezentace aplikace PowerPoint</vt:lpstr>
      <vt:lpstr>radiální  systém svalů</vt:lpstr>
      <vt:lpstr>Prezentace aplikace PowerPoint</vt:lpstr>
      <vt:lpstr>rty</vt:lpstr>
      <vt:lpstr>dolní čelist - mandibula</vt:lpstr>
      <vt:lpstr>pohyb mandibuly</vt:lpstr>
      <vt:lpstr>temporomandibulární kloub</vt:lpstr>
      <vt:lpstr>žvýkací svalstvo</vt:lpstr>
      <vt:lpstr>V. Nervus trigeminus – trojklanný nerv</vt:lpstr>
      <vt:lpstr>V. nervus trigeminus – trojklanný </vt:lpstr>
      <vt:lpstr>VII. Nervus facialis – lícní nerv</vt:lpstr>
      <vt:lpstr>VII. nervus facialis – lícní, obličejový </vt:lpstr>
      <vt:lpstr>Prezentace aplikace PowerPoint</vt:lpstr>
      <vt:lpstr>IX. Nervus glossopharyngeus – jazykohltanový nerv</vt:lpstr>
      <vt:lpstr>Poškození jazykohltanového nervu </vt:lpstr>
      <vt:lpstr>X. Nervus vagus – bloudivý nerv</vt:lpstr>
      <vt:lpstr>X. nervus vagus – bloudivý  </vt:lpstr>
      <vt:lpstr>XII. Nervus hypoglossus – podjazykový nerv</vt:lpstr>
      <vt:lpstr>XII. nervus hypoglossus – podjazykový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Podklady </dc:title>
  <dc:creator>Bockova</dc:creator>
  <cp:lastModifiedBy>Bockova</cp:lastModifiedBy>
  <cp:revision>1</cp:revision>
  <dcterms:created xsi:type="dcterms:W3CDTF">2016-11-24T10:33:33Z</dcterms:created>
  <dcterms:modified xsi:type="dcterms:W3CDTF">2016-11-24T10:42:26Z</dcterms:modified>
</cp:coreProperties>
</file>