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6" r:id="rId3"/>
    <p:sldId id="267" r:id="rId4"/>
    <p:sldId id="265" r:id="rId5"/>
    <p:sldId id="268" r:id="rId6"/>
    <p:sldId id="257" r:id="rId7"/>
    <p:sldId id="264" r:id="rId8"/>
    <p:sldId id="261" r:id="rId9"/>
    <p:sldId id="269" r:id="rId10"/>
    <p:sldId id="273" r:id="rId11"/>
    <p:sldId id="259" r:id="rId12"/>
    <p:sldId id="270" r:id="rId13"/>
    <p:sldId id="272" r:id="rId14"/>
    <p:sldId id="260" r:id="rId15"/>
    <p:sldId id="274" r:id="rId16"/>
    <p:sldId id="262" r:id="rId17"/>
    <p:sldId id="26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8D4B1-ACF7-4F56-8545-24ECAF10E0FA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3EE77-F718-4B28-AE07-49D4D3DE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7D9EAB-415D-4BFA-B398-7C3EB5D37F8C}" type="slidenum">
              <a:rPr lang="cs-CZ" altLang="cs-CZ" smtClean="0"/>
              <a:pPr eaLnBrk="1" hangingPunct="1"/>
              <a:t>11</a:t>
            </a:fld>
            <a:endParaRPr lang="cs-CZ" alt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Systematický výběr – každá n-tá jednotka ze seznamu (první ale musí být vybrána náhodně!), stratifikovaný – populace je rozdělena do skupin (například studenti jednotlivých ročníků) a vybírá se náhodně z těchto skupin, vícestupňový – nejprve se náhodně vybírají uskupení (okresy), pak teprve jedinci atd.</a:t>
            </a:r>
          </a:p>
        </p:txBody>
      </p:sp>
    </p:spTree>
    <p:extLst>
      <p:ext uri="{BB962C8B-B14F-4D97-AF65-F5344CB8AC3E}">
        <p14:creationId xmlns:p14="http://schemas.microsoft.com/office/powerpoint/2010/main" val="2844553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4A6EEA-EBBB-4B7C-9CEB-90818F8A76F5}" type="slidenum">
              <a:rPr lang="cs-CZ" altLang="cs-CZ" smtClean="0"/>
              <a:pPr eaLnBrk="1" hangingPunct="1"/>
              <a:t>14</a:t>
            </a:fld>
            <a:endParaRPr lang="cs-CZ" altLang="cs-CZ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Problém samovýběru; </a:t>
            </a:r>
          </a:p>
        </p:txBody>
      </p:sp>
    </p:spTree>
    <p:extLst>
      <p:ext uri="{BB962C8B-B14F-4D97-AF65-F5344CB8AC3E}">
        <p14:creationId xmlns:p14="http://schemas.microsoft.com/office/powerpoint/2010/main" val="1943226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BAB9-A619-4D1D-8449-E0442B499A73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8602-F0F2-45EC-BC5C-FA84260D0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187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BAB9-A619-4D1D-8449-E0442B499A73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8602-F0F2-45EC-BC5C-FA84260D0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120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BAB9-A619-4D1D-8449-E0442B499A73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8602-F0F2-45EC-BC5C-FA84260D023D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8991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BAB9-A619-4D1D-8449-E0442B499A73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8602-F0F2-45EC-BC5C-FA84260D0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562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BAB9-A619-4D1D-8449-E0442B499A73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8602-F0F2-45EC-BC5C-FA84260D023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4246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BAB9-A619-4D1D-8449-E0442B499A73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8602-F0F2-45EC-BC5C-FA84260D0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268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BAB9-A619-4D1D-8449-E0442B499A73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8602-F0F2-45EC-BC5C-FA84260D0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156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BAB9-A619-4D1D-8449-E0442B499A73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8602-F0F2-45EC-BC5C-FA84260D0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221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BAB9-A619-4D1D-8449-E0442B499A73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8602-F0F2-45EC-BC5C-FA84260D0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743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BAB9-A619-4D1D-8449-E0442B499A73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8602-F0F2-45EC-BC5C-FA84260D0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495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BAB9-A619-4D1D-8449-E0442B499A73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8602-F0F2-45EC-BC5C-FA84260D0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921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BAB9-A619-4D1D-8449-E0442B499A73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8602-F0F2-45EC-BC5C-FA84260D0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390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BAB9-A619-4D1D-8449-E0442B499A73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8602-F0F2-45EC-BC5C-FA84260D0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17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BAB9-A619-4D1D-8449-E0442B499A73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8602-F0F2-45EC-BC5C-FA84260D0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6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BAB9-A619-4D1D-8449-E0442B499A73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8602-F0F2-45EC-BC5C-FA84260D0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99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BAB9-A619-4D1D-8449-E0442B499A73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8602-F0F2-45EC-BC5C-FA84260D0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41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7BAB9-A619-4D1D-8449-E0442B499A73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328602-F0F2-45EC-BC5C-FA84260D0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21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Základy </a:t>
            </a:r>
            <a:r>
              <a:rPr lang="cs-CZ" dirty="0" err="1"/>
              <a:t>reprezentativity</a:t>
            </a:r>
            <a:r>
              <a:rPr lang="cs-CZ" dirty="0"/>
              <a:t> a výběrové postupy v kvantitativním výzkumu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Jana Obrovská, 20.9. 2016</a:t>
            </a:r>
          </a:p>
        </p:txBody>
      </p:sp>
    </p:spTree>
    <p:extLst>
      <p:ext uri="{BB962C8B-B14F-4D97-AF65-F5344CB8AC3E}">
        <p14:creationId xmlns:p14="http://schemas.microsoft.com/office/powerpoint/2010/main" val="3221226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339" y="641023"/>
            <a:ext cx="10982227" cy="5844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237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0480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>Výběry zajišťující </a:t>
            </a:r>
            <a:r>
              <a:rPr lang="cs-CZ" altLang="cs-CZ" sz="3200" dirty="0" err="1"/>
              <a:t>reprezentativitu</a:t>
            </a:r>
            <a:endParaRPr lang="cs-CZ" altLang="cs-CZ" sz="32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991544" y="1628801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90000"/>
              </a:lnSpc>
            </a:pPr>
            <a:r>
              <a:rPr lang="cs-CZ" altLang="cs-CZ" sz="2600" b="1" dirty="0"/>
              <a:t>Náhodný výběr neboli </a:t>
            </a:r>
            <a:r>
              <a:rPr lang="cs-CZ" sz="2500" b="1" dirty="0"/>
              <a:t>pravděpodobnostní </a:t>
            </a:r>
            <a:r>
              <a:rPr lang="cs-CZ" sz="2500" dirty="0"/>
              <a:t>výběr jako takový výběr, v němž má každý člen populace stejnou pravděpodobnost, že se dostane do vzorku.</a:t>
            </a:r>
          </a:p>
          <a:p>
            <a:pPr lvl="0">
              <a:lnSpc>
                <a:spcPct val="90000"/>
              </a:lnSpc>
            </a:pPr>
            <a:endParaRPr lang="cs-CZ" sz="2500" dirty="0"/>
          </a:p>
          <a:p>
            <a:pPr lvl="0">
              <a:lnSpc>
                <a:spcPct val="90000"/>
              </a:lnSpc>
            </a:pPr>
            <a:r>
              <a:rPr lang="cs-CZ" sz="2500" dirty="0"/>
              <a:t>Náhodný vzorek reprezentuje všechny známé i neznámé vlastnosti populace. </a:t>
            </a:r>
          </a:p>
          <a:p>
            <a:pPr lvl="0">
              <a:lnSpc>
                <a:spcPct val="90000"/>
              </a:lnSpc>
            </a:pPr>
            <a:endParaRPr lang="cs-CZ" sz="2500" dirty="0"/>
          </a:p>
          <a:p>
            <a:pPr lvl="0">
              <a:lnSpc>
                <a:spcPct val="90000"/>
              </a:lnSpc>
            </a:pPr>
            <a:r>
              <a:rPr lang="cs-CZ" altLang="cs-CZ" sz="2600" dirty="0"/>
              <a:t>Pokud dodržujeme principy náhodného výběru, tak jsme schopni odhadnout, jak se vzorek liší od populace</a:t>
            </a:r>
          </a:p>
          <a:p>
            <a:pPr lvl="0">
              <a:lnSpc>
                <a:spcPct val="90000"/>
              </a:lnSpc>
            </a:pPr>
            <a:endParaRPr lang="cs-CZ" altLang="cs-CZ" sz="2600" dirty="0"/>
          </a:p>
          <a:p>
            <a:pPr lvl="0">
              <a:lnSpc>
                <a:spcPct val="90000"/>
              </a:lnSpc>
            </a:pPr>
            <a:r>
              <a:rPr lang="cs-CZ" altLang="cs-CZ" sz="2600" dirty="0"/>
              <a:t>Závislost na tzv. opoře výběru: </a:t>
            </a:r>
            <a:r>
              <a:rPr lang="cs-CZ" sz="2600" dirty="0"/>
              <a:t>seznam jednotek základní populace, z něhož vzorek vybíráme</a:t>
            </a:r>
          </a:p>
          <a:p>
            <a:pPr lvl="0">
              <a:lnSpc>
                <a:spcPct val="90000"/>
              </a:lnSpc>
            </a:pPr>
            <a:endParaRPr lang="cs-CZ" sz="2600" dirty="0"/>
          </a:p>
          <a:p>
            <a:pPr lvl="0">
              <a:lnSpc>
                <a:spcPct val="90000"/>
              </a:lnSpc>
            </a:pPr>
            <a:r>
              <a:rPr lang="cs-CZ" sz="2600" dirty="0"/>
              <a:t>V praxi tedy usilujeme o co možná největší vzorek, při zvladatelných finančních nákladech, aniž bychom ohrozili principy náhodného výběru</a:t>
            </a:r>
          </a:p>
          <a:p>
            <a:pPr lvl="0">
              <a:lnSpc>
                <a:spcPct val="90000"/>
              </a:lnSpc>
            </a:pPr>
            <a:endParaRPr lang="cs-CZ" sz="2600" dirty="0"/>
          </a:p>
          <a:p>
            <a:pPr marL="0" indent="0">
              <a:buNone/>
            </a:pPr>
            <a:endParaRPr lang="cs-CZ" altLang="cs-CZ" sz="2600" dirty="0"/>
          </a:p>
          <a:p>
            <a:pPr eaLnBrk="1" hangingPunct="1">
              <a:lnSpc>
                <a:spcPct val="90000"/>
              </a:lnSpc>
            </a:pPr>
            <a:endParaRPr lang="cs-CZ" altLang="cs-CZ" sz="2600" dirty="0"/>
          </a:p>
        </p:txBody>
      </p:sp>
    </p:spTree>
    <p:extLst>
      <p:ext uri="{BB962C8B-B14F-4D97-AF65-F5344CB8AC3E}">
        <p14:creationId xmlns:p14="http://schemas.microsoft.com/office/powerpoint/2010/main" val="2687938508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náhodného</a:t>
            </a:r>
            <a:r>
              <a:rPr lang="en-GB" dirty="0"/>
              <a:t>/</a:t>
            </a:r>
            <a:r>
              <a:rPr lang="cs-CZ" dirty="0"/>
              <a:t>pravděpodobnostního výběru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60722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b="1" dirty="0"/>
              <a:t>Prostý náhodný výběr – „</a:t>
            </a:r>
            <a:r>
              <a:rPr lang="cs-CZ" dirty="0"/>
              <a:t>metoda klobouku“ – očíslujeme všechny členy populace, z níž vytváříme vzorek, a použijeme generátor náhodných čísel (existují programy, kam můžeme přesně nastavit, v jakém rozmezí se náhodná čísla mají generovat - např. v rozsahu 1-300, pokud má naše populace 300 členů). Vybereme tolik čísel a podle nich i osob ze seznamu, kolik potřebujeme mít ve vzorku.</a:t>
            </a:r>
            <a:endParaRPr lang="cs-CZ" altLang="cs-CZ" b="1" dirty="0"/>
          </a:p>
          <a:p>
            <a:pPr lvl="0"/>
            <a:r>
              <a:rPr lang="cs-CZ" altLang="cs-CZ" b="1" dirty="0"/>
              <a:t>Systematický výběr - </a:t>
            </a:r>
            <a:r>
              <a:rPr lang="cs-CZ" dirty="0"/>
              <a:t>ze seznamu je vybrán každý n-</a:t>
            </a:r>
            <a:r>
              <a:rPr lang="cs-CZ" dirty="0" err="1"/>
              <a:t>tý</a:t>
            </a:r>
            <a:r>
              <a:rPr lang="cs-CZ" dirty="0"/>
              <a:t> člen. Číslo n získáme tak, že vydělíme velikost populace velikostí vzorku. Aby byl postup skutečně náhodný, tak první člen, od něhož budeme vybírat každý n-</a:t>
            </a:r>
            <a:r>
              <a:rPr lang="cs-CZ" dirty="0" err="1"/>
              <a:t>tý</a:t>
            </a:r>
            <a:r>
              <a:rPr lang="cs-CZ" dirty="0"/>
              <a:t> člen, musí být vybrán náhodně. Seznamy nesmí být řazeny podle nějakého systematického kritéria.</a:t>
            </a:r>
            <a:endParaRPr lang="cs-CZ" altLang="cs-CZ" b="1" dirty="0"/>
          </a:p>
          <a:p>
            <a:pPr lvl="0"/>
            <a:r>
              <a:rPr lang="cs-CZ" altLang="cs-CZ" b="1" dirty="0"/>
              <a:t>Náhodný stratifikovaný výběr - </a:t>
            </a:r>
            <a:r>
              <a:rPr lang="cs-CZ" dirty="0"/>
              <a:t>populace je rozdělena do skupin podle homogenního kritéria a v rámci těchto skupin je uplatněn prostý náhodný výběr nebo systematický výběr</a:t>
            </a:r>
            <a:endParaRPr lang="cs-CZ" altLang="cs-CZ" b="1" dirty="0"/>
          </a:p>
          <a:p>
            <a:pPr lvl="0"/>
            <a:r>
              <a:rPr lang="cs-CZ" altLang="cs-CZ" b="1" dirty="0"/>
              <a:t>Vícestupňový náhodný výběr - </a:t>
            </a:r>
            <a:r>
              <a:rPr lang="cs-CZ" dirty="0"/>
              <a:t>jde o výběr prováděný ve dvou krocích. Nejprve jsou náhodně vybrána nějaká přirozeně existující uskupení a potom z těchto uskupení jsou náhodně vybírány jednotlivé členy. V tomto postupu je podstatné dodržet náhodnost i např. ve fázi výběru osoby v domácnosti (to je zpravidla úkol tazatele), ten by si mohl chtít usnadnit práci tím, že bude vybírat osobu, která je zrovna v dosahu.   </a:t>
            </a:r>
          </a:p>
          <a:p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705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s pravděpodobnostními výběry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Velmi často ale nejsme schopni postupy náhodného výběru použít kvůli:</a:t>
            </a:r>
          </a:p>
          <a:p>
            <a:endParaRPr lang="cs-CZ" dirty="0"/>
          </a:p>
          <a:p>
            <a:pPr>
              <a:buFontTx/>
              <a:buChar char="-"/>
            </a:pPr>
            <a:r>
              <a:rPr lang="cs-CZ" dirty="0"/>
              <a:t>Nákladnosti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Protože nemáme seznamy všech členů populace (tzv. opory výběru)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Protože máme nízkou návratnost dotazníků (tzv. redukce negativním </a:t>
            </a:r>
            <a:r>
              <a:rPr lang="cs-CZ" dirty="0" err="1"/>
              <a:t>samovýběrem</a:t>
            </a:r>
            <a:r>
              <a:rPr lang="cs-CZ" dirty="0"/>
              <a:t>, s níž se velmi obtížně bojuje). 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………………… Proto volíme </a:t>
            </a:r>
            <a:r>
              <a:rPr lang="cs-CZ" b="1" dirty="0"/>
              <a:t>nepravděpodobnostní</a:t>
            </a:r>
            <a:r>
              <a:rPr lang="cs-CZ" dirty="0"/>
              <a:t> typy výběrů.</a:t>
            </a:r>
          </a:p>
        </p:txBody>
      </p:sp>
    </p:spTree>
    <p:extLst>
      <p:ext uri="{BB962C8B-B14F-4D97-AF65-F5344CB8AC3E}">
        <p14:creationId xmlns:p14="http://schemas.microsoft.com/office/powerpoint/2010/main" val="2320618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dirty="0"/>
              <a:t>Výběry nezajišťující </a:t>
            </a:r>
            <a:r>
              <a:rPr lang="cs-CZ" altLang="cs-CZ" sz="3600" dirty="0" err="1"/>
              <a:t>reprezentativitu</a:t>
            </a:r>
            <a:endParaRPr lang="cs-CZ" altLang="cs-CZ" sz="36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517715"/>
            <a:ext cx="8596668" cy="4826524"/>
          </a:xfrm>
        </p:spPr>
        <p:txBody>
          <a:bodyPr>
            <a:normAutofit lnSpcReduction="10000"/>
          </a:bodyPr>
          <a:lstStyle/>
          <a:p>
            <a:pPr eaLnBrk="1" hangingPunct="1"/>
            <a:endParaRPr lang="cs-CZ" altLang="cs-CZ" b="1" dirty="0"/>
          </a:p>
          <a:p>
            <a:pPr lvl="0"/>
            <a:r>
              <a:rPr lang="cs-CZ" altLang="cs-CZ" b="1" dirty="0"/>
              <a:t>Kvótní výběr - </a:t>
            </a:r>
            <a:r>
              <a:rPr lang="cs-CZ" dirty="0"/>
              <a:t>imituje ve struktuře vzorku známé vlastnosti populace. Kvótní výběr se většinou omezuje jen na několik málo proměnných, zpravidla pohlaví, věk, povolání, dosažené vzdělání apod. </a:t>
            </a:r>
            <a:endParaRPr lang="cs-CZ" altLang="cs-CZ" b="1" dirty="0"/>
          </a:p>
          <a:p>
            <a:pPr eaLnBrk="1" hangingPunct="1"/>
            <a:r>
              <a:rPr lang="cs-CZ" altLang="cs-CZ" b="1" dirty="0"/>
              <a:t>Účelový výběr/Záměrný</a:t>
            </a:r>
            <a:r>
              <a:rPr lang="cs-CZ" altLang="cs-CZ" dirty="0"/>
              <a:t> – je založen na úsudku výzkumníka o tom, co by mělo být pozorováno a co je možné pozorovat</a:t>
            </a:r>
          </a:p>
          <a:p>
            <a:r>
              <a:rPr lang="cs-CZ" altLang="cs-CZ" b="1" dirty="0" err="1"/>
              <a:t>Samovýběr</a:t>
            </a:r>
            <a:r>
              <a:rPr lang="cs-CZ" altLang="cs-CZ" b="1" dirty="0"/>
              <a:t>/Anketa - </a:t>
            </a:r>
            <a:r>
              <a:rPr lang="cs-CZ" altLang="cs-CZ" dirty="0"/>
              <a:t>odpovídá ten, kdo má zájem. Je problematická, protože u ní nejsme schopni určit, pro jakou populaci jsou naše závěry platné (problém zkreslení </a:t>
            </a:r>
            <a:r>
              <a:rPr lang="cs-CZ" altLang="cs-CZ" dirty="0" err="1"/>
              <a:t>samovýběrem</a:t>
            </a:r>
            <a:r>
              <a:rPr lang="cs-CZ" altLang="cs-CZ" dirty="0"/>
              <a:t>)</a:t>
            </a:r>
            <a:endParaRPr lang="cs-CZ" altLang="cs-CZ" b="1" dirty="0"/>
          </a:p>
          <a:p>
            <a:pPr lvl="0"/>
            <a:r>
              <a:rPr lang="cs-CZ" altLang="cs-CZ" b="1" dirty="0"/>
              <a:t>Sněhová koule - </a:t>
            </a:r>
            <a:r>
              <a:rPr lang="cs-CZ" dirty="0"/>
              <a:t>je založena na postupu, při kterém nás původní informant vede k dalším informátorům. Tato technika je explicitně účelová a používá se zejména v kvalitativním výzkumu, případně v případě, že zkoumáme populace, které existovaly přechodně (např. účastníci nějaké události apod.).</a:t>
            </a:r>
            <a:endParaRPr lang="cs-CZ" altLang="cs-CZ" dirty="0"/>
          </a:p>
          <a:p>
            <a:pPr eaLnBrk="1" hangingPunct="1">
              <a:buFontTx/>
              <a:buNone/>
            </a:pPr>
            <a:r>
              <a:rPr lang="cs-CZ" altLang="cs-CZ" dirty="0"/>
              <a:t>- U nepravděpodobnostních výběrů je velké omezení pro generalizaci našich závěrů. Nesmíme předstírat, že jsou naše závěry platné pro „každého ve vesmíru.“</a:t>
            </a:r>
          </a:p>
        </p:txBody>
      </p:sp>
    </p:spTree>
    <p:extLst>
      <p:ext uri="{BB962C8B-B14F-4D97-AF65-F5344CB8AC3E}">
        <p14:creationId xmlns:p14="http://schemas.microsoft.com/office/powerpoint/2010/main" val="1406987453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jaké typy výběru se jedná?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Postavím se na Náměstí Svobody a oslovím každého třetího náhodného kolemjdoucího do svého vzorku.</a:t>
            </a:r>
          </a:p>
          <a:p>
            <a:endParaRPr lang="cs-CZ" dirty="0"/>
          </a:p>
          <a:p>
            <a:pPr lvl="0"/>
            <a:r>
              <a:rPr lang="cs-CZ" dirty="0"/>
              <a:t>Nejprve náhodně vyberu okresy, v jejich rámci obce, v jejich rámci např. volební obvody a až potom z nich náhodně vybírám jedince. 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Zajímá mě populace bezdomovců, nechci se ale omezit jen na ty, kteří obývají azylové domy a jiné typy zařízení. Proto svůj vzorek konstruuji tak, že oslovím skupinu bezdomovců, kteří postávají na hlavním nádraží a ti mi doporučí oslovit další bezdomovecké skupiny podle míst jejich nejčastějšího výskytu.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8980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Pilotní studie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282045"/>
            <a:ext cx="8596668" cy="54109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cílem je zjistit, </a:t>
            </a:r>
            <a:r>
              <a:rPr lang="cs-CZ" altLang="cs-CZ" b="1" dirty="0"/>
              <a:t>zda je náš výzkum v dané populaci vůbec realizovatelný</a:t>
            </a: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ověřuje, zda informace, kterou požadujeme, v naší populaci vůbec existuje a zda je dosažitelná 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je prováděna např. na malé skupině vybrané z populace, kterou hodláme studovat 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často kvalitativní techniky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důležitá hlavně tehdy, pokud nemáme opravdu hlubokou znalost o zkoumané populaci 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lvl="0">
              <a:lnSpc>
                <a:spcPct val="90000"/>
              </a:lnSpc>
            </a:pPr>
            <a:r>
              <a:rPr lang="cs-CZ" dirty="0"/>
              <a:t>Opomenutí pilotní studie hrozí výrazně ohroženou validitou našich zjištění (v duchu rčení, když dva říkají to samé, nemusí to pro ně to stejné znamenat).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74756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Předvýzkum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583703"/>
            <a:ext cx="8596668" cy="5109328"/>
          </a:xfrm>
        </p:spPr>
        <p:txBody>
          <a:bodyPr>
            <a:normAutofit/>
          </a:bodyPr>
          <a:lstStyle/>
          <a:p>
            <a:r>
              <a:rPr lang="cs-CZ" altLang="cs-CZ" dirty="0"/>
              <a:t>účelem předvýzkumu je odzkoušení nástrojů (např. dotazníku), které jsme pro náš výzkum zkonstruovali</a:t>
            </a:r>
          </a:p>
          <a:p>
            <a:endParaRPr lang="cs-CZ" altLang="cs-CZ" dirty="0"/>
          </a:p>
          <a:p>
            <a:r>
              <a:rPr lang="cs-CZ" dirty="0"/>
              <a:t>počet zapojených osob je zde zpravidla vyšší než u pilotní studie</a:t>
            </a:r>
          </a:p>
          <a:p>
            <a:endParaRPr lang="cs-CZ" dirty="0"/>
          </a:p>
          <a:p>
            <a:r>
              <a:rPr lang="cs-CZ" altLang="cs-CZ" dirty="0"/>
              <a:t>nejčastěji testujeme srozumitelnost otázek, popř. zkoušíme i analytický postup</a:t>
            </a:r>
          </a:p>
          <a:p>
            <a:endParaRPr lang="cs-CZ" altLang="cs-CZ" dirty="0"/>
          </a:p>
          <a:p>
            <a:r>
              <a:rPr lang="cs-CZ" altLang="cs-CZ" dirty="0"/>
              <a:t>předvýzkum bychom neměli v žádném případě v našem výzkumném postupu opominout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876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Kvantitativní a kvalitativní výzkum: podobnosti a rozdíly (opakování)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56032">
              <a:buFontTx/>
              <a:buChar char="-"/>
              <a:defRPr/>
            </a:pPr>
            <a:r>
              <a:rPr lang="cs-CZ" dirty="0"/>
              <a:t>deduktivní versus induktivní strategie výzkumu</a:t>
            </a:r>
          </a:p>
          <a:p>
            <a:pPr marL="274320" indent="-256032">
              <a:buFontTx/>
              <a:buChar char="-"/>
              <a:defRPr/>
            </a:pPr>
            <a:r>
              <a:rPr lang="cs-CZ" dirty="0"/>
              <a:t>lineární versus cirkulární plán výzkumu</a:t>
            </a:r>
          </a:p>
          <a:p>
            <a:pPr marL="274320" indent="-256032">
              <a:buFontTx/>
              <a:buChar char="-"/>
              <a:defRPr/>
            </a:pPr>
            <a:r>
              <a:rPr lang="cs-CZ" b="1" dirty="0"/>
              <a:t>náhodný versus záměrný výběr případů do zkoumaného vzorku</a:t>
            </a:r>
          </a:p>
          <a:p>
            <a:pPr marL="274320" indent="-256032">
              <a:buFontTx/>
              <a:buChar char="-"/>
              <a:defRPr/>
            </a:pPr>
            <a:r>
              <a:rPr lang="cs-CZ" dirty="0" err="1"/>
              <a:t>zobecnitelnost</a:t>
            </a:r>
            <a:r>
              <a:rPr lang="cs-CZ" dirty="0"/>
              <a:t> zjištění versus platnost zjištění zejména pro daný případ</a:t>
            </a:r>
            <a:r>
              <a:rPr lang="en-US" dirty="0"/>
              <a:t>/</a:t>
            </a:r>
            <a:r>
              <a:rPr lang="cs-CZ" dirty="0"/>
              <a:t>kontext (mnoho informací o málo jedincích versus málo informací o mnoha jedincích)</a:t>
            </a:r>
          </a:p>
          <a:p>
            <a:pPr marL="274320" indent="-256032">
              <a:buFontTx/>
              <a:buChar char="-"/>
              <a:defRPr/>
            </a:pPr>
            <a:r>
              <a:rPr lang="cs-CZ" dirty="0"/>
              <a:t>snaha eliminovat efekt tazatele versus subjektivita a biografie výzkumníka jako součást výzkumného procesu</a:t>
            </a:r>
          </a:p>
          <a:p>
            <a:pPr marL="274320" indent="-256032">
              <a:buFontTx/>
              <a:buChar char="-"/>
              <a:defRPr/>
            </a:pPr>
            <a:r>
              <a:rPr lang="cs-CZ" dirty="0"/>
              <a:t>Kdy se více hodí následovat kvantitativní výzkumnou strategii a kdy kvalitativní? U kvantitativních výzkumů zpravidla pokud se zabýváme relativně velkými populacemi a zjištění chceme generalizovat, zatímco kvalitativní strategii zpravidla u menších populací, kdy usilujeme o detailní zjištění, která nechceme zobecňovat na celou populaci.</a:t>
            </a:r>
          </a:p>
        </p:txBody>
      </p:sp>
    </p:spTree>
    <p:extLst>
      <p:ext uri="{BB962C8B-B14F-4D97-AF65-F5344CB8AC3E}">
        <p14:creationId xmlns:p14="http://schemas.microsoft.com/office/powerpoint/2010/main" val="2058643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kvantitativního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474" y="1602557"/>
            <a:ext cx="8755528" cy="4438805"/>
          </a:xfrm>
        </p:spPr>
        <p:txBody>
          <a:bodyPr>
            <a:normAutofit/>
          </a:bodyPr>
          <a:lstStyle/>
          <a:p>
            <a:r>
              <a:rPr lang="cs-CZ" dirty="0"/>
              <a:t>1) Formulace teoretického nebo praktického sociálního problému</a:t>
            </a:r>
          </a:p>
          <a:p>
            <a:r>
              <a:rPr lang="cs-CZ" dirty="0"/>
              <a:t>2) Formulace teoretické hypotézy</a:t>
            </a:r>
          </a:p>
          <a:p>
            <a:r>
              <a:rPr lang="cs-CZ" dirty="0"/>
              <a:t>3) Formulace souboru pracovních hypotéz</a:t>
            </a:r>
          </a:p>
          <a:p>
            <a:r>
              <a:rPr lang="cs-CZ" dirty="0"/>
              <a:t>4) </a:t>
            </a:r>
            <a:r>
              <a:rPr lang="cs-CZ" b="1" u="sng" dirty="0"/>
              <a:t>Rozhodnutí o populaci a vzorku</a:t>
            </a:r>
          </a:p>
          <a:p>
            <a:r>
              <a:rPr lang="cs-CZ" dirty="0"/>
              <a:t>5) </a:t>
            </a:r>
            <a:r>
              <a:rPr lang="cs-CZ" b="1" dirty="0"/>
              <a:t>Pilotní studie</a:t>
            </a:r>
          </a:p>
          <a:p>
            <a:r>
              <a:rPr lang="cs-CZ" dirty="0"/>
              <a:t>6) Rozhodnutí o technice sběru informací</a:t>
            </a:r>
          </a:p>
          <a:p>
            <a:r>
              <a:rPr lang="cs-CZ" dirty="0"/>
              <a:t>7) Konstrukce nástrojů pro tento sběr</a:t>
            </a:r>
          </a:p>
          <a:p>
            <a:r>
              <a:rPr lang="cs-CZ" dirty="0"/>
              <a:t>8) </a:t>
            </a:r>
            <a:r>
              <a:rPr lang="cs-CZ" b="1" dirty="0"/>
              <a:t>Předvýzkum</a:t>
            </a:r>
          </a:p>
          <a:p>
            <a:r>
              <a:rPr lang="cs-CZ" dirty="0"/>
              <a:t>9) Sběr dat</a:t>
            </a:r>
          </a:p>
          <a:p>
            <a:r>
              <a:rPr lang="cs-CZ" dirty="0"/>
              <a:t>10) Analýza dat</a:t>
            </a:r>
          </a:p>
          <a:p>
            <a:r>
              <a:rPr lang="cs-CZ" dirty="0"/>
              <a:t>11) Interpretace, závěry, teoretická zobecnění 		</a:t>
            </a:r>
            <a:r>
              <a:rPr lang="cs-CZ" i="1" dirty="0"/>
              <a:t>(podle </a:t>
            </a:r>
            <a:r>
              <a:rPr lang="cs-CZ" i="1" dirty="0" err="1"/>
              <a:t>Disman</a:t>
            </a:r>
            <a:r>
              <a:rPr lang="cs-CZ" i="1" dirty="0"/>
              <a:t>, 2011)</a:t>
            </a:r>
          </a:p>
        </p:txBody>
      </p:sp>
    </p:spTree>
    <p:extLst>
      <p:ext uri="{BB962C8B-B14F-4D97-AF65-F5344CB8AC3E}">
        <p14:creationId xmlns:p14="http://schemas.microsoft.com/office/powerpoint/2010/main" val="3054535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Kvanti</a:t>
            </a:r>
            <a:r>
              <a:rPr lang="cs-CZ" dirty="0"/>
              <a:t>, nebo </a:t>
            </a:r>
            <a:r>
              <a:rPr lang="cs-CZ" dirty="0" err="1"/>
              <a:t>kvali</a:t>
            </a:r>
            <a:r>
              <a:rPr lang="cs-CZ" dirty="0"/>
              <a:t>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Musíme dobře zvážit, jestli zvolit kvalitativní nebo kvantitativní design výzkumu. Volba se odvíjí od našeho tématu a zejména od výzkumných otázek, které si na začátku výzkumu položíme.</a:t>
            </a:r>
          </a:p>
          <a:p>
            <a:endParaRPr lang="cs-CZ" dirty="0"/>
          </a:p>
          <a:p>
            <a:r>
              <a:rPr lang="cs-CZ" dirty="0"/>
              <a:t>Pokud si zvolíme kvantitativní paradigma, musíme dobře zvážit, jaká je velikost cílové skupiny, kterou chceme zkoumat, případně jestli jsme vůbec schopni její velikost zjistit</a:t>
            </a:r>
          </a:p>
          <a:p>
            <a:endParaRPr lang="cs-CZ" dirty="0"/>
          </a:p>
          <a:p>
            <a:r>
              <a:rPr lang="cs-CZ" dirty="0"/>
              <a:t>Např. zajímá nás populace dospělých jedinců s Williamsovým syndromem. Má smysl zde usilovat o realizaci kvantitativního výzkumu, pokud jejich celkový počet bude 250?</a:t>
            </a:r>
          </a:p>
          <a:p>
            <a:endParaRPr lang="cs-CZ" dirty="0"/>
          </a:p>
          <a:p>
            <a:r>
              <a:rPr lang="cs-CZ" dirty="0"/>
              <a:t>A co když nás bude zajímat populace jedinců s touto diagnózou, kteří jsou starší 50 let, kterých bude v celé populaci ČR jen 50?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767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pojmy – základní populace a výběrový soubor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53333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Cílová populace (základní soubor)</a:t>
            </a:r>
            <a:r>
              <a:rPr lang="cs-CZ" dirty="0"/>
              <a:t> je soubor jednotek, o kterém předpokládáme, že jsou pro něj naše závěry platné. Je to soubor osob, pro který chceme vyslovit závěry výzkumu.</a:t>
            </a:r>
          </a:p>
          <a:p>
            <a:pPr lvl="0"/>
            <a:endParaRPr lang="cs-CZ" dirty="0"/>
          </a:p>
          <a:p>
            <a:r>
              <a:rPr lang="cs-CZ" b="1" dirty="0"/>
              <a:t>Vzorek</a:t>
            </a:r>
            <a:r>
              <a:rPr lang="cs-CZ" dirty="0"/>
              <a:t> </a:t>
            </a:r>
            <a:r>
              <a:rPr lang="cs-CZ" b="1" dirty="0"/>
              <a:t>(výběrový soubor) </a:t>
            </a:r>
            <a:r>
              <a:rPr lang="cs-CZ" dirty="0"/>
              <a:t>– skupina jednotek, které skutečně pozorujeme.</a:t>
            </a:r>
          </a:p>
          <a:p>
            <a:pPr lvl="0"/>
            <a:endParaRPr lang="cs-CZ" dirty="0"/>
          </a:p>
          <a:p>
            <a:r>
              <a:rPr lang="cs-CZ" dirty="0"/>
              <a:t>Zkoumat celou populaci většinou nemůžeme – ta je studována pouze v případě cenzu jednou za deset let, kdy skutečně vyplňují dotazníky všechny osoby starší osmnácti let. Jde o tzv. </a:t>
            </a:r>
            <a:r>
              <a:rPr lang="cs-CZ" b="1" dirty="0"/>
              <a:t>vyčerpávající výběr</a:t>
            </a:r>
            <a:r>
              <a:rPr lang="cs-CZ" dirty="0"/>
              <a:t>. </a:t>
            </a:r>
          </a:p>
          <a:p>
            <a:endParaRPr lang="cs-CZ" dirty="0"/>
          </a:p>
          <a:p>
            <a:pPr lvl="0"/>
            <a:r>
              <a:rPr lang="cs-CZ" dirty="0"/>
              <a:t>Redukovaná analýza reality (tj. z populace na vzorek) vede k tvrzením </a:t>
            </a:r>
            <a:r>
              <a:rPr lang="cs-CZ" b="1" dirty="0"/>
              <a:t>pravděpodobnostního</a:t>
            </a:r>
            <a:r>
              <a:rPr lang="cs-CZ" dirty="0"/>
              <a:t> charakteru</a:t>
            </a:r>
          </a:p>
          <a:p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8390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Populace x vzorek </a:t>
            </a:r>
            <a:br>
              <a:rPr lang="cs-CZ" dirty="0"/>
            </a:br>
            <a:r>
              <a:rPr lang="cs-CZ" dirty="0"/>
              <a:t>Základní soubor x výběrový soubor</a:t>
            </a:r>
          </a:p>
        </p:txBody>
      </p:sp>
      <p:sp>
        <p:nvSpPr>
          <p:cNvPr id="4" name="Elipsa 3"/>
          <p:cNvSpPr/>
          <p:nvPr/>
        </p:nvSpPr>
        <p:spPr>
          <a:xfrm>
            <a:off x="2424113" y="2276475"/>
            <a:ext cx="3167062" cy="302418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xxxxxxxxxxxxxxxxxxxxxxxxxxxxxxxxxxxxxxxxxxxxxxxxxxxxxxxxxxxxxxxxxxxxxxxxxxxxxxxxxxxxxxxxxxxxxxxxxxxxxxxxxxxxxxxxxxxxxxxxxxxxxx</a:t>
            </a:r>
            <a:r>
              <a:rPr lang="cs-CZ" dirty="0" err="1"/>
              <a:t>xxxxxxxxxxxxxxxxxxxxxxxxxxxxxxxxx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6248400" y="2362201"/>
            <a:ext cx="3168650" cy="309562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X	</a:t>
            </a:r>
            <a:r>
              <a:rPr lang="cs-CZ" dirty="0" err="1"/>
              <a:t>x</a:t>
            </a:r>
            <a:endParaRPr lang="cs-CZ" dirty="0"/>
          </a:p>
          <a:p>
            <a:pPr algn="ctr">
              <a:defRPr/>
            </a:pPr>
            <a:r>
              <a:rPr lang="cs-CZ" dirty="0"/>
              <a:t>	</a:t>
            </a:r>
          </a:p>
          <a:p>
            <a:pPr algn="ctr">
              <a:defRPr/>
            </a:pPr>
            <a:r>
              <a:rPr lang="cs-CZ" dirty="0"/>
              <a:t>x</a:t>
            </a:r>
          </a:p>
          <a:p>
            <a:pPr algn="ctr">
              <a:defRPr/>
            </a:pPr>
            <a:r>
              <a:rPr lang="cs-CZ" dirty="0"/>
              <a:t>	</a:t>
            </a:r>
          </a:p>
          <a:p>
            <a:pPr algn="ctr">
              <a:defRPr/>
            </a:pPr>
            <a:r>
              <a:rPr lang="cs-CZ" dirty="0"/>
              <a:t>x	</a:t>
            </a:r>
            <a:r>
              <a:rPr lang="cs-CZ" dirty="0" err="1"/>
              <a:t>x</a:t>
            </a:r>
            <a:endParaRPr lang="cs-CZ" dirty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r>
              <a:rPr lang="cs-CZ" dirty="0"/>
              <a:t>x	</a:t>
            </a:r>
            <a:r>
              <a:rPr lang="cs-CZ" dirty="0" err="1"/>
              <a:t>x</a:t>
            </a:r>
            <a:r>
              <a:rPr lang="cs-CZ" dirty="0"/>
              <a:t>	x</a:t>
            </a:r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r>
              <a:rPr lang="cs-CZ" dirty="0"/>
              <a:t>x   x</a:t>
            </a:r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686724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Reprezentativita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66887"/>
            <a:ext cx="8596668" cy="5491113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/>
              <a:t>Možnost  </a:t>
            </a:r>
            <a:r>
              <a:rPr lang="cs-CZ" b="1" dirty="0"/>
              <a:t>zobecnění</a:t>
            </a:r>
            <a:r>
              <a:rPr lang="cs-CZ" dirty="0"/>
              <a:t> výsledků - </a:t>
            </a:r>
            <a:r>
              <a:rPr lang="pl-PL" dirty="0"/>
              <a:t>určuje,  zda to, co bylo vyzkoumáno, je možné vztáhnout i na </a:t>
            </a:r>
            <a:r>
              <a:rPr lang="cs-CZ" dirty="0"/>
              <a:t>další objekty, které přímo nebyly předmětem zkoumání.</a:t>
            </a:r>
          </a:p>
          <a:p>
            <a:endParaRPr lang="cs-CZ" dirty="0"/>
          </a:p>
          <a:p>
            <a:r>
              <a:rPr lang="cs-CZ" b="1" dirty="0"/>
              <a:t>Generalizovat</a:t>
            </a:r>
            <a:r>
              <a:rPr lang="cs-CZ" dirty="0"/>
              <a:t> informace lze pouze v případě, že výběrový soubor je zmenšeninou souboru základního, tzn. že oba soubory se neliší v rozložení žádné z myslitelných vlastností, jenom svojí velikostí. Proměnné, které nás ve výzkumu zajímají, musí být ve vzorku stejně distribuovány jako proměnné v naší populaci, abychom mohli zjištění na populaci aplikovat.</a:t>
            </a:r>
          </a:p>
          <a:p>
            <a:endParaRPr lang="cs-CZ" dirty="0"/>
          </a:p>
          <a:p>
            <a:r>
              <a:rPr lang="cs-CZ" dirty="0"/>
              <a:t>Reprezentativnost znamená, že struktura vzorku musí imitovat složení populace tak dobře, jak je to jen možné. </a:t>
            </a:r>
          </a:p>
          <a:p>
            <a:endParaRPr lang="cs-CZ" dirty="0"/>
          </a:p>
          <a:p>
            <a:pPr lvl="0"/>
            <a:r>
              <a:rPr lang="cs-CZ" dirty="0"/>
              <a:t>S rostoucí velikostí vzorku se rozdíl mezi strukturou populace a vzorku zmenšuje. </a:t>
            </a:r>
          </a:p>
          <a:p>
            <a:endParaRPr lang="cs-CZ" dirty="0"/>
          </a:p>
          <a:p>
            <a:r>
              <a:rPr lang="cs-CZ" b="1" dirty="0" err="1"/>
              <a:t>Reprezentativita</a:t>
            </a:r>
            <a:r>
              <a:rPr lang="cs-CZ" dirty="0"/>
              <a:t> není určována jen počtem zkoumaných jednotek a návratností, </a:t>
            </a:r>
            <a:r>
              <a:rPr lang="pl-PL" dirty="0"/>
              <a:t>ale i mechanismem jejich výběru ze základního souboru. </a:t>
            </a:r>
            <a:r>
              <a:rPr lang="cs-CZ" b="1" dirty="0"/>
              <a:t>Zobecnění</a:t>
            </a:r>
            <a:r>
              <a:rPr lang="cs-CZ" dirty="0"/>
              <a:t> jsou potom možná jen tehdy, pokud dodržíme principy </a:t>
            </a:r>
            <a:r>
              <a:rPr lang="cs-CZ" b="1" dirty="0"/>
              <a:t>pravděpodobnostního</a:t>
            </a:r>
            <a:r>
              <a:rPr lang="cs-CZ" dirty="0"/>
              <a:t> neboli </a:t>
            </a:r>
            <a:r>
              <a:rPr lang="cs-CZ" b="1" dirty="0"/>
              <a:t>náhodného výběru</a:t>
            </a:r>
            <a:r>
              <a:rPr lang="cs-CZ" dirty="0"/>
              <a:t>. Skrze postupy </a:t>
            </a:r>
            <a:r>
              <a:rPr lang="cs-CZ" b="1" dirty="0"/>
              <a:t>náhodného</a:t>
            </a:r>
            <a:r>
              <a:rPr lang="cs-CZ" dirty="0"/>
              <a:t> </a:t>
            </a:r>
            <a:r>
              <a:rPr lang="cs-CZ" b="1" dirty="0"/>
              <a:t>výběru</a:t>
            </a:r>
            <a:r>
              <a:rPr lang="cs-CZ" dirty="0"/>
              <a:t> se snažíme zajistit, aby </a:t>
            </a:r>
            <a:r>
              <a:rPr lang="cs-CZ" altLang="cs-CZ" dirty="0"/>
              <a:t>vzorek byl co nejvíc podobný s výchozí populací.</a:t>
            </a:r>
          </a:p>
          <a:p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625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3100" dirty="0"/>
              <a:t>Orientační návod pro vztah mezi velikostí základního a výběrového souboru (</a:t>
            </a:r>
            <a:r>
              <a:rPr lang="cs-CZ" sz="3100" dirty="0" err="1"/>
              <a:t>Gavora</a:t>
            </a:r>
            <a:r>
              <a:rPr lang="cs-CZ" sz="3100" dirty="0"/>
              <a:t>, 2010)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992313" y="1557339"/>
          <a:ext cx="6769100" cy="5162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9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8317">
                <a:tc>
                  <a:txBody>
                    <a:bodyPr/>
                    <a:lstStyle/>
                    <a:p>
                      <a:r>
                        <a:rPr lang="cs-CZ" sz="2800" dirty="0"/>
                        <a:t>Základní soubor</a:t>
                      </a:r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Výběrový soubor</a:t>
                      </a:r>
                    </a:p>
                  </a:txBody>
                  <a:tcPr marL="91445" marR="91445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/>
                        <a:t>100</a:t>
                      </a:r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80</a:t>
                      </a:r>
                    </a:p>
                  </a:txBody>
                  <a:tcPr marL="91445" marR="91445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/>
                        <a:t>200</a:t>
                      </a:r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135</a:t>
                      </a:r>
                    </a:p>
                  </a:txBody>
                  <a:tcPr marL="91445" marR="91445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/>
                        <a:t>300</a:t>
                      </a:r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169</a:t>
                      </a:r>
                    </a:p>
                  </a:txBody>
                  <a:tcPr marL="91445" marR="91445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/>
                        <a:t>400</a:t>
                      </a:r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196</a:t>
                      </a:r>
                    </a:p>
                  </a:txBody>
                  <a:tcPr marL="91445" marR="91445"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/>
                        <a:t>500</a:t>
                      </a:r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217</a:t>
                      </a:r>
                    </a:p>
                  </a:txBody>
                  <a:tcPr marL="91445" marR="91445"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/>
                        <a:t>1000</a:t>
                      </a:r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278</a:t>
                      </a:r>
                    </a:p>
                  </a:txBody>
                  <a:tcPr marL="91445" marR="91445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/>
                        <a:t>1500</a:t>
                      </a:r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357</a:t>
                      </a:r>
                    </a:p>
                  </a:txBody>
                  <a:tcPr marL="91445" marR="91445"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/>
                        <a:t>10000</a:t>
                      </a:r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370</a:t>
                      </a:r>
                    </a:p>
                  </a:txBody>
                  <a:tcPr marL="91445" marR="91445" marT="45723" marB="4572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220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b="1" dirty="0"/>
              <a:t>Zobecnění jsou možná jen na naši cílovou populaci a na žádnou jinou</a:t>
            </a:r>
            <a:r>
              <a:rPr lang="cs-CZ" sz="2000" dirty="0"/>
              <a:t>, na což se často zapomíná. 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Např. z reprezentativního vzorku pacientů a pacientek sexuologických poraden a ordinací se zobecňuje na sexuální chování celé české populace. 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Např. z reprezentativního vzorku účastníků demonstrace organizované Blokem proti islámu se usuzuje na xenofobní nálady celé české populace.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07246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2014</TotalTime>
  <Words>798</Words>
  <Application>Microsoft Office PowerPoint</Application>
  <PresentationFormat>Širokoúhlá obrazovka</PresentationFormat>
  <Paragraphs>153</Paragraphs>
  <Slides>17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 3</vt:lpstr>
      <vt:lpstr>Fazeta</vt:lpstr>
      <vt:lpstr>Základy reprezentativity a výběrové postupy v kvantitativním výzkumu</vt:lpstr>
      <vt:lpstr>Kvantitativní a kvalitativní výzkum: podobnosti a rozdíly (opakování)</vt:lpstr>
      <vt:lpstr>Plán kvantitativního výzkumu</vt:lpstr>
      <vt:lpstr>Kvanti, nebo kvali? </vt:lpstr>
      <vt:lpstr>Důležité pojmy – základní populace a výběrový soubor</vt:lpstr>
      <vt:lpstr>Populace x vzorek  Základní soubor x výběrový soubor</vt:lpstr>
      <vt:lpstr>Reprezentativita</vt:lpstr>
      <vt:lpstr>Orientační návod pro vztah mezi velikostí základního a výběrového souboru (Gavora, 2010) </vt:lpstr>
      <vt:lpstr>Prezentace aplikace PowerPoint</vt:lpstr>
      <vt:lpstr>Prezentace aplikace PowerPoint</vt:lpstr>
      <vt:lpstr>Výběry zajišťující reprezentativitu</vt:lpstr>
      <vt:lpstr>Typy náhodného/pravděpodobnostního výběru</vt:lpstr>
      <vt:lpstr>Problémy s pravděpodobnostními výběry</vt:lpstr>
      <vt:lpstr>Výběry nezajišťující reprezentativitu</vt:lpstr>
      <vt:lpstr>O jaké typy výběru se jedná?</vt:lpstr>
      <vt:lpstr>Pilotní studie</vt:lpstr>
      <vt:lpstr>Předvýzkum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Vadurova</dc:creator>
  <cp:lastModifiedBy>Jana Obrovská</cp:lastModifiedBy>
  <cp:revision>89</cp:revision>
  <dcterms:created xsi:type="dcterms:W3CDTF">2016-10-17T12:09:34Z</dcterms:created>
  <dcterms:modified xsi:type="dcterms:W3CDTF">2016-10-20T18:41:55Z</dcterms:modified>
</cp:coreProperties>
</file>