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310" r:id="rId3"/>
    <p:sldId id="260" r:id="rId4"/>
    <p:sldId id="311" r:id="rId5"/>
    <p:sldId id="261" r:id="rId6"/>
    <p:sldId id="262" r:id="rId7"/>
    <p:sldId id="263" r:id="rId8"/>
    <p:sldId id="313" r:id="rId9"/>
    <p:sldId id="266" r:id="rId10"/>
    <p:sldId id="267" r:id="rId11"/>
    <p:sldId id="268" r:id="rId12"/>
    <p:sldId id="269" r:id="rId13"/>
    <p:sldId id="270" r:id="rId14"/>
    <p:sldId id="275" r:id="rId15"/>
    <p:sldId id="276" r:id="rId16"/>
    <p:sldId id="281" r:id="rId17"/>
    <p:sldId id="312"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60"/>
  </p:normalViewPr>
  <p:slideViewPr>
    <p:cSldViewPr>
      <p:cViewPr varScale="1">
        <p:scale>
          <a:sx n="125" d="100"/>
          <a:sy n="125" d="100"/>
        </p:scale>
        <p:origin x="121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F3BDE6-5DF2-49ED-9F66-F86DF2944CA3}" type="datetimeFigureOut">
              <a:rPr lang="cs-CZ" smtClean="0"/>
              <a:t>8.12.2016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AD5F8F-3E85-4E89-84EB-E0C3E0B4B724}" type="slidenum">
              <a:rPr lang="cs-CZ" smtClean="0"/>
              <a:t>‹#›</a:t>
            </a:fld>
            <a:endParaRPr lang="cs-CZ"/>
          </a:p>
        </p:txBody>
      </p:sp>
    </p:spTree>
    <p:extLst>
      <p:ext uri="{BB962C8B-B14F-4D97-AF65-F5344CB8AC3E}">
        <p14:creationId xmlns:p14="http://schemas.microsoft.com/office/powerpoint/2010/main" val="2516918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8.12.2016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8.12.2016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8.12.2016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8.12.2016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8.12.2016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5EC1D4A-A796-47C3-A63E-CE236FB377E2}" type="datetimeFigureOut">
              <a:rPr lang="cs-CZ" smtClean="0"/>
              <a:t>8.12.2016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5EC1D4A-A796-47C3-A63E-CE236FB377E2}" type="datetimeFigureOut">
              <a:rPr lang="cs-CZ" smtClean="0"/>
              <a:t>8.12.2016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5EC1D4A-A796-47C3-A63E-CE236FB377E2}" type="datetimeFigureOut">
              <a:rPr lang="cs-CZ" smtClean="0"/>
              <a:t>8.12.2016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8.12.2016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8.12.2016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8.12.2016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8.12.2016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Nadpis 4"/>
          <p:cNvSpPr>
            <a:spLocks noGrp="1"/>
          </p:cNvSpPr>
          <p:nvPr>
            <p:ph type="ctrTitle"/>
          </p:nvPr>
        </p:nvSpPr>
        <p:spPr/>
        <p:txBody>
          <a:bodyPr/>
          <a:lstStyle/>
          <a:p>
            <a:r>
              <a:rPr lang="cs-CZ" smtClean="0"/>
              <a:t> Jak analyzovat kvalitativní data?</a:t>
            </a:r>
          </a:p>
        </p:txBody>
      </p:sp>
    </p:spTree>
    <p:extLst>
      <p:ext uri="{BB962C8B-B14F-4D97-AF65-F5344CB8AC3E}">
        <p14:creationId xmlns:p14="http://schemas.microsoft.com/office/powerpoint/2010/main" val="2972074103"/>
      </p:ext>
    </p:extLst>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r>
              <a:rPr lang="cs-CZ" sz="3200" smtClean="0"/>
              <a:t>Interpretace dat: hledání indikátorů (datových fragmentů), konceptů a kategorií</a:t>
            </a:r>
          </a:p>
        </p:txBody>
      </p:sp>
      <p:sp>
        <p:nvSpPr>
          <p:cNvPr id="8195" name="Zástupný symbol pro obsah 2"/>
          <p:cNvSpPr>
            <a:spLocks noGrp="1"/>
          </p:cNvSpPr>
          <p:nvPr>
            <p:ph idx="1"/>
          </p:nvPr>
        </p:nvSpPr>
        <p:spPr/>
        <p:txBody>
          <a:bodyPr/>
          <a:lstStyle/>
          <a:p>
            <a:r>
              <a:rPr lang="cs-CZ" dirty="0" smtClean="0"/>
              <a:t>„Co dělám, když se dcera dívá na televizi? Stojím v kuchyni a umývám nádobí, nebo uklízím, vysávám, nebo tak. Abych ji třeba nenudila tím, že já nemám čas, že teď se jí nemůžu věnovat“</a:t>
            </a:r>
          </a:p>
          <a:p>
            <a:r>
              <a:rPr lang="cs-CZ" dirty="0" smtClean="0"/>
              <a:t>Kód/koncept: potřeba získat čas</a:t>
            </a:r>
          </a:p>
          <a:p>
            <a:r>
              <a:rPr lang="cs-CZ" dirty="0" smtClean="0"/>
              <a:t>Kategorie: rodičovské potřeby</a:t>
            </a:r>
          </a:p>
        </p:txBody>
      </p:sp>
    </p:spTree>
    <p:extLst>
      <p:ext uri="{BB962C8B-B14F-4D97-AF65-F5344CB8AC3E}">
        <p14:creationId xmlns:p14="http://schemas.microsoft.com/office/powerpoint/2010/main" val="4104352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Nadpis 2"/>
          <p:cNvSpPr>
            <a:spLocks noGrp="1"/>
          </p:cNvSpPr>
          <p:nvPr>
            <p:ph type="title"/>
          </p:nvPr>
        </p:nvSpPr>
        <p:spPr/>
        <p:txBody>
          <a:bodyPr/>
          <a:lstStyle/>
          <a:p>
            <a:r>
              <a:rPr lang="cs-CZ" smtClean="0"/>
              <a:t>„Čtení“ dat</a:t>
            </a:r>
          </a:p>
        </p:txBody>
      </p:sp>
      <p:sp>
        <p:nvSpPr>
          <p:cNvPr id="70659" name="Rectangle 3"/>
          <p:cNvSpPr>
            <a:spLocks noGrp="1" noChangeArrowheads="1"/>
          </p:cNvSpPr>
          <p:nvPr>
            <p:ph idx="1"/>
          </p:nvPr>
        </p:nvSpPr>
        <p:spPr/>
        <p:txBody>
          <a:bodyPr/>
          <a:lstStyle/>
          <a:p>
            <a:pPr marL="381000" indent="-381000"/>
            <a:r>
              <a:rPr lang="cs-CZ" sz="2000" dirty="0" smtClean="0"/>
              <a:t>Pozor na kritičnost k vlastním „analýzám“ a manifestním motivacím aktérů, informace z rozhovoru neinterpretujeme takto:</a:t>
            </a:r>
          </a:p>
          <a:p>
            <a:pPr marL="381000" indent="-381000">
              <a:buFontTx/>
              <a:buNone/>
            </a:pPr>
            <a:r>
              <a:rPr lang="cs-CZ" sz="2000" dirty="0" smtClean="0"/>
              <a:t>	XY to udělal, proto, že…“ </a:t>
            </a:r>
          </a:p>
          <a:p>
            <a:pPr marL="381000" indent="-381000">
              <a:buFontTx/>
              <a:buNone/>
            </a:pPr>
            <a:r>
              <a:rPr lang="cs-CZ" sz="2000" dirty="0" smtClean="0"/>
              <a:t>	ale „XY popisuje svou motivaci jako ….“ </a:t>
            </a:r>
          </a:p>
          <a:p>
            <a:pPr marL="381000" indent="-381000">
              <a:buFontTx/>
              <a:buNone/>
            </a:pPr>
            <a:endParaRPr lang="cs-CZ" sz="2000" dirty="0" smtClean="0"/>
          </a:p>
          <a:p>
            <a:pPr marL="381000" indent="-381000">
              <a:buFontTx/>
              <a:buNone/>
            </a:pPr>
            <a:r>
              <a:rPr lang="cs-CZ" sz="1800" u="sng" dirty="0" smtClean="0"/>
              <a:t>Příklad: Výzkum rodinné socializace dětského diváctví</a:t>
            </a:r>
          </a:p>
          <a:p>
            <a:pPr marL="381000" indent="-381000">
              <a:buFontTx/>
              <a:buNone/>
            </a:pPr>
            <a:r>
              <a:rPr lang="cs-CZ" sz="1800" i="1" dirty="0" smtClean="0"/>
              <a:t>Jak často se vaše dítě dívá na televizi?</a:t>
            </a:r>
          </a:p>
          <a:p>
            <a:pPr marL="381000" indent="-381000">
              <a:buFontTx/>
              <a:buNone/>
            </a:pPr>
            <a:r>
              <a:rPr lang="cs-CZ" sz="1800" dirty="0" smtClean="0"/>
              <a:t>„Já myslím, že on docela málo. Tak ke svému věku přiměřeně. Že znám hodně </a:t>
            </a:r>
            <a:r>
              <a:rPr lang="cs-CZ" sz="1800" dirty="0" err="1" smtClean="0"/>
              <a:t>známejch</a:t>
            </a:r>
            <a:r>
              <a:rPr lang="cs-CZ" sz="1800" dirty="0" smtClean="0"/>
              <a:t>, že mají tu televizi zapnutou pořád. A pořád to tam hrčí, ať je tam, co chce.“</a:t>
            </a:r>
          </a:p>
          <a:p>
            <a:pPr marL="381000" indent="-381000"/>
            <a:endParaRPr lang="cs-CZ" sz="1800" dirty="0" smtClean="0"/>
          </a:p>
          <a:p>
            <a:pPr marL="381000" indent="-381000">
              <a:buFontTx/>
              <a:buNone/>
            </a:pPr>
            <a:endParaRPr lang="cs-CZ" sz="2000" dirty="0" smtClean="0"/>
          </a:p>
          <a:p>
            <a:pPr marL="381000" indent="-381000">
              <a:buFontTx/>
              <a:buAutoNum type="alphaLcParenR"/>
            </a:pPr>
            <a:endParaRPr lang="cs-CZ" sz="2000" dirty="0" smtClean="0"/>
          </a:p>
          <a:p>
            <a:pPr marL="381000" indent="-381000">
              <a:buFontTx/>
              <a:buAutoNum type="alphaLcParenR"/>
            </a:pPr>
            <a:endParaRPr lang="cs-CZ" dirty="0" smtClean="0"/>
          </a:p>
        </p:txBody>
      </p:sp>
    </p:spTree>
    <p:extLst>
      <p:ext uri="{BB962C8B-B14F-4D97-AF65-F5344CB8AC3E}">
        <p14:creationId xmlns:p14="http://schemas.microsoft.com/office/powerpoint/2010/main" val="346486645"/>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Effect transition="in" filter="wipe(left)">
                                      <p:cBhvr>
                                        <p:cTn id="7" dur="500"/>
                                        <p:tgtEl>
                                          <p:spTgt spid="706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0659">
                                            <p:txEl>
                                              <p:pRg st="1" end="1"/>
                                            </p:txEl>
                                          </p:spTgt>
                                        </p:tgtEl>
                                        <p:attrNameLst>
                                          <p:attrName>style.visibility</p:attrName>
                                        </p:attrNameLst>
                                      </p:cBhvr>
                                      <p:to>
                                        <p:strVal val="visible"/>
                                      </p:to>
                                    </p:set>
                                    <p:animEffect transition="in" filter="wipe(left)">
                                      <p:cBhvr>
                                        <p:cTn id="12" dur="500"/>
                                        <p:tgtEl>
                                          <p:spTgt spid="706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0659">
                                            <p:txEl>
                                              <p:pRg st="2" end="2"/>
                                            </p:txEl>
                                          </p:spTgt>
                                        </p:tgtEl>
                                        <p:attrNameLst>
                                          <p:attrName>style.visibility</p:attrName>
                                        </p:attrNameLst>
                                      </p:cBhvr>
                                      <p:to>
                                        <p:strVal val="visible"/>
                                      </p:to>
                                    </p:set>
                                    <p:animEffect transition="in" filter="wipe(left)">
                                      <p:cBhvr>
                                        <p:cTn id="17" dur="500"/>
                                        <p:tgtEl>
                                          <p:spTgt spid="706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0659">
                                            <p:txEl>
                                              <p:pRg st="4" end="4"/>
                                            </p:txEl>
                                          </p:spTgt>
                                        </p:tgtEl>
                                        <p:attrNameLst>
                                          <p:attrName>style.visibility</p:attrName>
                                        </p:attrNameLst>
                                      </p:cBhvr>
                                      <p:to>
                                        <p:strVal val="visible"/>
                                      </p:to>
                                    </p:set>
                                    <p:animEffect transition="in" filter="wipe(left)">
                                      <p:cBhvr>
                                        <p:cTn id="22" dur="500"/>
                                        <p:tgtEl>
                                          <p:spTgt spid="7065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0659">
                                            <p:txEl>
                                              <p:pRg st="5" end="5"/>
                                            </p:txEl>
                                          </p:spTgt>
                                        </p:tgtEl>
                                        <p:attrNameLst>
                                          <p:attrName>style.visibility</p:attrName>
                                        </p:attrNameLst>
                                      </p:cBhvr>
                                      <p:to>
                                        <p:strVal val="visible"/>
                                      </p:to>
                                    </p:set>
                                    <p:animEffect transition="in" filter="wipe(left)">
                                      <p:cBhvr>
                                        <p:cTn id="27" dur="500"/>
                                        <p:tgtEl>
                                          <p:spTgt spid="70659">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0659">
                                            <p:txEl>
                                              <p:pRg st="6" end="6"/>
                                            </p:txEl>
                                          </p:spTgt>
                                        </p:tgtEl>
                                        <p:attrNameLst>
                                          <p:attrName>style.visibility</p:attrName>
                                        </p:attrNameLst>
                                      </p:cBhvr>
                                      <p:to>
                                        <p:strVal val="visible"/>
                                      </p:to>
                                    </p:set>
                                    <p:animEffect transition="in" filter="wipe(left)">
                                      <p:cBhvr>
                                        <p:cTn id="32" dur="500"/>
                                        <p:tgtEl>
                                          <p:spTgt spid="706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457200" y="274638"/>
            <a:ext cx="8229600" cy="417512"/>
          </a:xfrm>
        </p:spPr>
        <p:txBody>
          <a:bodyPr>
            <a:normAutofit fontScale="90000"/>
          </a:bodyPr>
          <a:lstStyle/>
          <a:p>
            <a:r>
              <a:rPr lang="cs-CZ" sz="2400" smtClean="0"/>
              <a:t>Interpretace dat: Příklad výzkumu bezdomovectví (Holpuch, 2011)</a:t>
            </a:r>
          </a:p>
        </p:txBody>
      </p:sp>
      <p:sp>
        <p:nvSpPr>
          <p:cNvPr id="78851" name="Rectangle 3"/>
          <p:cNvSpPr>
            <a:spLocks noGrp="1" noChangeArrowheads="1"/>
          </p:cNvSpPr>
          <p:nvPr>
            <p:ph type="body" idx="1"/>
          </p:nvPr>
        </p:nvSpPr>
        <p:spPr>
          <a:xfrm>
            <a:off x="0" y="1052513"/>
            <a:ext cx="9144000" cy="5805487"/>
          </a:xfrm>
        </p:spPr>
        <p:txBody>
          <a:bodyPr/>
          <a:lstStyle/>
          <a:p>
            <a:pPr>
              <a:lnSpc>
                <a:spcPct val="80000"/>
              </a:lnSpc>
            </a:pPr>
            <a:endParaRPr lang="cs-CZ" sz="800" dirty="0" smtClean="0"/>
          </a:p>
          <a:p>
            <a:pPr>
              <a:lnSpc>
                <a:spcPct val="80000"/>
              </a:lnSpc>
              <a:buNone/>
            </a:pPr>
            <a:r>
              <a:rPr lang="cs-CZ" sz="1400" dirty="0" smtClean="0"/>
              <a:t>	</a:t>
            </a:r>
            <a:r>
              <a:rPr lang="cs-CZ" sz="2000" i="1" dirty="0" smtClean="0"/>
              <a:t>Tak já tomu koši nebo </a:t>
            </a:r>
            <a:r>
              <a:rPr lang="cs-CZ" sz="2000" i="1" dirty="0" err="1" smtClean="0"/>
              <a:t>tý</a:t>
            </a:r>
            <a:r>
              <a:rPr lang="cs-CZ" sz="2000" i="1" dirty="0" smtClean="0"/>
              <a:t> popelnici moc nedám... já se přiznám, já ale načíhnu, to je pravda, načíhnu. Třeba včera sem načíhnul na letišti, jo, tam jsem byl do půlnoci, až po půlnoci </a:t>
            </a:r>
            <a:r>
              <a:rPr lang="cs-CZ" sz="2000" i="1" dirty="0" err="1" smtClean="0"/>
              <a:t>vyhazujou</a:t>
            </a:r>
            <a:r>
              <a:rPr lang="cs-CZ" sz="2000" i="1" dirty="0" smtClean="0"/>
              <a:t>. Tak jsem tam načíhnul, po půlnoci, do koše a teď jsem tam a co to je, něco </a:t>
            </a:r>
            <a:r>
              <a:rPr lang="cs-CZ" sz="2000" i="1" dirty="0" err="1" smtClean="0"/>
              <a:t>koženýho</a:t>
            </a:r>
            <a:r>
              <a:rPr lang="cs-CZ" sz="2000" i="1" dirty="0" smtClean="0"/>
              <a:t> a ona peněženka. Tak jsem nelenil. To jsem </a:t>
            </a:r>
            <a:r>
              <a:rPr lang="cs-CZ" sz="2000" i="1" dirty="0" err="1" smtClean="0"/>
              <a:t>řikal</a:t>
            </a:r>
            <a:r>
              <a:rPr lang="cs-CZ" sz="2000" i="1" dirty="0" smtClean="0"/>
              <a:t>, to už je jedno, že si </a:t>
            </a:r>
            <a:r>
              <a:rPr lang="cs-CZ" sz="2000" i="1" dirty="0" err="1" smtClean="0"/>
              <a:t>ušpinim</a:t>
            </a:r>
            <a:r>
              <a:rPr lang="cs-CZ" sz="2000" i="1" dirty="0" smtClean="0"/>
              <a:t> ruku, ale co když je tam třeba tisíc korun. Tak jsem tam šáhnul, no. </a:t>
            </a:r>
            <a:r>
              <a:rPr lang="cs-CZ" sz="2000" i="1" dirty="0" err="1" smtClean="0"/>
              <a:t>Jináč</a:t>
            </a:r>
            <a:r>
              <a:rPr lang="cs-CZ" sz="2000" i="1" dirty="0" smtClean="0"/>
              <a:t> já tam nešahám takhle jen tak. (Saša)</a:t>
            </a:r>
          </a:p>
          <a:p>
            <a:pPr>
              <a:lnSpc>
                <a:spcPct val="80000"/>
              </a:lnSpc>
            </a:pPr>
            <a:endParaRPr lang="cs-CZ" sz="2000" i="1" dirty="0" smtClean="0"/>
          </a:p>
          <a:p>
            <a:pPr>
              <a:lnSpc>
                <a:spcPct val="80000"/>
              </a:lnSpc>
              <a:buNone/>
            </a:pPr>
            <a:r>
              <a:rPr lang="cs-CZ" sz="2000" dirty="0" smtClean="0"/>
              <a:t>	Saša se vůči pasivním dlouhodobým bezdomovcům vymezuje, avšak sám už zakusil některé z jejich vzorců chování. Přestože si určité bezdomovecké techniky přežití už osvojil, rámec, v němž o nich hovořil, byl prosycen studem a potřebou ospravedlnit se. </a:t>
            </a:r>
          </a:p>
          <a:p>
            <a:pPr>
              <a:lnSpc>
                <a:spcPct val="80000"/>
              </a:lnSpc>
            </a:pPr>
            <a:endParaRPr lang="cs-CZ" sz="2000" dirty="0" smtClean="0"/>
          </a:p>
          <a:p>
            <a:pPr>
              <a:lnSpc>
                <a:spcPct val="80000"/>
              </a:lnSpc>
              <a:buNone/>
            </a:pPr>
            <a:r>
              <a:rPr lang="cs-CZ" sz="2000" dirty="0" smtClean="0"/>
              <a:t>	Symbolické ušpinění ruky, jež je způsobeno sáhnutím do odpadkového koše, přede mnou Saša důrazně ospravedlnil předmětem svého zájmu a naléhavostí situace. Následně celou pasáž uzavřel vymezením se vůči této praktice: "já tam nešahám takhle jen tak". Avšak poté, co jsem vyjádřil tuto pozitivní zpětnou vazbu: "To v podstatě pro ty lidi, když jsou v takovýchto situacích, tak je to nutnost tyhle věci dělat." Saša pokračoval:</a:t>
            </a:r>
          </a:p>
          <a:p>
            <a:pPr>
              <a:lnSpc>
                <a:spcPct val="80000"/>
              </a:lnSpc>
            </a:pPr>
            <a:endParaRPr lang="cs-CZ" sz="1400" dirty="0" smtClean="0"/>
          </a:p>
          <a:p>
            <a:pPr>
              <a:lnSpc>
                <a:spcPct val="80000"/>
              </a:lnSpc>
              <a:buFontTx/>
              <a:buNone/>
            </a:pPr>
            <a:r>
              <a:rPr lang="cs-CZ" sz="1400" dirty="0" smtClean="0"/>
              <a:t>	</a:t>
            </a:r>
          </a:p>
        </p:txBody>
      </p:sp>
    </p:spTree>
    <p:extLst>
      <p:ext uri="{BB962C8B-B14F-4D97-AF65-F5344CB8AC3E}">
        <p14:creationId xmlns:p14="http://schemas.microsoft.com/office/powerpoint/2010/main" val="3608110076"/>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8850"/>
                                        </p:tgtEl>
                                        <p:attrNameLst>
                                          <p:attrName>style.visibility</p:attrName>
                                        </p:attrNameLst>
                                      </p:cBhvr>
                                      <p:to>
                                        <p:strVal val="visible"/>
                                      </p:to>
                                    </p:set>
                                    <p:animEffect transition="in" filter="fade">
                                      <p:cBhvr>
                                        <p:cTn id="7" dur="2000"/>
                                        <p:tgtEl>
                                          <p:spTgt spid="788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8851">
                                            <p:txEl>
                                              <p:pRg st="1" end="1"/>
                                            </p:txEl>
                                          </p:spTgt>
                                        </p:tgtEl>
                                        <p:attrNameLst>
                                          <p:attrName>style.visibility</p:attrName>
                                        </p:attrNameLst>
                                      </p:cBhvr>
                                      <p:to>
                                        <p:strVal val="visible"/>
                                      </p:to>
                                    </p:set>
                                    <p:animEffect transition="in" filter="wipe(left)">
                                      <p:cBhvr>
                                        <p:cTn id="12" dur="500"/>
                                        <p:tgtEl>
                                          <p:spTgt spid="788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8851">
                                            <p:txEl>
                                              <p:pRg st="3" end="3"/>
                                            </p:txEl>
                                          </p:spTgt>
                                        </p:tgtEl>
                                        <p:attrNameLst>
                                          <p:attrName>style.visibility</p:attrName>
                                        </p:attrNameLst>
                                      </p:cBhvr>
                                      <p:to>
                                        <p:strVal val="visible"/>
                                      </p:to>
                                    </p:set>
                                    <p:animEffect transition="in" filter="wipe(left)">
                                      <p:cBhvr>
                                        <p:cTn id="17" dur="500"/>
                                        <p:tgtEl>
                                          <p:spTgt spid="7885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8851">
                                            <p:txEl>
                                              <p:pRg st="5" end="5"/>
                                            </p:txEl>
                                          </p:spTgt>
                                        </p:tgtEl>
                                        <p:attrNameLst>
                                          <p:attrName>style.visibility</p:attrName>
                                        </p:attrNameLst>
                                      </p:cBhvr>
                                      <p:to>
                                        <p:strVal val="visible"/>
                                      </p:to>
                                    </p:set>
                                    <p:animEffect transition="in" filter="wipe(left)">
                                      <p:cBhvr>
                                        <p:cTn id="22" dur="500"/>
                                        <p:tgtEl>
                                          <p:spTgt spid="78851">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8851">
                                            <p:txEl>
                                              <p:pRg st="7" end="7"/>
                                            </p:txEl>
                                          </p:spTgt>
                                        </p:tgtEl>
                                        <p:attrNameLst>
                                          <p:attrName>style.visibility</p:attrName>
                                        </p:attrNameLst>
                                      </p:cBhvr>
                                      <p:to>
                                        <p:strVal val="visible"/>
                                      </p:to>
                                    </p:set>
                                    <p:animEffect transition="in" filter="wipe(left)">
                                      <p:cBhvr>
                                        <p:cTn id="27" dur="500"/>
                                        <p:tgtEl>
                                          <p:spTgt spid="7885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p:bldP spid="7885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obsah 2"/>
          <p:cNvSpPr>
            <a:spLocks noGrp="1"/>
          </p:cNvSpPr>
          <p:nvPr>
            <p:ph idx="1"/>
          </p:nvPr>
        </p:nvSpPr>
        <p:spPr>
          <a:xfrm>
            <a:off x="457200" y="476250"/>
            <a:ext cx="8229600" cy="5649913"/>
          </a:xfrm>
        </p:spPr>
        <p:txBody>
          <a:bodyPr/>
          <a:lstStyle/>
          <a:p>
            <a:pPr>
              <a:lnSpc>
                <a:spcPct val="80000"/>
              </a:lnSpc>
              <a:buNone/>
            </a:pPr>
            <a:r>
              <a:rPr lang="cs-CZ" sz="1800" i="1" dirty="0" smtClean="0"/>
              <a:t>	No, třeba ráno mě rozčílil jeden </a:t>
            </a:r>
            <a:r>
              <a:rPr lang="cs-CZ" sz="1800" i="1" dirty="0" err="1" smtClean="0"/>
              <a:t>c</a:t>
            </a:r>
            <a:r>
              <a:rPr lang="cs-CZ" sz="1800" i="1" dirty="0" smtClean="0"/>
              <a:t>... </a:t>
            </a:r>
            <a:r>
              <a:rPr lang="cs-CZ" sz="1800" i="1" dirty="0" err="1" smtClean="0"/>
              <a:t>é</a:t>
            </a:r>
            <a:r>
              <a:rPr lang="cs-CZ" sz="1800" i="1" dirty="0" smtClean="0"/>
              <a:t>... Rom, já byl </a:t>
            </a:r>
            <a:r>
              <a:rPr lang="cs-CZ" sz="1800" i="1" dirty="0" err="1" smtClean="0"/>
              <a:t>unavenej</a:t>
            </a:r>
            <a:r>
              <a:rPr lang="cs-CZ" sz="1800" i="1" dirty="0" smtClean="0"/>
              <a:t> z tramvaje, už bylo světlo, bylo čtvrt na sedm asi a jeden Rom vychází na Václaváku z toho, z metra, a já jsem načíhnul, měl jsem takovou chuť divnou, víte, </a:t>
            </a:r>
            <a:r>
              <a:rPr lang="cs-CZ" sz="1800" i="1" dirty="0" err="1" smtClean="0"/>
              <a:t>takovej</a:t>
            </a:r>
            <a:r>
              <a:rPr lang="cs-CZ" sz="1800" i="1" dirty="0" smtClean="0"/>
              <a:t> </a:t>
            </a:r>
            <a:r>
              <a:rPr lang="cs-CZ" sz="1800" i="1" dirty="0" err="1" smtClean="0"/>
              <a:t>nevyspalej</a:t>
            </a:r>
            <a:r>
              <a:rPr lang="cs-CZ" sz="1800" i="1" dirty="0" smtClean="0"/>
              <a:t>, </a:t>
            </a:r>
            <a:r>
              <a:rPr lang="cs-CZ" sz="1800" i="1" dirty="0" err="1" smtClean="0"/>
              <a:t>nervozní</a:t>
            </a:r>
            <a:r>
              <a:rPr lang="cs-CZ" sz="1800" i="1" dirty="0" smtClean="0"/>
              <a:t>, teď cigaretu jsem neměl, ani </a:t>
            </a:r>
            <a:r>
              <a:rPr lang="cs-CZ" sz="1800" i="1" dirty="0" err="1" smtClean="0"/>
              <a:t>vajgla</a:t>
            </a:r>
            <a:r>
              <a:rPr lang="cs-CZ" sz="1800" i="1" dirty="0" smtClean="0"/>
              <a:t> zrovna. Jsem </a:t>
            </a:r>
            <a:r>
              <a:rPr lang="cs-CZ" sz="1800" i="1" dirty="0" err="1" smtClean="0"/>
              <a:t>řikal</a:t>
            </a:r>
            <a:r>
              <a:rPr lang="cs-CZ" sz="1800" i="1" dirty="0" smtClean="0"/>
              <a:t>, </a:t>
            </a:r>
            <a:r>
              <a:rPr lang="cs-CZ" sz="1800" i="1" dirty="0" err="1" smtClean="0"/>
              <a:t>Ježiši</a:t>
            </a:r>
            <a:r>
              <a:rPr lang="cs-CZ" sz="1800" i="1" dirty="0" smtClean="0"/>
              <a:t> Kriste, kdyby aspoň v tom koši byl buřt, bych si rád </a:t>
            </a:r>
            <a:r>
              <a:rPr lang="cs-CZ" sz="1800" i="1" dirty="0" err="1" smtClean="0"/>
              <a:t>zakous</a:t>
            </a:r>
            <a:r>
              <a:rPr lang="cs-CZ" sz="1800" i="1" dirty="0" smtClean="0"/>
              <a:t>, mně by to už bylo jedno, jsem takhle načíhnul a </a:t>
            </a:r>
            <a:r>
              <a:rPr lang="cs-CZ" sz="1800" i="1" dirty="0" err="1" smtClean="0"/>
              <a:t>von</a:t>
            </a:r>
            <a:r>
              <a:rPr lang="cs-CZ" sz="1800" i="1" dirty="0" smtClean="0"/>
              <a:t>, šla parta tři, jo, tři Romové šli, z metra vycházeli. A jak </a:t>
            </a:r>
            <a:r>
              <a:rPr lang="cs-CZ" sz="1800" i="1" dirty="0" err="1" smtClean="0"/>
              <a:t>von</a:t>
            </a:r>
            <a:r>
              <a:rPr lang="cs-CZ" sz="1800" i="1" dirty="0" smtClean="0"/>
              <a:t> to řek ten jeden, já byl </a:t>
            </a:r>
            <a:r>
              <a:rPr lang="cs-CZ" sz="1800" i="1" dirty="0" err="1" smtClean="0"/>
              <a:t>rozčilenej</a:t>
            </a:r>
            <a:r>
              <a:rPr lang="cs-CZ" sz="1800" i="1" dirty="0" smtClean="0"/>
              <a:t>, víte, nervózní jsem byl, </a:t>
            </a:r>
            <a:r>
              <a:rPr lang="cs-CZ" sz="1800" i="1" dirty="0" err="1" smtClean="0"/>
              <a:t>nevyspalej</a:t>
            </a:r>
            <a:r>
              <a:rPr lang="cs-CZ" sz="1800" i="1" dirty="0" smtClean="0"/>
              <a:t>. A </a:t>
            </a:r>
            <a:r>
              <a:rPr lang="cs-CZ" sz="1800" i="1" dirty="0" err="1" smtClean="0"/>
              <a:t>von</a:t>
            </a:r>
            <a:r>
              <a:rPr lang="cs-CZ" sz="1800" i="1" dirty="0" smtClean="0"/>
              <a:t> řek, co vidíš...tak nebo co tam hledáš tak </a:t>
            </a:r>
            <a:r>
              <a:rPr lang="cs-CZ" sz="1800" i="1" dirty="0" err="1" smtClean="0"/>
              <a:t>hezkýho</a:t>
            </a:r>
            <a:r>
              <a:rPr lang="cs-CZ" sz="1800" i="1" dirty="0" smtClean="0"/>
              <a:t>. Já jsem se naštval a řek jsem mu, to víš, koukám, jak je tam nasráno a šel jsem pryč [smích] ne, s </a:t>
            </a:r>
            <a:r>
              <a:rPr lang="cs-CZ" sz="1800" i="1" dirty="0" err="1" smtClean="0"/>
              <a:t>prominutim</a:t>
            </a:r>
            <a:r>
              <a:rPr lang="cs-CZ" sz="1800" i="1" dirty="0" smtClean="0"/>
              <a:t>, jsem byl </a:t>
            </a:r>
            <a:r>
              <a:rPr lang="cs-CZ" sz="1800" i="1" dirty="0" err="1" smtClean="0"/>
              <a:t>rozčilenej</a:t>
            </a:r>
            <a:r>
              <a:rPr lang="cs-CZ" sz="1800" i="1" dirty="0" smtClean="0"/>
              <a:t>, tak jsem mu řek, koukám, jak je tam nasráno. (Saša)</a:t>
            </a:r>
          </a:p>
          <a:p>
            <a:pPr>
              <a:lnSpc>
                <a:spcPct val="80000"/>
              </a:lnSpc>
            </a:pPr>
            <a:endParaRPr lang="cs-CZ" sz="1800" i="1" dirty="0" smtClean="0"/>
          </a:p>
          <a:p>
            <a:pPr>
              <a:lnSpc>
                <a:spcPct val="80000"/>
              </a:lnSpc>
              <a:buNone/>
            </a:pPr>
            <a:r>
              <a:rPr lang="cs-CZ" sz="1800" dirty="0" smtClean="0"/>
              <a:t>	Saša při vyprávění o hledání jídla v koši opět zdůrazňuje výjimečnost situace. Když říká, "mně už to bylo jedno", vyjadřuje odhodlání prolomit normu, kterou běžně ctí. Tento počin ospravedlňuje svou špatnou psychickou kondicí. Nicméně svůj záměr nedokončil, díky náhodnému </a:t>
            </a:r>
            <a:r>
              <a:rPr lang="cs-CZ" sz="1800" i="1" dirty="0" smtClean="0"/>
              <a:t>strážci</a:t>
            </a:r>
            <a:r>
              <a:rPr lang="cs-CZ" sz="1800" dirty="0" smtClean="0"/>
              <a:t> společenských norem - zmíněnému Romovi, který jej sarkastickou poznámkou upozornil, že se chystá udělat něco </a:t>
            </a:r>
            <a:r>
              <a:rPr lang="cs-CZ" sz="1800" i="1" dirty="0" smtClean="0"/>
              <a:t>zakázaného</a:t>
            </a:r>
            <a:r>
              <a:rPr lang="cs-CZ" sz="1800" dirty="0" smtClean="0"/>
              <a:t>. Jelikož zdroje Sašovy sebeúcty byly v ten moment stále v souladu s jeho dřívějším životem a hledání jídla v koši bylo s jeho hodnotami v rozporu, musel volit mezi nasycením se a sebeúctou. Tím, že Saša dotyčnému řekl: "To víš, koukám, jak je tam nasráno", a šel pryč, přede mnou hrdě potvrdil, že si tenkrát zvolil druhou možnost. </a:t>
            </a:r>
          </a:p>
          <a:p>
            <a:endParaRPr lang="cs-CZ" sz="1800" dirty="0" smtClean="0"/>
          </a:p>
        </p:txBody>
      </p:sp>
    </p:spTree>
    <p:extLst>
      <p:ext uri="{BB962C8B-B14F-4D97-AF65-F5344CB8AC3E}">
        <p14:creationId xmlns:p14="http://schemas.microsoft.com/office/powerpoint/2010/main" val="3319053917"/>
      </p:ext>
    </p:extLst>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Psaní poznámek: Procedurální</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dirty="0" smtClean="0"/>
              <a:t>Kód „pocity týkající se pečovatelek“ zahrnuje všechny typy emocí nebo hodnocení, které </a:t>
            </a:r>
            <a:r>
              <a:rPr lang="cs-CZ" dirty="0" err="1" smtClean="0"/>
              <a:t>informantky</a:t>
            </a:r>
            <a:r>
              <a:rPr lang="cs-CZ" dirty="0" smtClean="0"/>
              <a:t> používají ve vztahu k těm, kdo pečují o dítě. To znamená hodnocení, že chůva je „milá“ nebo že ji </a:t>
            </a:r>
            <a:r>
              <a:rPr lang="cs-CZ" dirty="0" err="1" smtClean="0"/>
              <a:t>informantka</a:t>
            </a:r>
            <a:r>
              <a:rPr lang="cs-CZ" dirty="0" smtClean="0"/>
              <a:t> „má ráda“ atd. Týká se to také pocitů ohledně pečovatele/</a:t>
            </a:r>
            <a:r>
              <a:rPr lang="cs-CZ" dirty="0" err="1" smtClean="0"/>
              <a:t>ky</a:t>
            </a:r>
            <a:r>
              <a:rPr lang="cs-CZ" dirty="0" smtClean="0"/>
              <a:t> jako osoby. Nezahrnuje to pocity, které </a:t>
            </a:r>
            <a:r>
              <a:rPr lang="cs-CZ" dirty="0" err="1" smtClean="0"/>
              <a:t>informantka</a:t>
            </a:r>
            <a:r>
              <a:rPr lang="cs-CZ" dirty="0" smtClean="0"/>
              <a:t> má ohledně umístění svého dítěte do instituce nebo pocitů kolem odvádění a vyzvedávání dítěte.</a:t>
            </a:r>
          </a:p>
          <a:p>
            <a:pPr marL="0" indent="0">
              <a:buNone/>
            </a:pPr>
            <a:r>
              <a:rPr lang="cs-CZ" dirty="0" smtClean="0"/>
              <a:t>Kód „odvádění a vyzvedávání“ zahrnují cokoli, co </a:t>
            </a:r>
            <a:r>
              <a:rPr lang="cs-CZ" dirty="0" err="1" smtClean="0"/>
              <a:t>informantky</a:t>
            </a:r>
            <a:r>
              <a:rPr lang="cs-CZ" dirty="0" smtClean="0"/>
              <a:t> říkají ohledně každodenního dávání dítěte do zařízení a vyzvedávání jej. Například: „Vyzvedávání jsem ráda nechala na partnerovi“ nebo „Ráda chodím trochu dřív, abych se mohla podívat, jak si dcera hraje s ostatními“.</a:t>
            </a:r>
            <a:endParaRPr lang="cs-CZ" dirty="0"/>
          </a:p>
        </p:txBody>
      </p:sp>
      <p:sp>
        <p:nvSpPr>
          <p:cNvPr id="4" name="Obdélník 3"/>
          <p:cNvSpPr/>
          <p:nvPr/>
        </p:nvSpPr>
        <p:spPr>
          <a:xfrm>
            <a:off x="2286000" y="5691157"/>
            <a:ext cx="5500710" cy="646331"/>
          </a:xfrm>
          <a:prstGeom prst="rect">
            <a:avLst/>
          </a:prstGeom>
        </p:spPr>
        <p:txBody>
          <a:bodyPr wrap="square">
            <a:spAutoFit/>
          </a:bodyPr>
          <a:lstStyle/>
          <a:p>
            <a:r>
              <a:rPr lang="en-US" dirty="0" smtClean="0"/>
              <a:t>ESTERBERG, Kristin G. </a:t>
            </a:r>
            <a:r>
              <a:rPr lang="en-US" i="1" dirty="0" smtClean="0"/>
              <a:t>Qualitative methods in social research</a:t>
            </a:r>
            <a:r>
              <a:rPr lang="en-US" dirty="0" smtClean="0"/>
              <a:t>. Boston: McGraw-Hill, 2002.</a:t>
            </a:r>
            <a:endParaRPr lang="cs-CZ" dirty="0"/>
          </a:p>
        </p:txBody>
      </p:sp>
    </p:spTree>
    <p:extLst>
      <p:ext uri="{BB962C8B-B14F-4D97-AF65-F5344CB8AC3E}">
        <p14:creationId xmlns:p14="http://schemas.microsoft.com/office/powerpoint/2010/main" val="37532397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Psaní poznámek: Analytické</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smtClean="0"/>
              <a:t>Předávání dětí do péče: Zdá se, že moment „odevzdávání“  dětí představuje pro matky, se kterými jsem mluvila, velký problém. Někteří z rodičů se nejspíše cítí špatně, protože nechávají dítě celý den v zařízení (cítí se jako špatné matky?) a odevzdávání je těžké. To je zřejmé například u Roz („Nezvládám to, když pláče a křičí, ať nikam nechodím). Ale například Lea říká „Je skvělé vidět, jak se dcera vrhá učitelce do náruče, má ji hrozně moc ráda“. Souvisí to nějak s kvalitou zařízení? Nebo s pocity rodičů ohledně rodičovství obecně? Nebo s pocity rodičů týkající se práce – matky, které si práci užívají víc (nebo víc potřebují peníze?). Tohle je třeba ještě zkontrolovat v terénních poznámkách.</a:t>
            </a:r>
            <a:endParaRPr lang="cs-CZ" dirty="0"/>
          </a:p>
        </p:txBody>
      </p:sp>
      <p:sp>
        <p:nvSpPr>
          <p:cNvPr id="4" name="Obdélník 3"/>
          <p:cNvSpPr/>
          <p:nvPr/>
        </p:nvSpPr>
        <p:spPr>
          <a:xfrm>
            <a:off x="2286000" y="6215082"/>
            <a:ext cx="5143520" cy="646331"/>
          </a:xfrm>
          <a:prstGeom prst="rect">
            <a:avLst/>
          </a:prstGeom>
        </p:spPr>
        <p:txBody>
          <a:bodyPr wrap="square">
            <a:spAutoFit/>
          </a:bodyPr>
          <a:lstStyle/>
          <a:p>
            <a:r>
              <a:rPr lang="en-US" dirty="0" smtClean="0"/>
              <a:t>ESTERBERG, Kristin G. </a:t>
            </a:r>
            <a:r>
              <a:rPr lang="en-US" i="1" dirty="0" smtClean="0"/>
              <a:t>Qualitative methods in social research</a:t>
            </a:r>
            <a:r>
              <a:rPr lang="en-US" dirty="0" smtClean="0"/>
              <a:t>. Boston: McGraw-Hill, 2002.</a:t>
            </a:r>
            <a:endParaRPr lang="cs-CZ" dirty="0"/>
          </a:p>
        </p:txBody>
      </p:sp>
    </p:spTree>
    <p:extLst>
      <p:ext uri="{BB962C8B-B14F-4D97-AF65-F5344CB8AC3E}">
        <p14:creationId xmlns:p14="http://schemas.microsoft.com/office/powerpoint/2010/main" val="1304950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a:xfrm>
            <a:off x="457200" y="274638"/>
            <a:ext cx="8229600" cy="993775"/>
          </a:xfrm>
        </p:spPr>
        <p:txBody>
          <a:bodyPr>
            <a:normAutofit fontScale="90000"/>
          </a:bodyPr>
          <a:lstStyle/>
          <a:p>
            <a:r>
              <a:rPr lang="cs-CZ" smtClean="0"/>
              <a:t>Co se vlastně čeká? Výstupy z kvalitativního výzkumu</a:t>
            </a:r>
          </a:p>
        </p:txBody>
      </p:sp>
      <p:sp>
        <p:nvSpPr>
          <p:cNvPr id="24579" name="Zástupný symbol pro obsah 2"/>
          <p:cNvSpPr>
            <a:spLocks noGrp="1"/>
          </p:cNvSpPr>
          <p:nvPr>
            <p:ph idx="1"/>
          </p:nvPr>
        </p:nvSpPr>
        <p:spPr>
          <a:xfrm>
            <a:off x="457200" y="2708275"/>
            <a:ext cx="8229600" cy="3417888"/>
          </a:xfrm>
        </p:spPr>
        <p:txBody>
          <a:bodyPr>
            <a:normAutofit/>
          </a:bodyPr>
          <a:lstStyle/>
          <a:p>
            <a:r>
              <a:rPr lang="cs-CZ" dirty="0" smtClean="0"/>
              <a:t>Seznam a podrobný popis klíčových témat</a:t>
            </a:r>
          </a:p>
          <a:p>
            <a:r>
              <a:rPr lang="cs-CZ" dirty="0" smtClean="0"/>
              <a:t>Teorie, hypotézy k dalšímu ověřování</a:t>
            </a:r>
          </a:p>
          <a:p>
            <a:r>
              <a:rPr lang="cs-CZ" dirty="0" smtClean="0"/>
              <a:t>Chronologie, sekvence</a:t>
            </a:r>
          </a:p>
          <a:p>
            <a:r>
              <a:rPr lang="cs-CZ" dirty="0" smtClean="0"/>
              <a:t>Schéma, model</a:t>
            </a:r>
          </a:p>
          <a:p>
            <a:r>
              <a:rPr lang="cs-CZ" dirty="0" smtClean="0"/>
              <a:t>Typologie, kategorizace</a:t>
            </a:r>
          </a:p>
          <a:p>
            <a:pPr>
              <a:buFontTx/>
              <a:buNone/>
            </a:pPr>
            <a:endParaRPr lang="cs-CZ" dirty="0" smtClean="0"/>
          </a:p>
        </p:txBody>
      </p:sp>
    </p:spTree>
    <p:extLst>
      <p:ext uri="{BB962C8B-B14F-4D97-AF65-F5344CB8AC3E}">
        <p14:creationId xmlns:p14="http://schemas.microsoft.com/office/powerpoint/2010/main" val="4099561500"/>
      </p:ext>
    </p:extLst>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 z kvalitativního výzkumu</a:t>
            </a:r>
            <a:endParaRPr lang="cs-CZ" dirty="0"/>
          </a:p>
        </p:txBody>
      </p:sp>
      <p:sp>
        <p:nvSpPr>
          <p:cNvPr id="3" name="Zástupný symbol pro obsah 2"/>
          <p:cNvSpPr>
            <a:spLocks noGrp="1"/>
          </p:cNvSpPr>
          <p:nvPr>
            <p:ph idx="1"/>
          </p:nvPr>
        </p:nvSpPr>
        <p:spPr/>
        <p:txBody>
          <a:bodyPr/>
          <a:lstStyle/>
          <a:p>
            <a:r>
              <a:rPr lang="cs-CZ" dirty="0" smtClean="0"/>
              <a:t>Typ zobecnění</a:t>
            </a:r>
          </a:p>
          <a:p>
            <a:r>
              <a:rPr lang="cs-CZ" dirty="0" smtClean="0"/>
              <a:t>Práce s dalšími zdroji</a:t>
            </a:r>
            <a:endParaRPr lang="cs-CZ" dirty="0"/>
          </a:p>
          <a:p>
            <a:r>
              <a:rPr lang="cs-CZ" dirty="0" smtClean="0"/>
              <a:t>Nezbytnost čtení k psaní</a:t>
            </a:r>
            <a:endParaRPr lang="cs-CZ" dirty="0"/>
          </a:p>
        </p:txBody>
      </p:sp>
    </p:spTree>
    <p:extLst>
      <p:ext uri="{BB962C8B-B14F-4D97-AF65-F5344CB8AC3E}">
        <p14:creationId xmlns:p14="http://schemas.microsoft.com/office/powerpoint/2010/main" val="1364594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Výsledek obrázku pro OSOP qualitative analys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2356" y="3140968"/>
            <a:ext cx="4275728" cy="1656184"/>
          </a:xfrm>
          <a:prstGeom prst="rect">
            <a:avLst/>
          </a:prstGeom>
          <a:noFill/>
          <a:extLst>
            <a:ext uri="{909E8E84-426E-40DD-AFC4-6F175D3DCCD1}">
              <a14:hiddenFill xmlns:a14="http://schemas.microsoft.com/office/drawing/2010/main">
                <a:solidFill>
                  <a:srgbClr val="FFFFFF"/>
                </a:solidFill>
              </a14:hiddenFill>
            </a:ext>
          </a:extLst>
        </p:spPr>
      </p:pic>
      <p:sp>
        <p:nvSpPr>
          <p:cNvPr id="2" name="Nadpis 1"/>
          <p:cNvSpPr>
            <a:spLocks noGrp="1"/>
          </p:cNvSpPr>
          <p:nvPr>
            <p:ph type="title"/>
          </p:nvPr>
        </p:nvSpPr>
        <p:spPr/>
        <p:txBody>
          <a:bodyPr/>
          <a:lstStyle/>
          <a:p>
            <a:r>
              <a:rPr lang="cs-CZ" dirty="0" smtClean="0"/>
              <a:t>Hlavní principy</a:t>
            </a:r>
            <a:endParaRPr lang="cs-CZ" dirty="0"/>
          </a:p>
        </p:txBody>
      </p:sp>
      <p:sp>
        <p:nvSpPr>
          <p:cNvPr id="3" name="Zástupný symbol pro obsah 2"/>
          <p:cNvSpPr>
            <a:spLocks noGrp="1"/>
          </p:cNvSpPr>
          <p:nvPr>
            <p:ph idx="1"/>
          </p:nvPr>
        </p:nvSpPr>
        <p:spPr>
          <a:xfrm>
            <a:off x="457200" y="1268760"/>
            <a:ext cx="8229600" cy="5472608"/>
          </a:xfrm>
        </p:spPr>
        <p:txBody>
          <a:bodyPr>
            <a:normAutofit fontScale="85000" lnSpcReduction="20000"/>
          </a:bodyPr>
          <a:lstStyle/>
          <a:p>
            <a:pPr>
              <a:lnSpc>
                <a:spcPct val="90000"/>
              </a:lnSpc>
              <a:buFontTx/>
              <a:buNone/>
            </a:pPr>
            <a:r>
              <a:rPr lang="cs-CZ" dirty="0" smtClean="0"/>
              <a:t>1. Induktivní postup </a:t>
            </a:r>
          </a:p>
          <a:p>
            <a:pPr>
              <a:lnSpc>
                <a:spcPct val="90000"/>
              </a:lnSpc>
              <a:buFontTx/>
              <a:buNone/>
            </a:pPr>
            <a:endParaRPr lang="cs-CZ" b="1" u="sng" dirty="0"/>
          </a:p>
          <a:p>
            <a:pPr>
              <a:lnSpc>
                <a:spcPct val="90000"/>
              </a:lnSpc>
              <a:buFontTx/>
              <a:buNone/>
            </a:pPr>
            <a:r>
              <a:rPr lang="cs-CZ" b="1" u="sng" dirty="0" smtClean="0"/>
              <a:t>Nezačíná </a:t>
            </a:r>
            <a:r>
              <a:rPr lang="cs-CZ" b="1" u="sng" dirty="0"/>
              <a:t>se s teorií, která se dokazuje.</a:t>
            </a:r>
            <a:r>
              <a:rPr lang="cs-CZ" dirty="0"/>
              <a:t> Spíše se začíná </a:t>
            </a:r>
            <a:r>
              <a:rPr lang="cs-CZ" dirty="0" smtClean="0"/>
              <a:t>s oblastí </a:t>
            </a:r>
            <a:r>
              <a:rPr lang="cs-CZ" dirty="0"/>
              <a:t>studia a zkoumá se vše, co se v této oblasti </a:t>
            </a:r>
            <a:r>
              <a:rPr lang="cs-CZ" b="1" u="sng" dirty="0"/>
              <a:t>vynořuje</a:t>
            </a:r>
            <a:r>
              <a:rPr lang="cs-CZ" dirty="0"/>
              <a:t>.“ </a:t>
            </a:r>
          </a:p>
          <a:p>
            <a:pPr>
              <a:lnSpc>
                <a:spcPct val="90000"/>
              </a:lnSpc>
              <a:buFontTx/>
              <a:buNone/>
            </a:pPr>
            <a:r>
              <a:rPr lang="cs-CZ" dirty="0"/>
              <a:t>(Glaser, </a:t>
            </a:r>
            <a:r>
              <a:rPr lang="cs-CZ" dirty="0" err="1"/>
              <a:t>Strauss</a:t>
            </a:r>
            <a:r>
              <a:rPr lang="cs-CZ" dirty="0"/>
              <a:t>: </a:t>
            </a:r>
            <a:r>
              <a:rPr lang="cs-CZ" dirty="0" err="1"/>
              <a:t>Grounded</a:t>
            </a:r>
            <a:r>
              <a:rPr lang="cs-CZ" dirty="0"/>
              <a:t> </a:t>
            </a:r>
            <a:r>
              <a:rPr lang="cs-CZ" dirty="0" err="1"/>
              <a:t>theory</a:t>
            </a:r>
            <a:r>
              <a:rPr lang="cs-CZ" dirty="0"/>
              <a:t>) </a:t>
            </a:r>
          </a:p>
          <a:p>
            <a:pPr marL="514350" indent="-514350">
              <a:buAutoNum type="arabicPeriod"/>
            </a:pPr>
            <a:endParaRPr lang="cs-CZ" dirty="0" smtClean="0"/>
          </a:p>
          <a:p>
            <a:pPr marL="0" indent="0">
              <a:buNone/>
            </a:pPr>
            <a:r>
              <a:rPr lang="cs-CZ" dirty="0" smtClean="0"/>
              <a:t>2.   Souběžný sběr a analýza dat</a:t>
            </a:r>
          </a:p>
          <a:p>
            <a:pPr marL="0" indent="0">
              <a:buNone/>
            </a:pPr>
            <a:r>
              <a:rPr lang="cs-CZ" dirty="0" smtClean="0"/>
              <a:t>3.   Neustálé psaní poznámek</a:t>
            </a:r>
          </a:p>
          <a:p>
            <a:pPr marL="0" indent="0">
              <a:buNone/>
            </a:pPr>
            <a:r>
              <a:rPr lang="cs-CZ" dirty="0" smtClean="0"/>
              <a:t>4.   Srovnávání</a:t>
            </a:r>
          </a:p>
          <a:p>
            <a:pPr marL="514350" indent="-514350">
              <a:buAutoNum type="arabicPeriod" startAt="5"/>
            </a:pPr>
            <a:r>
              <a:rPr lang="cs-CZ" dirty="0" smtClean="0"/>
              <a:t>Kritický přístup k datům, zájem především o to, proč participanti říkají to, co říkají</a:t>
            </a:r>
          </a:p>
          <a:p>
            <a:pPr marL="514350" indent="-514350">
              <a:buAutoNum type="arabicPeriod" startAt="5"/>
            </a:pPr>
            <a:r>
              <a:rPr lang="cs-CZ" dirty="0" smtClean="0"/>
              <a:t>Analýza probíhá ve dvou krocích: Management dat + interpretace</a:t>
            </a:r>
          </a:p>
        </p:txBody>
      </p:sp>
    </p:spTree>
    <p:extLst>
      <p:ext uri="{BB962C8B-B14F-4D97-AF65-F5344CB8AC3E}">
        <p14:creationId xmlns:p14="http://schemas.microsoft.com/office/powerpoint/2010/main" val="1680393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cs-CZ" smtClean="0"/>
              <a:t>Jak v praxi probíhá analýza?</a:t>
            </a:r>
          </a:p>
        </p:txBody>
      </p:sp>
      <p:sp>
        <p:nvSpPr>
          <p:cNvPr id="65539" name="Rectangle 3"/>
          <p:cNvSpPr>
            <a:spLocks noGrp="1" noChangeArrowheads="1"/>
          </p:cNvSpPr>
          <p:nvPr>
            <p:ph type="body" idx="1"/>
          </p:nvPr>
        </p:nvSpPr>
        <p:spPr>
          <a:xfrm>
            <a:off x="457200" y="1557338"/>
            <a:ext cx="8229600" cy="4568825"/>
          </a:xfrm>
        </p:spPr>
        <p:txBody>
          <a:bodyPr>
            <a:normAutofit/>
          </a:bodyPr>
          <a:lstStyle/>
          <a:p>
            <a:pPr marL="609600" indent="-609600">
              <a:lnSpc>
                <a:spcPct val="80000"/>
              </a:lnSpc>
              <a:buNone/>
            </a:pPr>
            <a:r>
              <a:rPr lang="cs-CZ" sz="2000" dirty="0" smtClean="0"/>
              <a:t>Na začátku všeho je text nebo jiný dokument (co všechno je předmětem analýzy?)</a:t>
            </a:r>
          </a:p>
          <a:p>
            <a:pPr marL="609600" indent="-609600">
              <a:lnSpc>
                <a:spcPct val="80000"/>
              </a:lnSpc>
              <a:buNone/>
            </a:pPr>
            <a:endParaRPr lang="cs-CZ" sz="2000" dirty="0" smtClean="0"/>
          </a:p>
          <a:p>
            <a:pPr marL="609600" indent="-609600">
              <a:lnSpc>
                <a:spcPct val="80000"/>
              </a:lnSpc>
              <a:buAutoNum type="arabicPeriod"/>
            </a:pPr>
            <a:r>
              <a:rPr lang="cs-CZ" sz="2000" dirty="0" smtClean="0"/>
              <a:t>Shromáždění a uspořádání dat</a:t>
            </a:r>
          </a:p>
          <a:p>
            <a:pPr marL="609600" indent="-609600">
              <a:lnSpc>
                <a:spcPct val="80000"/>
              </a:lnSpc>
              <a:buAutoNum type="arabicPeriod"/>
            </a:pPr>
            <a:r>
              <a:rPr lang="cs-CZ" sz="2000" dirty="0" smtClean="0"/>
              <a:t>„Ponoření se“ do dat</a:t>
            </a:r>
          </a:p>
          <a:p>
            <a:pPr marL="609600" indent="-609600">
              <a:lnSpc>
                <a:spcPct val="80000"/>
              </a:lnSpc>
              <a:buAutoNum type="arabicPeriod"/>
            </a:pPr>
            <a:r>
              <a:rPr lang="cs-CZ" sz="2000" dirty="0" smtClean="0"/>
              <a:t>Organizace dat, kódování s cílem vybrat to nejdůležitější, rozčlenit text na kousky. Postupujeme od otevřeného kódování (co se v datech děje?) po zaměření kódování</a:t>
            </a:r>
          </a:p>
          <a:p>
            <a:pPr marL="609600" indent="-609600">
              <a:lnSpc>
                <a:spcPct val="80000"/>
              </a:lnSpc>
              <a:buFontTx/>
              <a:buAutoNum type="arabicPeriod"/>
            </a:pPr>
            <a:r>
              <a:rPr lang="cs-CZ" sz="2000" dirty="0" smtClean="0"/>
              <a:t>Revize a přepracovávání kódů</a:t>
            </a:r>
          </a:p>
          <a:p>
            <a:pPr marL="609600" indent="-609600">
              <a:lnSpc>
                <a:spcPct val="80000"/>
              </a:lnSpc>
              <a:buFontTx/>
              <a:buAutoNum type="arabicPeriod"/>
            </a:pPr>
            <a:endParaRPr lang="cs-CZ" sz="2000" dirty="0"/>
          </a:p>
        </p:txBody>
      </p:sp>
      <p:pic>
        <p:nvPicPr>
          <p:cNvPr id="1028" name="Picture 4" descr="Výsledek obrázku pro vysypané puzz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289730"/>
            <a:ext cx="3682752" cy="2166324"/>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6" descr="Výsledek obrázku pro filing cabine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 name="AutoShape 8" descr="Výsledek obrázku pro filing cabine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1034" name="Picture 10" descr="http://abovethelaw.com/wp-content/uploads/2013/01/file-cabinet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3950777"/>
            <a:ext cx="2736304" cy="2724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8773488"/>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5538"/>
                                        </p:tgtEl>
                                        <p:attrNameLst>
                                          <p:attrName>style.visibility</p:attrName>
                                        </p:attrNameLst>
                                      </p:cBhvr>
                                      <p:to>
                                        <p:strVal val="visible"/>
                                      </p:to>
                                    </p:set>
                                    <p:animEffect transition="in" filter="fade">
                                      <p:cBhvr>
                                        <p:cTn id="7" dur="2000"/>
                                        <p:tgtEl>
                                          <p:spTgt spid="6553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5539">
                                            <p:txEl>
                                              <p:pRg st="0" end="0"/>
                                            </p:txEl>
                                          </p:spTgt>
                                        </p:tgtEl>
                                        <p:attrNameLst>
                                          <p:attrName>style.visibility</p:attrName>
                                        </p:attrNameLst>
                                      </p:cBhvr>
                                      <p:to>
                                        <p:strVal val="visible"/>
                                      </p:to>
                                    </p:set>
                                    <p:animEffect transition="in" filter="wipe(left)">
                                      <p:cBhvr>
                                        <p:cTn id="12" dur="500"/>
                                        <p:tgtEl>
                                          <p:spTgt spid="6553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5539">
                                            <p:txEl>
                                              <p:pRg st="2" end="2"/>
                                            </p:txEl>
                                          </p:spTgt>
                                        </p:tgtEl>
                                        <p:attrNameLst>
                                          <p:attrName>style.visibility</p:attrName>
                                        </p:attrNameLst>
                                      </p:cBhvr>
                                      <p:to>
                                        <p:strVal val="visible"/>
                                      </p:to>
                                    </p:set>
                                    <p:animEffect transition="in" filter="wipe(left)">
                                      <p:cBhvr>
                                        <p:cTn id="17" dur="500"/>
                                        <p:tgtEl>
                                          <p:spTgt spid="655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5539">
                                            <p:txEl>
                                              <p:pRg st="3" end="3"/>
                                            </p:txEl>
                                          </p:spTgt>
                                        </p:tgtEl>
                                        <p:attrNameLst>
                                          <p:attrName>style.visibility</p:attrName>
                                        </p:attrNameLst>
                                      </p:cBhvr>
                                      <p:to>
                                        <p:strVal val="visible"/>
                                      </p:to>
                                    </p:set>
                                    <p:animEffect transition="in" filter="wipe(left)">
                                      <p:cBhvr>
                                        <p:cTn id="22" dur="500"/>
                                        <p:tgtEl>
                                          <p:spTgt spid="6553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5539">
                                            <p:txEl>
                                              <p:pRg st="4" end="4"/>
                                            </p:txEl>
                                          </p:spTgt>
                                        </p:tgtEl>
                                        <p:attrNameLst>
                                          <p:attrName>style.visibility</p:attrName>
                                        </p:attrNameLst>
                                      </p:cBhvr>
                                      <p:to>
                                        <p:strVal val="visible"/>
                                      </p:to>
                                    </p:set>
                                    <p:animEffect transition="in" filter="wipe(left)">
                                      <p:cBhvr>
                                        <p:cTn id="27" dur="500"/>
                                        <p:tgtEl>
                                          <p:spTgt spid="6553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5539">
                                            <p:txEl>
                                              <p:pRg st="5" end="5"/>
                                            </p:txEl>
                                          </p:spTgt>
                                        </p:tgtEl>
                                        <p:attrNameLst>
                                          <p:attrName>style.visibility</p:attrName>
                                        </p:attrNameLst>
                                      </p:cBhvr>
                                      <p:to>
                                        <p:strVal val="visible"/>
                                      </p:to>
                                    </p:set>
                                    <p:animEffect transition="in" filter="wipe(left)">
                                      <p:cBhvr>
                                        <p:cTn id="32" dur="500"/>
                                        <p:tgtEl>
                                          <p:spTgt spid="655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p:bldP spid="6553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20000"/>
          </a:bodyPr>
          <a:lstStyle/>
          <a:p>
            <a:pPr marL="609600" indent="-609600">
              <a:lnSpc>
                <a:spcPct val="80000"/>
              </a:lnSpc>
              <a:buFontTx/>
              <a:buAutoNum type="arabicPeriod"/>
            </a:pPr>
            <a:endParaRPr lang="cs-CZ" dirty="0"/>
          </a:p>
          <a:p>
            <a:pPr marL="0" indent="0">
              <a:lnSpc>
                <a:spcPct val="80000"/>
              </a:lnSpc>
              <a:buNone/>
            </a:pPr>
            <a:endParaRPr lang="cs-CZ" dirty="0"/>
          </a:p>
          <a:p>
            <a:pPr marL="0" indent="0">
              <a:lnSpc>
                <a:spcPct val="80000"/>
              </a:lnSpc>
              <a:buNone/>
            </a:pPr>
            <a:r>
              <a:rPr lang="cs-CZ" dirty="0" smtClean="0"/>
              <a:t>5.   Od </a:t>
            </a:r>
            <a:r>
              <a:rPr lang="cs-CZ" dirty="0"/>
              <a:t>kódů k tématům, kategoriím a vztahům mezi nimi. Kusy textu označené jaké významné se propojují</a:t>
            </a:r>
          </a:p>
          <a:p>
            <a:pPr marL="0" indent="0">
              <a:lnSpc>
                <a:spcPct val="80000"/>
              </a:lnSpc>
              <a:buNone/>
            </a:pPr>
            <a:r>
              <a:rPr lang="cs-CZ" dirty="0" smtClean="0"/>
              <a:t>6.   Během </a:t>
            </a:r>
            <a:r>
              <a:rPr lang="cs-CZ" dirty="0"/>
              <a:t>celého procesu výzkumník píše poznámky a postupně tak kategorie rozpracovává a vytváří teorii, kterou ověřuje a rozpracovává dalším sběrem dat a analýzou</a:t>
            </a:r>
          </a:p>
          <a:p>
            <a:pPr marL="0" indent="0">
              <a:lnSpc>
                <a:spcPct val="80000"/>
              </a:lnSpc>
              <a:buNone/>
            </a:pPr>
            <a:r>
              <a:rPr lang="cs-CZ" dirty="0" smtClean="0"/>
              <a:t>7.   Analýza </a:t>
            </a:r>
            <a:r>
              <a:rPr lang="cs-CZ" dirty="0"/>
              <a:t>jako vytváření nového textu na podkladě posbíraných dat – redukce dat, expanze textu výzkumníka</a:t>
            </a:r>
          </a:p>
          <a:p>
            <a:pPr marL="0" indent="0">
              <a:lnSpc>
                <a:spcPct val="80000"/>
              </a:lnSpc>
              <a:buNone/>
            </a:pPr>
            <a:r>
              <a:rPr lang="cs-CZ" dirty="0" smtClean="0"/>
              <a:t>8.  Pozor</a:t>
            </a:r>
            <a:r>
              <a:rPr lang="cs-CZ" dirty="0"/>
              <a:t>, analýza je vedena zájmem o významy spíše než o fakta!</a:t>
            </a:r>
          </a:p>
          <a:p>
            <a:pPr marL="609600" indent="-609600">
              <a:lnSpc>
                <a:spcPct val="80000"/>
              </a:lnSpc>
              <a:buNone/>
            </a:pPr>
            <a:endParaRPr lang="cs-CZ" dirty="0"/>
          </a:p>
          <a:p>
            <a:pPr marL="609600" indent="-609600">
              <a:lnSpc>
                <a:spcPct val="80000"/>
              </a:lnSpc>
            </a:pPr>
            <a:endParaRPr lang="cs-CZ" dirty="0"/>
          </a:p>
          <a:p>
            <a:pPr marL="0" indent="0">
              <a:buNone/>
            </a:pPr>
            <a:endParaRPr lang="cs-CZ" dirty="0"/>
          </a:p>
        </p:txBody>
      </p:sp>
    </p:spTree>
    <p:extLst>
      <p:ext uri="{BB962C8B-B14F-4D97-AF65-F5344CB8AC3E}">
        <p14:creationId xmlns:p14="http://schemas.microsoft.com/office/powerpoint/2010/main" val="2196937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0526" t="8702" r="30988" b="17754"/>
          <a:stretch/>
        </p:blipFill>
        <p:spPr bwMode="auto">
          <a:xfrm>
            <a:off x="323529" y="116632"/>
            <a:ext cx="5616624" cy="67080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ovéPole 4"/>
          <p:cNvSpPr txBox="1"/>
          <p:nvPr/>
        </p:nvSpPr>
        <p:spPr>
          <a:xfrm>
            <a:off x="6300192" y="4437112"/>
            <a:ext cx="1699824" cy="369332"/>
          </a:xfrm>
          <a:prstGeom prst="rect">
            <a:avLst/>
          </a:prstGeom>
          <a:noFill/>
        </p:spPr>
        <p:txBody>
          <a:bodyPr wrap="none" rtlCol="0">
            <a:spAutoFit/>
          </a:bodyPr>
          <a:lstStyle/>
          <a:p>
            <a:r>
              <a:rPr lang="cs-CZ" dirty="0" smtClean="0"/>
              <a:t>Toušek 2012: 86</a:t>
            </a:r>
            <a:endParaRPr lang="cs-CZ" dirty="0"/>
          </a:p>
        </p:txBody>
      </p:sp>
    </p:spTree>
    <p:extLst>
      <p:ext uri="{BB962C8B-B14F-4D97-AF65-F5344CB8AC3E}">
        <p14:creationId xmlns:p14="http://schemas.microsoft.com/office/powerpoint/2010/main" val="1701978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Kódování</a:t>
            </a:r>
            <a:endParaRPr lang="cs-CZ" dirty="0"/>
          </a:p>
        </p:txBody>
      </p:sp>
      <p:sp>
        <p:nvSpPr>
          <p:cNvPr id="3" name="Zástupný symbol pro obsah 2"/>
          <p:cNvSpPr>
            <a:spLocks noGrp="1"/>
          </p:cNvSpPr>
          <p:nvPr>
            <p:ph idx="1"/>
          </p:nvPr>
        </p:nvSpPr>
        <p:spPr/>
        <p:txBody>
          <a:bodyPr/>
          <a:lstStyle/>
          <a:p>
            <a:pPr>
              <a:buNone/>
            </a:pPr>
            <a:r>
              <a:rPr lang="cs-CZ" dirty="0" smtClean="0"/>
              <a:t>Zdrojem kódu je:</a:t>
            </a:r>
          </a:p>
          <a:p>
            <a:pPr marL="514350" indent="-514350">
              <a:buAutoNum type="alphaLcParenR"/>
            </a:pPr>
            <a:r>
              <a:rPr lang="cs-CZ" dirty="0" smtClean="0"/>
              <a:t>Naše vlastní pojmenování</a:t>
            </a:r>
          </a:p>
          <a:p>
            <a:pPr marL="514350" indent="-514350">
              <a:buAutoNum type="alphaLcParenR"/>
            </a:pPr>
            <a:r>
              <a:rPr lang="cs-CZ" dirty="0" smtClean="0"/>
              <a:t>Pojmenování participantů</a:t>
            </a:r>
          </a:p>
          <a:p>
            <a:pPr marL="514350" indent="-514350">
              <a:buAutoNum type="alphaLcParenR"/>
            </a:pPr>
            <a:r>
              <a:rPr lang="cs-CZ" dirty="0" smtClean="0"/>
              <a:t>Teoretický pojem</a:t>
            </a:r>
            <a:endParaRPr lang="cs-CZ" dirty="0"/>
          </a:p>
        </p:txBody>
      </p:sp>
    </p:spTree>
    <p:extLst>
      <p:ext uri="{BB962C8B-B14F-4D97-AF65-F5344CB8AC3E}">
        <p14:creationId xmlns:p14="http://schemas.microsoft.com/office/powerpoint/2010/main" val="2199596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014" t="16000" r="56434" b="9765"/>
          <a:stretch/>
        </p:blipFill>
        <p:spPr bwMode="auto">
          <a:xfrm>
            <a:off x="1547664" y="0"/>
            <a:ext cx="5797246" cy="66329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Obdélník 2"/>
          <p:cNvSpPr/>
          <p:nvPr/>
        </p:nvSpPr>
        <p:spPr>
          <a:xfrm>
            <a:off x="7286644" y="1500175"/>
            <a:ext cx="1643074" cy="2308324"/>
          </a:xfrm>
          <a:prstGeom prst="rect">
            <a:avLst/>
          </a:prstGeom>
        </p:spPr>
        <p:txBody>
          <a:bodyPr wrap="square">
            <a:spAutoFit/>
          </a:bodyPr>
          <a:lstStyle/>
          <a:p>
            <a:r>
              <a:rPr lang="en-US" dirty="0" smtClean="0"/>
              <a:t>ESTERBERG, Kristin G. </a:t>
            </a:r>
            <a:r>
              <a:rPr lang="en-US" i="1" dirty="0" smtClean="0"/>
              <a:t>Qualitative methods in social research</a:t>
            </a:r>
            <a:r>
              <a:rPr lang="en-US" dirty="0" smtClean="0"/>
              <a:t>. Boston: McGraw-Hill, 2002.</a:t>
            </a:r>
            <a:endParaRPr lang="cs-CZ" dirty="0"/>
          </a:p>
        </p:txBody>
      </p:sp>
    </p:spTree>
    <p:extLst>
      <p:ext uri="{BB962C8B-B14F-4D97-AF65-F5344CB8AC3E}">
        <p14:creationId xmlns:p14="http://schemas.microsoft.com/office/powerpoint/2010/main" val="4269634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24744"/>
          </a:xfrm>
        </p:spPr>
        <p:txBody>
          <a:bodyPr>
            <a:normAutofit/>
          </a:bodyPr>
          <a:lstStyle/>
          <a:p>
            <a:r>
              <a:rPr lang="cs-CZ" sz="3200" dirty="0" smtClean="0"/>
              <a:t>Příklad kódovacího schématu</a:t>
            </a:r>
            <a:br>
              <a:rPr lang="cs-CZ" sz="3200" dirty="0" smtClean="0"/>
            </a:br>
            <a:r>
              <a:rPr lang="cs-CZ" sz="3200" dirty="0" smtClean="0"/>
              <a:t>Projekt o zkušenostech lidí s osteoporózou</a:t>
            </a:r>
            <a:endParaRPr lang="cs-CZ" sz="3200"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3160966243"/>
              </p:ext>
            </p:extLst>
          </p:nvPr>
        </p:nvGraphicFramePr>
        <p:xfrm>
          <a:off x="457200" y="1268760"/>
          <a:ext cx="8229600" cy="5209116"/>
        </p:xfrm>
        <a:graphic>
          <a:graphicData uri="http://schemas.openxmlformats.org/drawingml/2006/table">
            <a:tbl>
              <a:tblPr firstRow="1" bandRow="1">
                <a:tableStyleId>{5C22544A-7EE6-4342-B048-85BDC9FD1C3A}</a:tableStyleId>
              </a:tblPr>
              <a:tblGrid>
                <a:gridCol w="1371600"/>
                <a:gridCol w="1159024"/>
                <a:gridCol w="1584176"/>
                <a:gridCol w="1371600"/>
                <a:gridCol w="1371600"/>
                <a:gridCol w="1371600"/>
              </a:tblGrid>
              <a:tr h="964651">
                <a:tc>
                  <a:txBody>
                    <a:bodyPr/>
                    <a:lstStyle/>
                    <a:p>
                      <a:r>
                        <a:rPr lang="cs-CZ" dirty="0" smtClean="0"/>
                        <a:t>1. Diagnóza</a:t>
                      </a:r>
                      <a:endParaRPr lang="cs-CZ" dirty="0"/>
                    </a:p>
                  </a:txBody>
                  <a:tcPr/>
                </a:tc>
                <a:tc>
                  <a:txBody>
                    <a:bodyPr/>
                    <a:lstStyle/>
                    <a:p>
                      <a:r>
                        <a:rPr lang="cs-CZ" dirty="0" smtClean="0"/>
                        <a:t>2.</a:t>
                      </a:r>
                      <a:r>
                        <a:rPr lang="cs-CZ" baseline="0" dirty="0" smtClean="0"/>
                        <a:t> Léčba</a:t>
                      </a:r>
                      <a:endParaRPr lang="cs-CZ" dirty="0"/>
                    </a:p>
                  </a:txBody>
                  <a:tcPr/>
                </a:tc>
                <a:tc>
                  <a:txBody>
                    <a:bodyPr/>
                    <a:lstStyle/>
                    <a:p>
                      <a:r>
                        <a:rPr lang="cs-CZ" dirty="0" smtClean="0"/>
                        <a:t>3. Zvládání</a:t>
                      </a:r>
                      <a:endParaRPr lang="cs-CZ" dirty="0"/>
                    </a:p>
                  </a:txBody>
                  <a:tcPr/>
                </a:tc>
                <a:tc>
                  <a:txBody>
                    <a:bodyPr/>
                    <a:lstStyle/>
                    <a:p>
                      <a:r>
                        <a:rPr lang="cs-CZ" dirty="0" smtClean="0"/>
                        <a:t>4. Informace a podpora</a:t>
                      </a:r>
                      <a:endParaRPr lang="cs-CZ" dirty="0"/>
                    </a:p>
                  </a:txBody>
                  <a:tcPr/>
                </a:tc>
                <a:tc>
                  <a:txBody>
                    <a:bodyPr/>
                    <a:lstStyle/>
                    <a:p>
                      <a:r>
                        <a:rPr lang="cs-CZ" dirty="0" smtClean="0"/>
                        <a:t>5. Komunikace s lékaři</a:t>
                      </a:r>
                      <a:endParaRPr lang="cs-CZ" dirty="0"/>
                    </a:p>
                  </a:txBody>
                  <a:tcPr/>
                </a:tc>
                <a:tc>
                  <a:txBody>
                    <a:bodyPr/>
                    <a:lstStyle/>
                    <a:p>
                      <a:r>
                        <a:rPr lang="cs-CZ" dirty="0" smtClean="0"/>
                        <a:t>6. Každodenní</a:t>
                      </a:r>
                      <a:r>
                        <a:rPr lang="cs-CZ" baseline="0" dirty="0" smtClean="0"/>
                        <a:t> život</a:t>
                      </a:r>
                      <a:endParaRPr lang="cs-CZ" dirty="0"/>
                    </a:p>
                  </a:txBody>
                  <a:tcPr/>
                </a:tc>
              </a:tr>
              <a:tr h="964651">
                <a:tc>
                  <a:txBody>
                    <a:bodyPr/>
                    <a:lstStyle/>
                    <a:p>
                      <a:r>
                        <a:rPr lang="cs-CZ" dirty="0" smtClean="0"/>
                        <a:t>První příznaky</a:t>
                      </a:r>
                      <a:endParaRPr lang="cs-CZ" dirty="0"/>
                    </a:p>
                  </a:txBody>
                  <a:tcPr/>
                </a:tc>
                <a:tc>
                  <a:txBody>
                    <a:bodyPr/>
                    <a:lstStyle/>
                    <a:p>
                      <a:r>
                        <a:rPr lang="cs-CZ" dirty="0" smtClean="0"/>
                        <a:t>Léky</a:t>
                      </a:r>
                    </a:p>
                  </a:txBody>
                  <a:tcPr/>
                </a:tc>
                <a:tc>
                  <a:txBody>
                    <a:bodyPr/>
                    <a:lstStyle/>
                    <a:p>
                      <a:r>
                        <a:rPr lang="cs-CZ" dirty="0" smtClean="0"/>
                        <a:t>Léčba bolesti</a:t>
                      </a:r>
                      <a:endParaRPr lang="cs-CZ" dirty="0"/>
                    </a:p>
                  </a:txBody>
                  <a:tcPr/>
                </a:tc>
                <a:tc>
                  <a:txBody>
                    <a:bodyPr/>
                    <a:lstStyle/>
                    <a:p>
                      <a:r>
                        <a:rPr lang="cs-CZ" dirty="0" smtClean="0"/>
                        <a:t>Zdroje informací</a:t>
                      </a:r>
                      <a:endParaRPr lang="cs-CZ" dirty="0"/>
                    </a:p>
                  </a:txBody>
                  <a:tcPr/>
                </a:tc>
                <a:tc>
                  <a:txBody>
                    <a:bodyPr/>
                    <a:lstStyle/>
                    <a:p>
                      <a:r>
                        <a:rPr lang="cs-CZ" dirty="0" smtClean="0"/>
                        <a:t>Komunikace</a:t>
                      </a:r>
                      <a:r>
                        <a:rPr lang="cs-CZ" baseline="0" dirty="0" smtClean="0"/>
                        <a:t> v průběhu diagnózy</a:t>
                      </a:r>
                      <a:endParaRPr lang="cs-CZ" dirty="0"/>
                    </a:p>
                  </a:txBody>
                  <a:tcPr/>
                </a:tc>
                <a:tc>
                  <a:txBody>
                    <a:bodyPr/>
                    <a:lstStyle/>
                    <a:p>
                      <a:r>
                        <a:rPr lang="cs-CZ" dirty="0" smtClean="0"/>
                        <a:t>Problémy</a:t>
                      </a:r>
                      <a:r>
                        <a:rPr lang="cs-CZ" baseline="0" dirty="0" smtClean="0"/>
                        <a:t> s mobilitou</a:t>
                      </a:r>
                      <a:endParaRPr lang="cs-CZ" dirty="0"/>
                    </a:p>
                  </a:txBody>
                  <a:tcPr/>
                </a:tc>
              </a:tr>
              <a:tr h="964651">
                <a:tc>
                  <a:txBody>
                    <a:bodyPr/>
                    <a:lstStyle/>
                    <a:p>
                      <a:r>
                        <a:rPr lang="cs-CZ" dirty="0" smtClean="0"/>
                        <a:t>Diagnostická vyšetření</a:t>
                      </a:r>
                      <a:endParaRPr lang="cs-CZ" dirty="0"/>
                    </a:p>
                  </a:txBody>
                  <a:tcPr/>
                </a:tc>
                <a:tc>
                  <a:txBody>
                    <a:bodyPr/>
                    <a:lstStyle/>
                    <a:p>
                      <a:r>
                        <a:rPr lang="cs-CZ" dirty="0" smtClean="0"/>
                        <a:t>Chirurgická</a:t>
                      </a:r>
                      <a:r>
                        <a:rPr lang="cs-CZ" baseline="0" dirty="0" smtClean="0"/>
                        <a:t> řešení</a:t>
                      </a:r>
                      <a:endParaRPr lang="cs-CZ" dirty="0"/>
                    </a:p>
                  </a:txBody>
                  <a:tcPr/>
                </a:tc>
                <a:tc>
                  <a:txBody>
                    <a:bodyPr/>
                    <a:lstStyle/>
                    <a:p>
                      <a:r>
                        <a:rPr lang="cs-CZ" dirty="0" smtClean="0"/>
                        <a:t>Cvičení</a:t>
                      </a:r>
                      <a:endParaRPr lang="cs-CZ" dirty="0"/>
                    </a:p>
                  </a:txBody>
                  <a:tcPr/>
                </a:tc>
                <a:tc>
                  <a:txBody>
                    <a:bodyPr/>
                    <a:lstStyle/>
                    <a:p>
                      <a:r>
                        <a:rPr lang="cs-CZ" dirty="0" smtClean="0"/>
                        <a:t>Zdroje</a:t>
                      </a:r>
                      <a:r>
                        <a:rPr lang="cs-CZ" baseline="0" dirty="0" smtClean="0"/>
                        <a:t> podpory</a:t>
                      </a:r>
                      <a:endParaRPr lang="cs-CZ" dirty="0"/>
                    </a:p>
                  </a:txBody>
                  <a:tcPr/>
                </a:tc>
                <a:tc>
                  <a:txBody>
                    <a:bodyPr/>
                    <a:lstStyle/>
                    <a:p>
                      <a:r>
                        <a:rPr lang="cs-CZ" dirty="0" smtClean="0"/>
                        <a:t>Komunikace v průběhu léčby</a:t>
                      </a:r>
                      <a:endParaRPr lang="cs-CZ" dirty="0"/>
                    </a:p>
                  </a:txBody>
                  <a:tcPr/>
                </a:tc>
                <a:tc>
                  <a:txBody>
                    <a:bodyPr/>
                    <a:lstStyle/>
                    <a:p>
                      <a:r>
                        <a:rPr lang="cs-CZ" dirty="0" smtClean="0"/>
                        <a:t>Doprava</a:t>
                      </a:r>
                      <a:endParaRPr lang="cs-CZ" dirty="0"/>
                    </a:p>
                  </a:txBody>
                  <a:tcPr/>
                </a:tc>
              </a:tr>
              <a:tr h="675256">
                <a:tc>
                  <a:txBody>
                    <a:bodyPr/>
                    <a:lstStyle/>
                    <a:p>
                      <a:r>
                        <a:rPr lang="cs-CZ" dirty="0" smtClean="0"/>
                        <a:t>Reakce na diagnózu</a:t>
                      </a:r>
                      <a:endParaRPr lang="cs-CZ" dirty="0"/>
                    </a:p>
                  </a:txBody>
                  <a:tcPr/>
                </a:tc>
                <a:tc>
                  <a:txBody>
                    <a:bodyPr/>
                    <a:lstStyle/>
                    <a:p>
                      <a:r>
                        <a:rPr lang="cs-CZ" dirty="0" smtClean="0"/>
                        <a:t>Rehabilitace</a:t>
                      </a:r>
                      <a:endParaRPr lang="cs-CZ" dirty="0"/>
                    </a:p>
                  </a:txBody>
                  <a:tcPr/>
                </a:tc>
                <a:tc>
                  <a:txBody>
                    <a:bodyPr/>
                    <a:lstStyle/>
                    <a:p>
                      <a:r>
                        <a:rPr lang="cs-CZ" dirty="0" smtClean="0"/>
                        <a:t>Organizace léčby</a:t>
                      </a:r>
                      <a:endParaRPr lang="cs-CZ" dirty="0"/>
                    </a:p>
                  </a:txBody>
                  <a:tcPr/>
                </a:tc>
                <a:tc>
                  <a:txBody>
                    <a:bodyPr/>
                    <a:lstStyle/>
                    <a:p>
                      <a:r>
                        <a:rPr lang="cs-CZ" dirty="0" smtClean="0"/>
                        <a:t>Rodina jako podpora</a:t>
                      </a:r>
                      <a:endParaRPr lang="cs-CZ" dirty="0"/>
                    </a:p>
                  </a:txBody>
                  <a:tcPr/>
                </a:tc>
                <a:tc>
                  <a:txBody>
                    <a:bodyPr/>
                    <a:lstStyle/>
                    <a:p>
                      <a:r>
                        <a:rPr lang="cs-CZ" dirty="0" smtClean="0"/>
                        <a:t>Změna lékaře</a:t>
                      </a:r>
                      <a:endParaRPr lang="cs-CZ" dirty="0"/>
                    </a:p>
                  </a:txBody>
                  <a:tcPr/>
                </a:tc>
                <a:tc>
                  <a:txBody>
                    <a:bodyPr/>
                    <a:lstStyle/>
                    <a:p>
                      <a:r>
                        <a:rPr lang="cs-CZ" dirty="0" smtClean="0"/>
                        <a:t>Práce a peníze</a:t>
                      </a:r>
                    </a:p>
                  </a:txBody>
                  <a:tcPr/>
                </a:tc>
              </a:tr>
              <a:tr h="675256">
                <a:tc>
                  <a:txBody>
                    <a:bodyPr/>
                    <a:lstStyle/>
                    <a:p>
                      <a:endParaRPr lang="cs-CZ"/>
                    </a:p>
                  </a:txBody>
                  <a:tcPr/>
                </a:tc>
                <a:tc>
                  <a:txBody>
                    <a:bodyPr/>
                    <a:lstStyle/>
                    <a:p>
                      <a:endParaRPr lang="cs-CZ"/>
                    </a:p>
                  </a:txBody>
                  <a:tcPr/>
                </a:tc>
                <a:tc>
                  <a:txBody>
                    <a:bodyPr/>
                    <a:lstStyle/>
                    <a:p>
                      <a:endParaRPr lang="cs-CZ"/>
                    </a:p>
                  </a:txBody>
                  <a:tcPr/>
                </a:tc>
                <a:tc>
                  <a:txBody>
                    <a:bodyPr/>
                    <a:lstStyle/>
                    <a:p>
                      <a:r>
                        <a:rPr lang="cs-CZ" dirty="0" smtClean="0"/>
                        <a:t>Svépomocné</a:t>
                      </a:r>
                      <a:r>
                        <a:rPr lang="cs-CZ" baseline="0" dirty="0" smtClean="0"/>
                        <a:t> skupiny</a:t>
                      </a:r>
                      <a:endParaRPr lang="cs-CZ" dirty="0"/>
                    </a:p>
                  </a:txBody>
                  <a:tcPr/>
                </a:tc>
                <a:tc>
                  <a:txBody>
                    <a:bodyPr/>
                    <a:lstStyle/>
                    <a:p>
                      <a:endParaRPr lang="cs-CZ" dirty="0"/>
                    </a:p>
                  </a:txBody>
                  <a:tcPr/>
                </a:tc>
                <a:tc>
                  <a:txBody>
                    <a:bodyPr/>
                    <a:lstStyle/>
                    <a:p>
                      <a:r>
                        <a:rPr lang="cs-CZ" dirty="0" smtClean="0"/>
                        <a:t>Sociální život</a:t>
                      </a:r>
                      <a:endParaRPr lang="cs-CZ" dirty="0"/>
                    </a:p>
                  </a:txBody>
                  <a:tcPr/>
                </a:tc>
              </a:tr>
              <a:tr h="964651">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r>
                        <a:rPr lang="cs-CZ" dirty="0" smtClean="0"/>
                        <a:t>Přizpůsobení domácnosti</a:t>
                      </a:r>
                      <a:endParaRPr lang="cs-CZ" dirty="0"/>
                    </a:p>
                  </a:txBody>
                  <a:tcPr/>
                </a:tc>
              </a:tr>
            </a:tbl>
          </a:graphicData>
        </a:graphic>
      </p:graphicFrame>
    </p:spTree>
    <p:extLst>
      <p:ext uri="{BB962C8B-B14F-4D97-AF65-F5344CB8AC3E}">
        <p14:creationId xmlns:p14="http://schemas.microsoft.com/office/powerpoint/2010/main" val="2586457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buNone/>
            </a:pPr>
            <a:r>
              <a:rPr lang="cs-CZ" dirty="0" smtClean="0"/>
              <a:t>Nestačí konstatovat, že to, co říkají naši respondenti, je zajímavé, ani vlastními slovy opakovat nebo převyprávět datový úryvek.</a:t>
            </a:r>
          </a:p>
          <a:p>
            <a:pPr marL="0" indent="0">
              <a:buNone/>
            </a:pPr>
            <a:endParaRPr lang="cs-CZ" dirty="0"/>
          </a:p>
          <a:p>
            <a:pPr marL="0" indent="0">
              <a:buNone/>
            </a:pPr>
            <a:r>
              <a:rPr lang="cs-CZ" dirty="0" smtClean="0"/>
              <a:t>Proč naši respondenti říkají to, co říkají nebo dělají to, co dělají?</a:t>
            </a:r>
            <a:endParaRPr lang="cs-CZ" dirty="0"/>
          </a:p>
        </p:txBody>
      </p:sp>
    </p:spTree>
    <p:extLst>
      <p:ext uri="{BB962C8B-B14F-4D97-AF65-F5344CB8AC3E}">
        <p14:creationId xmlns:p14="http://schemas.microsoft.com/office/powerpoint/2010/main" val="1196448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793</Words>
  <Application>Microsoft Office PowerPoint</Application>
  <PresentationFormat>Předvádění na obrazovce (4:3)</PresentationFormat>
  <Paragraphs>107</Paragraphs>
  <Slides>17</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17</vt:i4>
      </vt:variant>
    </vt:vector>
  </HeadingPairs>
  <TitlesOfParts>
    <vt:vector size="20" baseType="lpstr">
      <vt:lpstr>Arial</vt:lpstr>
      <vt:lpstr>Calibri</vt:lpstr>
      <vt:lpstr>Motiv sady Office</vt:lpstr>
      <vt:lpstr> Jak analyzovat kvalitativní data?</vt:lpstr>
      <vt:lpstr>Hlavní principy</vt:lpstr>
      <vt:lpstr>Jak v praxi probíhá analýza?</vt:lpstr>
      <vt:lpstr>Prezentace aplikace PowerPoint</vt:lpstr>
      <vt:lpstr>Prezentace aplikace PowerPoint</vt:lpstr>
      <vt:lpstr>Kódování</vt:lpstr>
      <vt:lpstr>Prezentace aplikace PowerPoint</vt:lpstr>
      <vt:lpstr>Příklad kódovacího schématu Projekt o zkušenostech lidí s osteoporózou</vt:lpstr>
      <vt:lpstr>Prezentace aplikace PowerPoint</vt:lpstr>
      <vt:lpstr>Interpretace dat: hledání indikátorů (datových fragmentů), konceptů a kategorií</vt:lpstr>
      <vt:lpstr>„Čtení“ dat</vt:lpstr>
      <vt:lpstr>Interpretace dat: Příklad výzkumu bezdomovectví (Holpuch, 2011)</vt:lpstr>
      <vt:lpstr>Prezentace aplikace PowerPoint</vt:lpstr>
      <vt:lpstr>Psaní poznámek: Procedurální</vt:lpstr>
      <vt:lpstr>Psaní poznámek: Analytické</vt:lpstr>
      <vt:lpstr>Co se vlastně čeká? Výstupy z kvalitativního výzkumu</vt:lpstr>
      <vt:lpstr>Závěr z kvalitativního výzkumu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Slepickova</dc:creator>
  <cp:lastModifiedBy>Slepickova</cp:lastModifiedBy>
  <cp:revision>9</cp:revision>
  <dcterms:created xsi:type="dcterms:W3CDTF">2015-12-13T19:30:06Z</dcterms:created>
  <dcterms:modified xsi:type="dcterms:W3CDTF">2016-12-08T16:28:45Z</dcterms:modified>
</cp:coreProperties>
</file>