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C4C5386-5C7E-44DD-AD36-0E327CB5E0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2478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301008-5C0F-44C6-883F-806A735EFD44}" type="slidenum">
              <a:rPr lang="cs-CZ" altLang="cs-CZ"/>
              <a:pPr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3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730FC7-663F-4390-B95C-AE5FC7261D8B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1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74FC89-08D6-43B6-8999-6D7E01AC66A5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46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D10E04-9942-42F0-8E69-22816319BF42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9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AE094A-40F4-4E32-9CBD-43AA0757296D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55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fld id="{542E568F-87B7-2844-9353-E095B408E6EA}" type="slidenum">
              <a:rPr lang="cs-CZ" altLang="en-US">
                <a:latin typeface="Arial" charset="0"/>
              </a:rPr>
              <a:pPr eaLnBrk="1" hangingPunct="1"/>
              <a:t>6</a:t>
            </a:fld>
            <a:endParaRPr lang="cs-CZ" altLang="en-US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7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F25F-3CFC-43F8-80C9-4954942F6810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02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4CD3-F03E-481B-B09C-7924CA5EABD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377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6CEF-5FA0-4AC2-9D62-8796177E29A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832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D6FFB-A14C-46FA-AE00-A5C34AC6F8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538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8EEC-A9D7-4AFA-9458-0CDA3AFE7663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23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BB7C-7E53-4020-9E37-0E0D920902B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853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DF99-6A7E-4427-978E-7FB9F10E529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80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217C-558C-4B4F-87E2-3095BF43CC1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408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A94AB-23DE-48CA-818F-6E20D7BEB32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55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A5D8FB-79BA-4929-9BA1-0E552EE6934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506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663-367F-47CA-99E1-0BEE8A7BF5A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25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DD6FFB-A14C-46FA-AE00-A5C34AC6F8A8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all-about-psychology.com/" TargetMode="External"/><Relationship Id="rId4" Type="http://schemas.openxmlformats.org/officeDocument/2006/relationships/hyperlink" Target="http://www.spring.org.uk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idnes.cz/neverbalni-komunikace-statistika-mytus-mehrabian-fsl-/veda.aspx?c=A160314_134426_veda_pk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mag.org/content/349/6251/aac4716.full?ijkey=1xgFoCnpLswpk&amp;keytype=ref&amp;siteid=sci" TargetMode="External"/><Relationship Id="rId2" Type="http://schemas.openxmlformats.org/officeDocument/2006/relationships/hyperlink" Target="https://osf.io/ezcuj/wiki/hom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Aplikovaná sociální psychologie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Úvodní setkání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Odb</a:t>
            </a:r>
            <a:r>
              <a:rPr lang="en-US" dirty="0" smtClean="0"/>
              <a:t>. 1 </a:t>
            </a:r>
            <a:r>
              <a:rPr lang="cs-CZ" dirty="0" smtClean="0"/>
              <a:t>Co z replikačního projektu plyne?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sebekontroly není ve vědě jen teoretická</a:t>
            </a:r>
          </a:p>
          <a:p>
            <a:r>
              <a:rPr lang="cs-CZ" dirty="0" smtClean="0"/>
              <a:t>Jednotlivým studiím, byť kvalitním, nelze příliš věřit, zvlášť když víme o existujících publikačních zkresleních.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3033125"/>
            <a:ext cx="5737312" cy="382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4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Odb</a:t>
            </a:r>
            <a:r>
              <a:rPr lang="en-US" dirty="0" smtClean="0"/>
              <a:t>. 1 </a:t>
            </a:r>
            <a:r>
              <a:rPr lang="cs-CZ" dirty="0" smtClean="0"/>
              <a:t>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9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tomto kurzu se neučíme, jak dělat vědu, jak věda funguje atd. Zaměříme se místo toho na to, jak vyrábět  „poznatky“ tak, aby byly v souladu s premisou, že psychologie je věda.</a:t>
            </a:r>
          </a:p>
          <a:p>
            <a:r>
              <a:rPr lang="cs-CZ" dirty="0" smtClean="0"/>
              <a:t>To znamená</a:t>
            </a:r>
          </a:p>
          <a:p>
            <a:pPr lvl="1"/>
            <a:r>
              <a:rPr lang="cs-CZ" dirty="0" smtClean="0"/>
              <a:t>Zkombinovat tradiční zdroje poznatků - vždy</a:t>
            </a:r>
          </a:p>
          <a:p>
            <a:pPr lvl="1"/>
            <a:r>
              <a:rPr lang="cs-CZ" dirty="0" smtClean="0"/>
              <a:t>Nahradit „pravdivost-nepravdivost“ možností diskuze platností (validit) v jejich mnoha významech</a:t>
            </a:r>
          </a:p>
          <a:p>
            <a:pPr lvl="1"/>
            <a:r>
              <a:rPr lang="cs-CZ" dirty="0" smtClean="0"/>
              <a:t>Umožnit tuto diskuzi transparentností a systematičností (v postupech i v jazyce)  </a:t>
            </a:r>
            <a:r>
              <a:rPr lang="cs-CZ" sz="1200" dirty="0"/>
              <a:t>objektivita</a:t>
            </a:r>
            <a:endParaRPr lang="cs-CZ" dirty="0" smtClean="0"/>
          </a:p>
          <a:p>
            <a:pPr lvl="1"/>
            <a:r>
              <a:rPr lang="cs-CZ" dirty="0" smtClean="0"/>
              <a:t>Počítat s replikováním – výzkum vs. studie</a:t>
            </a:r>
          </a:p>
          <a:p>
            <a:pPr lvl="1"/>
            <a:r>
              <a:rPr lang="cs-CZ" dirty="0" smtClean="0"/>
              <a:t>Vycházet z dat svých a kolegů</a:t>
            </a:r>
          </a:p>
          <a:p>
            <a:pPr lvl="1"/>
            <a:r>
              <a:rPr lang="cs-CZ" dirty="0" smtClean="0"/>
              <a:t>Souhlasit s některými filozofickými východisky (zejm. stabilita a poznatelnost světa, existence stabilních kauzálních vztahů)</a:t>
            </a:r>
          </a:p>
          <a:p>
            <a:r>
              <a:rPr lang="cs-CZ" dirty="0" smtClean="0"/>
              <a:t>„Vědecký“ tedy znamená vzniklý výše uvedeným způsobem uvažování.</a:t>
            </a:r>
          </a:p>
          <a:p>
            <a:r>
              <a:rPr lang="cs-CZ" dirty="0" smtClean="0"/>
              <a:t>Projeví se to mimo jiné tím, že ze svého jazyka vyřadíme „dokázat“ a nahradíme jej „podporováním“.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Odb</a:t>
            </a:r>
            <a:r>
              <a:rPr lang="en-US" dirty="0" smtClean="0"/>
              <a:t>. 1 </a:t>
            </a:r>
            <a:r>
              <a:rPr lang="cs-CZ" dirty="0" smtClean="0"/>
              <a:t>Pseudověda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Parazitování na pověsti vědy</a:t>
            </a:r>
          </a:p>
          <a:p>
            <a:r>
              <a:rPr lang="cs-CZ" u="sng" dirty="0" smtClean="0"/>
              <a:t>Chronické</a:t>
            </a:r>
            <a:r>
              <a:rPr lang="cs-CZ" dirty="0" smtClean="0"/>
              <a:t> nenaplňování většiny nároků kladených na vědu</a:t>
            </a:r>
          </a:p>
          <a:p>
            <a:pPr lvl="1"/>
            <a:r>
              <a:rPr lang="cs-CZ" dirty="0" smtClean="0"/>
              <a:t>Bránění přezkumu</a:t>
            </a:r>
          </a:p>
          <a:p>
            <a:pPr lvl="1"/>
            <a:r>
              <a:rPr lang="cs-CZ" dirty="0" smtClean="0"/>
              <a:t>Mlžení</a:t>
            </a:r>
          </a:p>
          <a:p>
            <a:pPr lvl="1"/>
            <a:r>
              <a:rPr lang="cs-CZ" dirty="0" smtClean="0"/>
              <a:t>Málo dat</a:t>
            </a:r>
          </a:p>
          <a:p>
            <a:pPr lvl="1"/>
            <a:r>
              <a:rPr lang="cs-CZ" dirty="0" smtClean="0"/>
              <a:t>Argumentace ad </a:t>
            </a:r>
            <a:r>
              <a:rPr lang="cs-CZ" dirty="0" err="1" smtClean="0"/>
              <a:t>hominem</a:t>
            </a:r>
            <a:r>
              <a:rPr lang="cs-CZ" dirty="0" smtClean="0"/>
              <a:t>  - autoritou</a:t>
            </a:r>
          </a:p>
          <a:p>
            <a:pPr lvl="1"/>
            <a:r>
              <a:rPr lang="cs-CZ" dirty="0" smtClean="0"/>
              <a:t>Argumentování nejasnými pojmy vč. odkazu na dosud neznámé mechanismy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2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Odb</a:t>
            </a:r>
            <a:r>
              <a:rPr lang="en-US" dirty="0" smtClean="0"/>
              <a:t>. 1 </a:t>
            </a:r>
            <a:r>
              <a:rPr lang="en-US" dirty="0" err="1" smtClean="0"/>
              <a:t>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Cestou si můžete všímat toho, co a kdo všechno je součástí vědy – toho velkého intelektuálního podniku, který je dnes stejně tak ekonomickou, kulturní či vojenskou institucí, jako je společenskou institucí, která nám pomáhá porozumět světu </a:t>
            </a:r>
            <a:r>
              <a:rPr lang="cs-CZ" smtClean="0"/>
              <a:t>kolem nás.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81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Vyučující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Mgr. et Mgr. Jan Mareš, Ph.D. (IVDMR FSS MU), </a:t>
            </a:r>
            <a:r>
              <a:rPr lang="cs-CZ" altLang="cs-CZ" dirty="0" err="1" smtClean="0"/>
              <a:t>učo</a:t>
            </a:r>
            <a:r>
              <a:rPr lang="cs-CZ" altLang="cs-CZ" dirty="0" smtClean="0"/>
              <a:t> 22918</a:t>
            </a:r>
          </a:p>
          <a:p>
            <a:pPr lvl="1" eaLnBrk="1" hangingPunct="1"/>
            <a:r>
              <a:rPr lang="cs-CZ" altLang="cs-CZ" sz="1600" dirty="0" smtClean="0"/>
              <a:t>mares@ped.muni.cz </a:t>
            </a:r>
          </a:p>
          <a:p>
            <a:pPr lvl="1" eaLnBrk="1" hangingPunct="1"/>
            <a:r>
              <a:rPr lang="cs-CZ" altLang="cs-CZ" sz="1600" dirty="0" smtClean="0"/>
              <a:t>diskusní fórum předmětu</a:t>
            </a:r>
          </a:p>
          <a:p>
            <a:pPr lvl="1" eaLnBrk="1" hangingPunct="1"/>
            <a:r>
              <a:rPr lang="cs-CZ" altLang="cs-CZ" sz="1600" dirty="0" smtClean="0"/>
              <a:t>konzultační hodiny: pondělí </a:t>
            </a:r>
            <a:r>
              <a:rPr lang="cs-CZ" altLang="cs-CZ" sz="1600" dirty="0" smtClean="0"/>
              <a:t>10:00-11:00</a:t>
            </a:r>
            <a:r>
              <a:rPr lang="cs-CZ" altLang="cs-CZ" sz="1600" dirty="0" smtClean="0"/>
              <a:t>; jindy jen po předchozí domluvě</a:t>
            </a:r>
          </a:p>
          <a:p>
            <a:pPr lvl="2" eaLnBrk="1" hangingPunct="1"/>
            <a:r>
              <a:rPr lang="cs-CZ" altLang="cs-CZ" sz="1200" dirty="0" smtClean="0"/>
              <a:t>(Katedra psychologie, Poříčí 31, Brno)</a:t>
            </a:r>
          </a:p>
          <a:p>
            <a:pPr eaLnBrk="1" hangingPunct="1"/>
            <a:r>
              <a:rPr lang="cs-CZ" altLang="cs-CZ" dirty="0" err="1" smtClean="0"/>
              <a:t>MgA</a:t>
            </a:r>
            <a:r>
              <a:rPr lang="cs-CZ" altLang="cs-CZ" dirty="0" smtClean="0"/>
              <a:t>. Lenka </a:t>
            </a:r>
            <a:r>
              <a:rPr lang="cs-CZ" altLang="cs-CZ" dirty="0" err="1" smtClean="0"/>
              <a:t>Remsová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KSocPed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PedF</a:t>
            </a:r>
            <a:r>
              <a:rPr lang="cs-CZ" altLang="cs-CZ" dirty="0" smtClean="0"/>
              <a:t> MU), </a:t>
            </a:r>
            <a:r>
              <a:rPr lang="cs-CZ" altLang="cs-CZ" dirty="0" err="1" smtClean="0"/>
              <a:t>učo</a:t>
            </a:r>
            <a:r>
              <a:rPr lang="cs-CZ" altLang="cs-CZ" dirty="0" smtClean="0"/>
              <a:t> 70805</a:t>
            </a:r>
          </a:p>
          <a:p>
            <a:pPr eaLnBrk="1" hangingPunct="1"/>
            <a:r>
              <a:rPr lang="cs-CZ" altLang="cs-CZ" dirty="0" smtClean="0"/>
              <a:t>doc. PhDr. Jiří Němec, Ph.D. (</a:t>
            </a:r>
            <a:r>
              <a:rPr lang="cs-CZ" altLang="cs-CZ" dirty="0" err="1" smtClean="0"/>
              <a:t>KSocPed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PedF</a:t>
            </a:r>
            <a:r>
              <a:rPr lang="cs-CZ" altLang="cs-CZ" dirty="0" smtClean="0"/>
              <a:t> MU), </a:t>
            </a:r>
            <a:r>
              <a:rPr lang="cs-CZ" altLang="cs-CZ" dirty="0" err="1" smtClean="0"/>
              <a:t>učo</a:t>
            </a:r>
            <a:r>
              <a:rPr lang="cs-CZ" altLang="cs-CZ" dirty="0" smtClean="0"/>
              <a:t> 35929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informace o kurzu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Cílem kurzu je</a:t>
            </a:r>
            <a:r>
              <a:rPr lang="cs-CZ" altLang="cs-CZ" sz="2400" smtClean="0"/>
              <a:t> </a:t>
            </a:r>
          </a:p>
          <a:p>
            <a:pPr lvl="1" eaLnBrk="1" hangingPunct="1"/>
            <a:r>
              <a:rPr lang="cs-CZ" altLang="cs-CZ" sz="2000" smtClean="0"/>
              <a:t>připomenout vybrané sociálně-psychologické teorie a fenomény a zasadit je do kontextu běžné zkušenosti i profesní zkušenosti sociálního pedagoga. Kurz bude rozdělen do částí více teoretický a do částí založených na práci s vlastním zážitkem a jeho reflexí.</a:t>
            </a:r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b="1" smtClean="0"/>
              <a:t>Požadavky na ukončení kurzu</a:t>
            </a:r>
          </a:p>
          <a:p>
            <a:pPr lvl="1" eaLnBrk="1" hangingPunct="1"/>
            <a:r>
              <a:rPr lang="cs-CZ" altLang="cs-CZ" sz="2000" smtClean="0"/>
              <a:t>aktivní účast na seminářích</a:t>
            </a:r>
          </a:p>
          <a:p>
            <a:pPr lvl="1" eaLnBrk="1" hangingPunct="1"/>
            <a:r>
              <a:rPr lang="cs-CZ" altLang="cs-CZ" sz="2000" smtClean="0"/>
              <a:t>seminární úkol prezentovaný v semináři/v ISu</a:t>
            </a:r>
          </a:p>
          <a:p>
            <a:pPr lvl="1" eaLnBrk="1" hangingPunct="1"/>
            <a:r>
              <a:rPr lang="cs-CZ" altLang="cs-CZ" sz="2000" smtClean="0"/>
              <a:t>zápočtový test v zápočtovém týdnu</a:t>
            </a:r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400" b="1" smtClean="0"/>
              <a:t>Sociální psychologie</a:t>
            </a:r>
            <a:r>
              <a:rPr lang="cs-CZ" altLang="cs-CZ" sz="2400" smtClean="0"/>
              <a:t> – stručné opakování (vývoj oboru, známé experimenty, teorie komunikace...)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400" b="1" smtClean="0"/>
              <a:t>Člověk a sociální prostředí.</a:t>
            </a:r>
            <a:r>
              <a:rPr lang="cs-CZ" altLang="cs-CZ" sz="2400" smtClean="0"/>
              <a:t> Sebepercepce a sebeprezentace jako výsledek sociální interakce a sociálního učení. Atribuce.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400" b="1" smtClean="0"/>
              <a:t>Skupinové procesy,</a:t>
            </a:r>
            <a:r>
              <a:rPr lang="cs-CZ" altLang="cs-CZ" sz="2400" smtClean="0"/>
              <a:t> skupinová dynamika, vývoj sociální skupiny.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400" b="1" smtClean="0"/>
              <a:t>Sociální vliv</a:t>
            </a:r>
            <a:r>
              <a:rPr lang="cs-CZ" altLang="cs-CZ" sz="2400" smtClean="0"/>
              <a:t>, sociální tlak, konformita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400" b="1" smtClean="0"/>
              <a:t>Hodnoty, postoje</a:t>
            </a:r>
            <a:r>
              <a:rPr lang="cs-CZ" altLang="cs-CZ" sz="2400" smtClean="0"/>
              <a:t>, ovlivňování postojů, persuaze, manipulace.</a:t>
            </a:r>
          </a:p>
          <a:p>
            <a:pPr marL="457200" indent="-457200" eaLnBrk="1" hangingPunct="1"/>
            <a:endParaRPr lang="cs-CZ" altLang="cs-CZ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Když se řekne sociální psychologie…</a:t>
            </a:r>
            <a:br>
              <a:rPr lang="cs-CZ" altLang="cs-CZ" sz="4000" smtClean="0"/>
            </a:br>
            <a:endParaRPr lang="cs-CZ" altLang="cs-CZ" sz="4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996" y="4375487"/>
            <a:ext cx="3203960" cy="3203960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Informační zdroje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100" b="1" dirty="0"/>
              <a:t>Literatura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 err="1"/>
              <a:t>Hayesová</a:t>
            </a:r>
            <a:r>
              <a:rPr lang="cs-CZ" sz="1100" dirty="0"/>
              <a:t>, N.: Základy sociální psychologie. Portál 1998.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/>
              <a:t>Řezáč, J.: Sociální psychologie. </a:t>
            </a:r>
            <a:r>
              <a:rPr lang="cs-CZ" sz="1100" dirty="0" err="1"/>
              <a:t>Paido</a:t>
            </a:r>
            <a:r>
              <a:rPr lang="cs-CZ" sz="1100" dirty="0"/>
              <a:t>, Brno 1998.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 err="1"/>
              <a:t>Philip</a:t>
            </a:r>
            <a:r>
              <a:rPr lang="cs-CZ" sz="1100" dirty="0"/>
              <a:t> G. </a:t>
            </a:r>
            <a:r>
              <a:rPr lang="cs-CZ" sz="1100" dirty="0" err="1"/>
              <a:t>Zimbardo</a:t>
            </a:r>
            <a:r>
              <a:rPr lang="cs-CZ" sz="1100" dirty="0"/>
              <a:t>: Moc a zlo . Knihovna ceny Nadace Dagmar a Václava Havlových Vize 97, </a:t>
            </a:r>
            <a:r>
              <a:rPr lang="cs-CZ" sz="1100" dirty="0" err="1"/>
              <a:t>Moraviapress</a:t>
            </a:r>
            <a:r>
              <a:rPr lang="cs-CZ" sz="1100" dirty="0"/>
              <a:t>, a. s., Praha 2005,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100" b="1" dirty="0" smtClean="0"/>
              <a:t>Rozšiřující </a:t>
            </a:r>
            <a:r>
              <a:rPr lang="cs-CZ" sz="1100" b="1" dirty="0"/>
              <a:t>literatura</a:t>
            </a:r>
            <a:r>
              <a:rPr lang="cs-CZ" sz="1100" dirty="0"/>
              <a:t>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 err="1"/>
              <a:t>Hewstone</a:t>
            </a:r>
            <a:r>
              <a:rPr lang="cs-CZ" sz="1100" dirty="0"/>
              <a:t>, M, </a:t>
            </a:r>
            <a:r>
              <a:rPr lang="cs-CZ" sz="1100" dirty="0" err="1"/>
              <a:t>Stroebe</a:t>
            </a:r>
            <a:r>
              <a:rPr lang="cs-CZ" sz="1100" dirty="0"/>
              <a:t> W.: Sociální psychologie. Portál, Praha 2006.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 err="1"/>
              <a:t>Nakonečný</a:t>
            </a:r>
            <a:r>
              <a:rPr lang="cs-CZ" sz="1100" dirty="0"/>
              <a:t>, M.: Sociální psychologie. Academia, Praha 1999.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/>
              <a:t>Výrost, J., </a:t>
            </a:r>
            <a:r>
              <a:rPr lang="cs-CZ" sz="1100" dirty="0" err="1"/>
              <a:t>Slaměník</a:t>
            </a:r>
            <a:r>
              <a:rPr lang="cs-CZ" sz="1100" dirty="0"/>
              <a:t> I. (</a:t>
            </a:r>
            <a:r>
              <a:rPr lang="cs-CZ" sz="1100" dirty="0" err="1"/>
              <a:t>Eds</a:t>
            </a:r>
            <a:r>
              <a:rPr lang="cs-CZ" sz="1100" dirty="0"/>
              <a:t>.): Sociální psychologie. ISV, Praha 1997.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/>
              <a:t>Výrost, J., </a:t>
            </a:r>
            <a:r>
              <a:rPr lang="cs-CZ" sz="1100" dirty="0" err="1"/>
              <a:t>Slaměník</a:t>
            </a:r>
            <a:r>
              <a:rPr lang="cs-CZ" sz="1100" dirty="0"/>
              <a:t> I, (</a:t>
            </a:r>
            <a:r>
              <a:rPr lang="cs-CZ" sz="1100" dirty="0" err="1"/>
              <a:t>Eds</a:t>
            </a:r>
            <a:r>
              <a:rPr lang="cs-CZ" sz="1100" dirty="0"/>
              <a:t>): Aplikovaná sociální psychologie I. Portál, Praha 1998.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/>
              <a:t>Výrost,J., </a:t>
            </a:r>
            <a:r>
              <a:rPr lang="cs-CZ" sz="1100" dirty="0" err="1"/>
              <a:t>Slaměník</a:t>
            </a:r>
            <a:r>
              <a:rPr lang="cs-CZ" sz="1100" dirty="0"/>
              <a:t> I. (</a:t>
            </a:r>
            <a:r>
              <a:rPr lang="cs-CZ" sz="1100" dirty="0" err="1"/>
              <a:t>Eds</a:t>
            </a:r>
            <a:r>
              <a:rPr lang="cs-CZ" sz="1100" dirty="0"/>
              <a:t>.): Aplikovaná psychologie II. </a:t>
            </a:r>
            <a:r>
              <a:rPr lang="cs-CZ" sz="1100" dirty="0" err="1"/>
              <a:t>Grada</a:t>
            </a:r>
            <a:r>
              <a:rPr lang="cs-CZ" sz="1100" dirty="0"/>
              <a:t>, Praha 2001.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100" dirty="0"/>
              <a:t>Výrost, J., </a:t>
            </a:r>
            <a:r>
              <a:rPr lang="cs-CZ" sz="1100" dirty="0" err="1"/>
              <a:t>Slaměník</a:t>
            </a:r>
            <a:r>
              <a:rPr lang="cs-CZ" sz="1100" dirty="0"/>
              <a:t> I, (</a:t>
            </a:r>
            <a:r>
              <a:rPr lang="cs-CZ" sz="1100" dirty="0" err="1"/>
              <a:t>Eds</a:t>
            </a:r>
            <a:r>
              <a:rPr lang="cs-CZ" sz="1100" dirty="0"/>
              <a:t>): Aplikovaná sociální psychologie III. Portál, Praha 2002</a:t>
            </a:r>
            <a:r>
              <a:rPr lang="cs-CZ" sz="1100" dirty="0" smtClean="0"/>
              <a:t>.</a:t>
            </a:r>
            <a:endParaRPr lang="cs-CZ" sz="1100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292080" y="491063"/>
            <a:ext cx="3703320" cy="4023359"/>
          </a:xfrm>
        </p:spPr>
        <p:txBody>
          <a:bodyPr>
            <a:normAutofit/>
          </a:bodyPr>
          <a:lstStyle/>
          <a:p>
            <a:pPr marL="320040" indent="-320040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600" b="1" dirty="0"/>
              <a:t>Internetové zdroje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>
                <a:hlinkClick r:id="rId4"/>
              </a:rPr>
              <a:t>http://www.spring.org.uk/</a:t>
            </a:r>
            <a:r>
              <a:rPr lang="cs-CZ" sz="1600" dirty="0"/>
              <a:t>  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>
                <a:hlinkClick r:id="rId5"/>
              </a:rPr>
              <a:t>http://www.all-about-psychology.com/</a:t>
            </a:r>
            <a:r>
              <a:rPr lang="cs-CZ" sz="1600" dirty="0"/>
              <a:t> 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(atp.)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600" b="1" dirty="0"/>
              <a:t>Časopisy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1600" dirty="0"/>
              <a:t>Journal of Personality and Social Psychology, </a:t>
            </a:r>
            <a:endParaRPr lang="cs-CZ" sz="1600" dirty="0"/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1600" dirty="0"/>
              <a:t>Journal of Experimental Social Psychology, </a:t>
            </a:r>
            <a:endParaRPr lang="cs-CZ" sz="1600" dirty="0"/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1600" dirty="0"/>
              <a:t>Personality and Social Psychology Bulletin.</a:t>
            </a:r>
            <a:endParaRPr lang="cs-CZ" sz="1600" dirty="0"/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600" b="1" dirty="0"/>
              <a:t>Dále…</a:t>
            </a:r>
          </a:p>
          <a:p>
            <a:pPr marL="320040" indent="-320040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Noviny, časopisy, soc. okolí…</a:t>
            </a:r>
          </a:p>
          <a:p>
            <a:endParaRPr lang="cs-CZ" sz="4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4016" y="5019870"/>
            <a:ext cx="1306080" cy="19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90096" y="5019870"/>
            <a:ext cx="1212479" cy="188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118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6632"/>
            <a:ext cx="8309614" cy="619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8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Žitá</a:t>
            </a:r>
            <a:r>
              <a:rPr lang="en-US" dirty="0" smtClean="0"/>
              <a:t> </a:t>
            </a:r>
            <a:r>
              <a:rPr lang="en-US" dirty="0" err="1" smtClean="0"/>
              <a:t>individuální</a:t>
            </a:r>
            <a:r>
              <a:rPr lang="en-US" dirty="0" smtClean="0"/>
              <a:t> </a:t>
            </a:r>
            <a:r>
              <a:rPr lang="en-US" dirty="0" err="1" smtClean="0"/>
              <a:t>zkušenost</a:t>
            </a:r>
            <a:r>
              <a:rPr lang="en-US" dirty="0" smtClean="0"/>
              <a:t> (</a:t>
            </a:r>
            <a:r>
              <a:rPr lang="en-US" dirty="0" err="1" smtClean="0"/>
              <a:t>implicitní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Popkulturní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pPr lvl="1"/>
            <a:r>
              <a:rPr lang="en-US" dirty="0" err="1" smtClean="0"/>
              <a:t>Slavné</a:t>
            </a:r>
            <a:r>
              <a:rPr lang="en-US" dirty="0" smtClean="0"/>
              <a:t> </a:t>
            </a:r>
            <a:r>
              <a:rPr lang="en-US" dirty="0" err="1" smtClean="0"/>
              <a:t>experimenty</a:t>
            </a:r>
            <a:r>
              <a:rPr lang="en-US" dirty="0" smtClean="0"/>
              <a:t> (Zimbardo, Milgram, Asch)</a:t>
            </a:r>
          </a:p>
          <a:p>
            <a:pPr lvl="1"/>
            <a:r>
              <a:rPr lang="is-IS" dirty="0" smtClean="0"/>
              <a:t>…nyní jako tv. show...</a:t>
            </a:r>
          </a:p>
          <a:p>
            <a:r>
              <a:rPr lang="en-US" dirty="0" err="1" smtClean="0"/>
              <a:t>Vědní</a:t>
            </a:r>
            <a:r>
              <a:rPr lang="en-US" dirty="0" smtClean="0"/>
              <a:t> </a:t>
            </a:r>
            <a:r>
              <a:rPr lang="en-US" dirty="0" err="1" smtClean="0"/>
              <a:t>disciplína</a:t>
            </a:r>
            <a:r>
              <a:rPr lang="en-US" dirty="0" smtClean="0"/>
              <a:t> s </a:t>
            </a:r>
            <a:r>
              <a:rPr lang="en-US" dirty="0" err="1" smtClean="0"/>
              <a:t>různými</a:t>
            </a:r>
            <a:r>
              <a:rPr lang="en-US" dirty="0" smtClean="0"/>
              <a:t> </a:t>
            </a:r>
            <a:r>
              <a:rPr lang="en-US" dirty="0" err="1" smtClean="0"/>
              <a:t>akcenty</a:t>
            </a:r>
            <a:r>
              <a:rPr lang="en-US" dirty="0" smtClean="0"/>
              <a:t> (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psychologií</a:t>
            </a:r>
            <a:r>
              <a:rPr lang="en-US" dirty="0" smtClean="0"/>
              <a:t> a </a:t>
            </a:r>
            <a:r>
              <a:rPr lang="en-US" dirty="0" err="1" smtClean="0"/>
              <a:t>sociologií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Momentálně</a:t>
            </a:r>
            <a:r>
              <a:rPr lang="en-US" dirty="0" smtClean="0"/>
              <a:t>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kritizovaná</a:t>
            </a:r>
            <a:r>
              <a:rPr lang="en-US" dirty="0" smtClean="0"/>
              <a:t> </a:t>
            </a:r>
            <a:r>
              <a:rPr lang="en-US" dirty="0" err="1" smtClean="0"/>
              <a:t>zevnitř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zvenku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 smtClean="0"/>
              <a:t>replikace</a:t>
            </a:r>
            <a:r>
              <a:rPr lang="en-US" dirty="0" smtClean="0"/>
              <a:t> a </a:t>
            </a:r>
            <a:r>
              <a:rPr lang="en-US" dirty="0" err="1" smtClean="0"/>
              <a:t>publikační</a:t>
            </a:r>
            <a:r>
              <a:rPr lang="en-US" dirty="0" smtClean="0"/>
              <a:t> </a:t>
            </a:r>
            <a:r>
              <a:rPr lang="en-US" dirty="0" err="1" smtClean="0"/>
              <a:t>zkreslení</a:t>
            </a:r>
            <a:r>
              <a:rPr lang="en-US" dirty="0" smtClean="0"/>
              <a:t>) – </a:t>
            </a:r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slidy</a:t>
            </a:r>
            <a:r>
              <a:rPr lang="en-US" dirty="0" smtClean="0"/>
              <a:t> (</a:t>
            </a:r>
            <a:r>
              <a:rPr lang="en-US" dirty="0" err="1" smtClean="0"/>
              <a:t>Odb</a:t>
            </a:r>
            <a:r>
              <a:rPr lang="en-US" dirty="0" smtClean="0"/>
              <a:t>. 1) </a:t>
            </a:r>
          </a:p>
          <a:p>
            <a:pPr lvl="2"/>
            <a:r>
              <a:rPr lang="en-US" dirty="0" smtClean="0"/>
              <a:t>Nebo </a:t>
            </a:r>
            <a:r>
              <a:rPr lang="en-US" dirty="0" err="1" smtClean="0"/>
              <a:t>podíl</a:t>
            </a:r>
            <a:r>
              <a:rPr lang="en-US" dirty="0" smtClean="0"/>
              <a:t> </a:t>
            </a:r>
            <a:r>
              <a:rPr lang="en-US" dirty="0" err="1" smtClean="0"/>
              <a:t>verbální</a:t>
            </a:r>
            <a:r>
              <a:rPr lang="en-US" dirty="0" smtClean="0"/>
              <a:t> a </a:t>
            </a:r>
            <a:r>
              <a:rPr lang="en-US" dirty="0" err="1" smtClean="0"/>
              <a:t>neverbální</a:t>
            </a:r>
            <a:r>
              <a:rPr lang="en-US" dirty="0" smtClean="0"/>
              <a:t> </a:t>
            </a:r>
            <a:r>
              <a:rPr lang="en-US" dirty="0" err="1" smtClean="0"/>
              <a:t>komunikace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http://technet.idnes.cz/neverbalni-komunikace-statistika-mytus-mehrabian-fsl-/veda.aspx?c=A160314_134426_veda_pka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818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Odb</a:t>
            </a:r>
            <a:r>
              <a:rPr lang="en-US" dirty="0" smtClean="0"/>
              <a:t>. 1 Estimating </a:t>
            </a:r>
            <a:r>
              <a:rPr lang="en-US" dirty="0"/>
              <a:t>the Reproducibility of Psychological </a:t>
            </a:r>
            <a:r>
              <a:rPr lang="en-US" dirty="0" smtClean="0"/>
              <a:t>Science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425" dirty="0">
                <a:hlinkClick r:id="rId2"/>
              </a:rPr>
              <a:t>https://osf.io/ezcuj/wiki/home/</a:t>
            </a:r>
            <a:endParaRPr lang="cs-CZ" sz="1425" dirty="0"/>
          </a:p>
          <a:p>
            <a:r>
              <a:rPr lang="cs-CZ" sz="1425" dirty="0">
                <a:hlinkClick r:id="rId3"/>
              </a:rPr>
              <a:t>http://www.sciencemag.org/content/349/6251/aac4716.full?ijkey=1xgFoCnpLswpk&amp;keytype=ref&amp;siteid=sci</a:t>
            </a:r>
            <a:endParaRPr lang="cs-CZ" sz="1425" dirty="0"/>
          </a:p>
          <a:p>
            <a:r>
              <a:rPr lang="cs-CZ" dirty="0" smtClean="0"/>
              <a:t>Výběrový rámec: ročník 2008, </a:t>
            </a:r>
          </a:p>
          <a:p>
            <a:pPr lvl="1"/>
            <a:r>
              <a:rPr lang="en-US" dirty="0" smtClean="0"/>
              <a:t>Psychological Science (PSCI), Journal of Personality and Social Psychology (JPSP),  Journal of Experimental Psychology: Learning, Memory, and Cognition (JEP:LMC). </a:t>
            </a:r>
            <a:endParaRPr lang="cs-CZ" dirty="0" smtClean="0"/>
          </a:p>
          <a:p>
            <a:r>
              <a:rPr lang="cs-CZ" dirty="0" smtClean="0"/>
              <a:t>36% replikací dospělo ke statisticky významnému závěru</a:t>
            </a:r>
          </a:p>
          <a:p>
            <a:r>
              <a:rPr lang="cs-CZ" dirty="0" smtClean="0"/>
              <a:t>47% originálních velikostí účinku bylo v 95%CI pro replikační velikosti účinku</a:t>
            </a:r>
          </a:p>
          <a:p>
            <a:r>
              <a:rPr lang="cs-CZ" dirty="0" smtClean="0"/>
              <a:t>68% účinků je statisticky významných i po zkombinování originálních a replikovaných výsledků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0058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829</Words>
  <Application>Microsoft Office PowerPoint</Application>
  <PresentationFormat>Předvádění na obrazovce (4:3)</PresentationFormat>
  <Paragraphs>93</Paragraphs>
  <Slides>13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Wingdings</vt:lpstr>
      <vt:lpstr>Retrospektiva</vt:lpstr>
      <vt:lpstr>Aplikovaná sociální psychologie</vt:lpstr>
      <vt:lpstr>Vyučující</vt:lpstr>
      <vt:lpstr>Základní informace o kurzu</vt:lpstr>
      <vt:lpstr>Prezentace aplikace PowerPoint</vt:lpstr>
      <vt:lpstr>Když se řekne sociální psychologie… </vt:lpstr>
      <vt:lpstr>Informační zdroje</vt:lpstr>
      <vt:lpstr>Prezentace aplikace PowerPoint</vt:lpstr>
      <vt:lpstr>Sociální psychologie</vt:lpstr>
      <vt:lpstr>Odb. 1 Estimating the Reproducibility of Psychological Science</vt:lpstr>
      <vt:lpstr>Odb. 1 Co z replikačního projektu plyne?</vt:lpstr>
      <vt:lpstr>Odb. 1 Poznámky</vt:lpstr>
      <vt:lpstr>Odb. 1 Pseudověda</vt:lpstr>
      <vt:lpstr>Odb. 1 Souhrn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sociální psychologie</dc:title>
  <dc:creator>Jan Mares</dc:creator>
  <cp:lastModifiedBy>Mares</cp:lastModifiedBy>
  <cp:revision>16</cp:revision>
  <dcterms:created xsi:type="dcterms:W3CDTF">2008-10-16T09:05:24Z</dcterms:created>
  <dcterms:modified xsi:type="dcterms:W3CDTF">2016-09-27T07:07:18Z</dcterms:modified>
</cp:coreProperties>
</file>