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4" r:id="rId8"/>
    <p:sldId id="262" r:id="rId9"/>
    <p:sldId id="265" r:id="rId10"/>
    <p:sldId id="266" r:id="rId11"/>
    <p:sldId id="267" r:id="rId12"/>
    <p:sldId id="269" r:id="rId13"/>
    <p:sldId id="268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56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54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04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60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567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84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89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13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43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43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7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1593D-C911-4D97-82A1-08571AA5542C}" type="datetimeFigureOut">
              <a:rPr lang="cs-CZ" smtClean="0"/>
              <a:pPr/>
              <a:t>29. 9. 2016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03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Škola bez poražených</a:t>
            </a:r>
            <a:br>
              <a:rPr lang="cs-CZ" dirty="0" smtClean="0"/>
            </a:br>
            <a:r>
              <a:rPr lang="cs-CZ" dirty="0" smtClean="0"/>
              <a:t>Thomas </a:t>
            </a:r>
            <a:r>
              <a:rPr lang="cs-CZ" dirty="0" err="1" smtClean="0"/>
              <a:t>Gordon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 Nehyba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51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smtClean="0"/>
              <a:t>II </a:t>
            </a:r>
            <a:r>
              <a:rPr lang="cs-CZ" dirty="0"/>
              <a:t>– Co o ní víme dle </a:t>
            </a:r>
            <a:r>
              <a:rPr lang="cs-CZ" dirty="0" err="1"/>
              <a:t>Gordona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Může to být </a:t>
            </a:r>
            <a:r>
              <a:rPr lang="cs-CZ" b="1" dirty="0" smtClean="0"/>
              <a:t>rychlý způsob vyřešení </a:t>
            </a:r>
            <a:r>
              <a:rPr lang="cs-CZ" dirty="0" smtClean="0"/>
              <a:t>konfliktu – člověk určité jednání ignoruje.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Nepřátelské pocity: Učitelé, kteří se často vzdávají, tak začnou </a:t>
            </a:r>
            <a:r>
              <a:rPr lang="cs-CZ" b="1" dirty="0" smtClean="0"/>
              <a:t>pociťovat averzi vůči žákům</a:t>
            </a:r>
            <a:r>
              <a:rPr lang="cs-CZ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 vítězích(tedy žácích) může </a:t>
            </a:r>
            <a:r>
              <a:rPr lang="cs-CZ" b="1" dirty="0" smtClean="0"/>
              <a:t>kotvit sobeckost</a:t>
            </a:r>
            <a:r>
              <a:rPr lang="cs-CZ" dirty="0" smtClean="0"/>
              <a:t>, neochotu spolupracovat,…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 srovnání s metodou I </a:t>
            </a:r>
            <a:r>
              <a:rPr lang="cs-CZ" b="1" dirty="0" smtClean="0"/>
              <a:t>podporuje více spontánnost </a:t>
            </a:r>
            <a:r>
              <a:rPr lang="cs-CZ" dirty="0" smtClean="0"/>
              <a:t>a tvořivost – učitelé za to ale platí velkou daň.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Žáci </a:t>
            </a:r>
            <a:r>
              <a:rPr lang="cs-CZ" b="1" dirty="0" smtClean="0"/>
              <a:t>ztrácejí</a:t>
            </a:r>
            <a:r>
              <a:rPr lang="cs-CZ" dirty="0" smtClean="0"/>
              <a:t> vůči učiteli </a:t>
            </a:r>
            <a:r>
              <a:rPr lang="cs-CZ" b="1" dirty="0" smtClean="0"/>
              <a:t>respekt</a:t>
            </a:r>
            <a:r>
              <a:rPr lang="cs-CZ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241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III – „bez poražených“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9" y="1493949"/>
            <a:ext cx="10877282" cy="519018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Oscilace mezi metodou I a II je pro žáky matoucí!</a:t>
            </a:r>
          </a:p>
          <a:p>
            <a:r>
              <a:rPr lang="cs-CZ" dirty="0" smtClean="0"/>
              <a:t>Metoda I </a:t>
            </a:r>
            <a:r>
              <a:rPr lang="cs-CZ" dirty="0" err="1" smtClean="0"/>
              <a:t>i</a:t>
            </a:r>
            <a:r>
              <a:rPr lang="cs-CZ" dirty="0" smtClean="0"/>
              <a:t> II spoléhají na sílu. </a:t>
            </a:r>
          </a:p>
          <a:p>
            <a:r>
              <a:rPr lang="cs-CZ" dirty="0" smtClean="0"/>
              <a:t>Podstatou metody III je najít tvůrčí řešení, které umožní každému uspokojit své potřeby</a:t>
            </a:r>
          </a:p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Vymezit problém </a:t>
            </a:r>
            <a:r>
              <a:rPr lang="cs-CZ" dirty="0" smtClean="0"/>
              <a:t>– </a:t>
            </a:r>
            <a:r>
              <a:rPr lang="cs-CZ" i="1" dirty="0" smtClean="0"/>
              <a:t>jde o konflikt potřeb nikoliv řešení </a:t>
            </a:r>
            <a:r>
              <a:rPr lang="cs-CZ" dirty="0" smtClean="0"/>
              <a:t>(J. </a:t>
            </a:r>
            <a:r>
              <a:rPr lang="cs-CZ" dirty="0" err="1" smtClean="0"/>
              <a:t>Dewey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Vymyslet možná řešení </a:t>
            </a:r>
            <a:r>
              <a:rPr lang="cs-CZ" dirty="0" smtClean="0"/>
              <a:t>– nehodnoťte, zapisujte, stimulující otázky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Posoudit návrhy </a:t>
            </a:r>
            <a:r>
              <a:rPr lang="cs-CZ" dirty="0" smtClean="0"/>
              <a:t>– </a:t>
            </a:r>
            <a:r>
              <a:rPr lang="cs-CZ" i="1" dirty="0" smtClean="0"/>
              <a:t>Kterému návrhu dáváte přednost?</a:t>
            </a:r>
            <a:r>
              <a:rPr lang="cs-CZ" dirty="0" smtClean="0"/>
              <a:t>, </a:t>
            </a:r>
            <a:r>
              <a:rPr lang="cs-CZ" dirty="0" err="1" smtClean="0"/>
              <a:t>facilitátor</a:t>
            </a:r>
            <a:r>
              <a:rPr lang="cs-CZ" dirty="0" smtClean="0"/>
              <a:t>, vyjadřujte se a používejte k tomu </a:t>
            </a:r>
            <a:r>
              <a:rPr lang="cs-CZ" dirty="0" err="1" smtClean="0"/>
              <a:t>já-sdělení</a:t>
            </a:r>
            <a:r>
              <a:rPr lang="cs-CZ" dirty="0" smtClean="0"/>
              <a:t>: Tenhle návrh je pro mě nepřijatelný, protože…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Rozhodnout se </a:t>
            </a:r>
            <a:r>
              <a:rPr lang="cs-CZ" dirty="0" smtClean="0"/>
              <a:t>– nehlasujte, souhlasí s ním všichni, průzkum: </a:t>
            </a:r>
            <a:r>
              <a:rPr lang="cs-CZ" i="1" dirty="0" smtClean="0"/>
              <a:t>kdo je pro návrh ruku nahoru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Určit , jak se rozhodnutí provede </a:t>
            </a:r>
            <a:r>
              <a:rPr lang="cs-CZ" dirty="0" smtClean="0"/>
              <a:t>– </a:t>
            </a:r>
            <a:r>
              <a:rPr lang="cs-CZ" i="1" dirty="0" smtClean="0"/>
              <a:t>Co potřebujeme, abychom mohli začít? </a:t>
            </a:r>
            <a:r>
              <a:rPr lang="cs-CZ" dirty="0" smtClean="0"/>
              <a:t>Rozpis: kdo co kdy udělá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Zhodnotit úspěšnost řešení </a:t>
            </a:r>
            <a:r>
              <a:rPr lang="cs-CZ" dirty="0" smtClean="0"/>
              <a:t>– </a:t>
            </a:r>
            <a:r>
              <a:rPr lang="cs-CZ" i="1" dirty="0" smtClean="0"/>
              <a:t>Zbavili jste se problému? Nějaký posun?</a:t>
            </a:r>
            <a:endParaRPr lang="cs-CZ" i="1" dirty="0"/>
          </a:p>
        </p:txBody>
      </p:sp>
      <p:pic>
        <p:nvPicPr>
          <p:cNvPr id="3074" name="Picture 2" descr="http://purchasingnegotiationtraining.com/wp-content/uploads/2009/11/Win-Win-291x3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225" y="65199"/>
            <a:ext cx="27717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10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Já-sdělení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Tři části:</a:t>
            </a:r>
          </a:p>
          <a:p>
            <a:r>
              <a:rPr lang="cs-CZ" dirty="0"/>
              <a:t>POPIS JEDNÁNÍ – fakta ne hodnocení</a:t>
            </a:r>
          </a:p>
          <a:p>
            <a:r>
              <a:rPr lang="cs-CZ" dirty="0"/>
              <a:t>DOPAD – sdělení, že žákovo jednání má neblahý dopad na učitel. Žáci si často neuvědomují, že mají svým jednáním vliv na druhé. </a:t>
            </a:r>
          </a:p>
          <a:p>
            <a:r>
              <a:rPr lang="cs-CZ" dirty="0"/>
              <a:t>POCIT – pocit, který je vyvolaný vzniklou situací.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„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Když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je tady takový hluk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POPIS JEDNÁNÍ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]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, zabere mi víc času vás látku naučit, musím s vámi stále opakovat a nepostupujeme dopředu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KONKRÉTNÍ DOPAD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]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. Jsem z toho unavená, otrávená, a dělám si starosti, že nestihneme probrat všechno, co máme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POCIT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]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.“</a:t>
            </a:r>
          </a:p>
          <a:p>
            <a:pPr>
              <a:buNone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00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Já-sdělení</a:t>
            </a:r>
            <a:r>
              <a:rPr lang="cs-CZ" dirty="0" smtClean="0"/>
              <a:t> a Ty-sdělení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Když na podlaze leží papíry…</a:t>
            </a:r>
          </a:p>
          <a:p>
            <a:r>
              <a:rPr lang="cs-CZ" dirty="0" smtClean="0"/>
              <a:t>Když poskakuješ sem a tam…</a:t>
            </a:r>
          </a:p>
          <a:p>
            <a:r>
              <a:rPr lang="cs-CZ" dirty="0" smtClean="0"/>
              <a:t>Když na hřišti strkáš do Honzíka…</a:t>
            </a:r>
          </a:p>
          <a:p>
            <a:r>
              <a:rPr lang="cs-CZ" dirty="0" smtClean="0"/>
              <a:t>Když je tady takový hluk…</a:t>
            </a:r>
          </a:p>
          <a:p>
            <a:r>
              <a:rPr lang="cs-CZ" dirty="0" smtClean="0"/>
              <a:t>Když začínáme pozdě…</a:t>
            </a:r>
          </a:p>
          <a:p>
            <a:r>
              <a:rPr lang="cs-CZ" dirty="0" smtClean="0"/>
              <a:t>Když mě vyrušuješ…</a:t>
            </a:r>
          </a:p>
          <a:p>
            <a:endParaRPr lang="cs-CZ" dirty="0"/>
          </a:p>
          <a:p>
            <a:r>
              <a:rPr lang="cs-CZ" dirty="0" smtClean="0"/>
              <a:t>Přeformulujte Ty-sdělení je do Já-výroku</a:t>
            </a:r>
          </a:p>
        </p:txBody>
      </p:sp>
    </p:spTree>
    <p:extLst>
      <p:ext uri="{BB962C8B-B14F-4D97-AF65-F5344CB8AC3E}">
        <p14:creationId xmlns:p14="http://schemas.microsoft.com/office/powerpoint/2010/main" val="163921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B9BD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B9BD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B9BD5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B9BD5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Vytvořte vlastní </a:t>
            </a:r>
            <a:r>
              <a:rPr lang="cs-CZ" dirty="0" err="1" smtClean="0"/>
              <a:t>já-sdělení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„Když je tady takový hluk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POPIS JEDNÁNÍ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]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, zabere mi víc času vás látku naučit, musím s vámi stále opakovat a nepostupujeme dopředu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KONKRÉTNÍ DOPAD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]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. Jsem z toho unavená, otrávená, a dělám si starosti, že nestihneme probrat všechno, co máme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POCIT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]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3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Thomas Gordon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6532" y="2688508"/>
            <a:ext cx="9877023" cy="5032375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/>
              <a:t>(1918 </a:t>
            </a:r>
            <a:r>
              <a:rPr lang="en-US" dirty="0"/>
              <a:t>– </a:t>
            </a:r>
            <a:r>
              <a:rPr lang="en-US" dirty="0" smtClean="0"/>
              <a:t>2002</a:t>
            </a:r>
            <a:r>
              <a:rPr lang="en-US" dirty="0"/>
              <a:t>) </a:t>
            </a:r>
            <a:r>
              <a:rPr lang="cs-CZ" dirty="0" smtClean="0"/>
              <a:t>byl americkým klinickým psychologem a kolegou Carla </a:t>
            </a:r>
            <a:r>
              <a:rPr lang="cs-CZ" dirty="0" err="1" smtClean="0"/>
              <a:t>Rogerse</a:t>
            </a:r>
            <a:r>
              <a:rPr lang="en-US" dirty="0"/>
              <a:t> </a:t>
            </a:r>
            <a:endParaRPr lang="cs-CZ" dirty="0" smtClean="0"/>
          </a:p>
          <a:p>
            <a:r>
              <a:rPr lang="cs-CZ" dirty="0" smtClean="0"/>
              <a:t>Je znám jako jeden z prvních, který se zabýval výukou komunikačních dovedností a řešení konfliktů pro rodiče, učitele, děti,…</a:t>
            </a:r>
            <a:r>
              <a:rPr lang="en-US" dirty="0"/>
              <a:t> </a:t>
            </a:r>
            <a:endParaRPr lang="cs-CZ" dirty="0" smtClean="0"/>
          </a:p>
        </p:txBody>
      </p:sp>
      <p:pic>
        <p:nvPicPr>
          <p:cNvPr id="2050" name="Picture 2" descr="https://upload.wikimedia.org/wikipedia/commons/thumb/b/b5/Photo_of_Dr._Thomas_Gordon.jpg/220px-Photo_of_Dr._Thomas_Gord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598" y="0"/>
            <a:ext cx="1722402" cy="257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6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 jaké míra souhlasíte s výroky?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6823" y="1825625"/>
            <a:ext cx="10696977" cy="481987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je klidný, vyrovnaný a nic jej nevyvede z míry. Nikdy neztrácí kontrolu, nikdy nedáváme najevo silné emoce.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chemeClr val="accent2"/>
                </a:solidFill>
              </a:rPr>
              <a:t>D</a:t>
            </a:r>
            <a:r>
              <a:rPr lang="cs-CZ" dirty="0" smtClean="0"/>
              <a:t>obrý učitel je nezaujatý a nemá žádné předsudky. Afroameričané, běloši, </a:t>
            </a:r>
            <a:r>
              <a:rPr lang="cs-CZ" dirty="0" err="1" smtClean="0"/>
              <a:t>hispánci</a:t>
            </a:r>
            <a:r>
              <a:rPr lang="cs-CZ" dirty="0" smtClean="0"/>
              <a:t>, hloupé děti, chytré děti,… – na všechny pohlíží správný učitel stejně.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dokáže před studenty skrývat své skutečné pocity a měl by to dělat.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přijímá všechny své žáky ve stejné míře. Nemá žádné oblíbence.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žákům zprostředkovává stimulující prostředí, které vyvolává zájem, dává volnost, zároveň je tiché a vždy uspořádané.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nikdy neprojevuje náklonost, nedává najevo, že se cítí dobře nebo špatně, nezapomíná, nedělá chyb. Jeho chování je stálé a neměnné.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chemeClr val="accent2"/>
                </a:solidFill>
              </a:rPr>
              <a:t>D</a:t>
            </a:r>
            <a:r>
              <a:rPr lang="cs-CZ" dirty="0" smtClean="0"/>
              <a:t>obrý učitel zná odpověď. Je moudřejší než jeho žáci.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chemeClr val="accent2"/>
                </a:solidFill>
              </a:rPr>
              <a:t>D</a:t>
            </a:r>
            <a:r>
              <a:rPr lang="cs-CZ" dirty="0" smtClean="0"/>
              <a:t>obrý učitel stojí na straně svých kolegů. Všichni dohromady zastávají vůči studentům jednotnou linii bez ohledu na své osobní pocity, jednoty a přesvědčení.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 rot="1361234">
            <a:off x="8422784" y="614794"/>
            <a:ext cx="3670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Mýty o učitelství 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11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705140" y="198725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Kdo má problém?</a:t>
            </a:r>
          </a:p>
        </p:txBody>
      </p:sp>
      <p:sp>
        <p:nvSpPr>
          <p:cNvPr id="2" name="TextovéPole 1"/>
          <p:cNvSpPr txBox="1"/>
          <p:nvPr/>
        </p:nvSpPr>
        <p:spPr bwMode="auto">
          <a:xfrm>
            <a:off x="705140" y="2263321"/>
            <a:ext cx="3369162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cs-CZ" dirty="0" smtClean="0">
              <a:cs typeface="Arial" charset="0"/>
            </a:endParaRPr>
          </a:p>
          <a:p>
            <a:pPr>
              <a:defRPr/>
            </a:pPr>
            <a:r>
              <a:rPr lang="cs-CZ" sz="2400" dirty="0" smtClean="0">
                <a:cs typeface="Arial" charset="0"/>
              </a:rPr>
              <a:t>Přijatelné chování žáka</a:t>
            </a:r>
          </a:p>
          <a:p>
            <a:pPr>
              <a:defRPr/>
            </a:pPr>
            <a:endParaRPr lang="cs-CZ" sz="2400" dirty="0">
              <a:cs typeface="Arial" charset="0"/>
            </a:endParaRPr>
          </a:p>
          <a:p>
            <a:pPr>
              <a:defRPr/>
            </a:pPr>
            <a:endParaRPr lang="cs-CZ" sz="2400" dirty="0">
              <a:cs typeface="Arial" charset="0"/>
            </a:endParaRPr>
          </a:p>
        </p:txBody>
      </p:sp>
      <p:sp>
        <p:nvSpPr>
          <p:cNvPr id="5" name="TextovéPole 4"/>
          <p:cNvSpPr txBox="1"/>
          <p:nvPr/>
        </p:nvSpPr>
        <p:spPr bwMode="auto">
          <a:xfrm>
            <a:off x="705140" y="3313649"/>
            <a:ext cx="3369162" cy="54805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cs typeface="Arial" charset="0"/>
              </a:rPr>
              <a:t>Nepřijatelné </a:t>
            </a:r>
            <a:r>
              <a:rPr lang="cs-CZ" sz="2400" dirty="0" smtClean="0">
                <a:cs typeface="Arial" charset="0"/>
              </a:rPr>
              <a:t>chov. žáka</a:t>
            </a:r>
            <a:endParaRPr lang="cs-CZ" sz="2400" dirty="0">
              <a:cs typeface="Arial" charset="0"/>
            </a:endParaRPr>
          </a:p>
        </p:txBody>
      </p:sp>
      <p:sp>
        <p:nvSpPr>
          <p:cNvPr id="6" name="TextovéPole 5"/>
          <p:cNvSpPr txBox="1"/>
          <p:nvPr/>
        </p:nvSpPr>
        <p:spPr bwMode="auto">
          <a:xfrm>
            <a:off x="4074302" y="3313649"/>
            <a:ext cx="3371346" cy="55141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 smtClean="0">
                <a:cs typeface="Arial" charset="0"/>
              </a:rPr>
              <a:t>Učitel má problém</a:t>
            </a:r>
            <a:endParaRPr lang="cs-CZ" sz="2400" dirty="0">
              <a:cs typeface="Arial" charset="0"/>
            </a:endParaRPr>
          </a:p>
        </p:txBody>
      </p:sp>
      <p:sp>
        <p:nvSpPr>
          <p:cNvPr id="7" name="TextovéPole 6"/>
          <p:cNvSpPr txBox="1"/>
          <p:nvPr/>
        </p:nvSpPr>
        <p:spPr bwMode="auto">
          <a:xfrm>
            <a:off x="4074302" y="2759659"/>
            <a:ext cx="3371346" cy="55141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cs typeface="Arial" charset="0"/>
              </a:rPr>
              <a:t>Bez problému</a:t>
            </a:r>
          </a:p>
        </p:txBody>
      </p:sp>
      <p:sp>
        <p:nvSpPr>
          <p:cNvPr id="8" name="TextovéPole 7"/>
          <p:cNvSpPr txBox="1"/>
          <p:nvPr/>
        </p:nvSpPr>
        <p:spPr bwMode="auto">
          <a:xfrm>
            <a:off x="4072118" y="2266681"/>
            <a:ext cx="3371346" cy="55141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 smtClean="0">
                <a:cs typeface="Arial" charset="0"/>
              </a:rPr>
              <a:t>Žák má problém</a:t>
            </a:r>
            <a:endParaRPr lang="cs-CZ" sz="2400" dirty="0">
              <a:cs typeface="Arial" charset="0"/>
            </a:endParaRPr>
          </a:p>
        </p:txBody>
      </p:sp>
      <p:cxnSp>
        <p:nvCxnSpPr>
          <p:cNvPr id="4" name="Přímá spojnice se šipkou 3"/>
          <p:cNvCxnSpPr>
            <a:stCxn id="8" idx="3"/>
          </p:cNvCxnSpPr>
          <p:nvPr/>
        </p:nvCxnSpPr>
        <p:spPr bwMode="auto">
          <a:xfrm flipV="1">
            <a:off x="7443464" y="2542389"/>
            <a:ext cx="59648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 bwMode="auto">
          <a:xfrm>
            <a:off x="7445647" y="3538224"/>
            <a:ext cx="5943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509" name="TextovéPole 14"/>
          <p:cNvSpPr txBox="1">
            <a:spLocks noChangeArrowheads="1"/>
          </p:cNvSpPr>
          <p:nvPr/>
        </p:nvSpPr>
        <p:spPr bwMode="auto">
          <a:xfrm>
            <a:off x="8054869" y="2277436"/>
            <a:ext cx="2872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accent1"/>
                </a:solidFill>
              </a:rPr>
              <a:t>Umění naslouchat</a:t>
            </a:r>
          </a:p>
        </p:txBody>
      </p:sp>
      <p:sp>
        <p:nvSpPr>
          <p:cNvPr id="21510" name="TextovéPole 18"/>
          <p:cNvSpPr txBox="1">
            <a:spLocks noChangeArrowheads="1"/>
          </p:cNvSpPr>
          <p:nvPr/>
        </p:nvSpPr>
        <p:spPr bwMode="auto">
          <a:xfrm>
            <a:off x="8054869" y="3311902"/>
            <a:ext cx="33052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accent1"/>
                </a:solidFill>
              </a:rPr>
              <a:t>Umění </a:t>
            </a:r>
            <a:r>
              <a:rPr lang="cs-CZ" altLang="cs-CZ" sz="2400" dirty="0" smtClean="0">
                <a:solidFill>
                  <a:schemeClr val="accent1"/>
                </a:solidFill>
              </a:rPr>
              <a:t>konfrontovat</a:t>
            </a:r>
            <a:endParaRPr lang="cs-CZ" altLang="cs-CZ" sz="2400" dirty="0">
              <a:solidFill>
                <a:schemeClr val="accent1"/>
              </a:solidFill>
            </a:endParaRPr>
          </a:p>
        </p:txBody>
      </p:sp>
      <p:pic>
        <p:nvPicPr>
          <p:cNvPr id="21512" name="Picture 5" descr="http://universalcommunicationskills.com/wp-content/uploads/2012/08/DrGordonThomasCrop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8300" y="0"/>
            <a:ext cx="1663700" cy="1838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TextovéPole 20"/>
          <p:cNvSpPr txBox="1">
            <a:spLocks noChangeArrowheads="1"/>
          </p:cNvSpPr>
          <p:nvPr/>
        </p:nvSpPr>
        <p:spPr bwMode="auto">
          <a:xfrm>
            <a:off x="10655121" y="1859322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/>
              <a:t>Thomas </a:t>
            </a:r>
            <a:r>
              <a:rPr lang="cs-CZ" altLang="cs-CZ" sz="1400" dirty="0" err="1"/>
              <a:t>Gordon</a:t>
            </a:r>
            <a:endParaRPr lang="cs-CZ" altLang="cs-CZ" sz="1400" dirty="0"/>
          </a:p>
        </p:txBody>
      </p:sp>
      <p:sp>
        <p:nvSpPr>
          <p:cNvPr id="21514" name="TextovéPole 21"/>
          <p:cNvSpPr txBox="1">
            <a:spLocks noChangeArrowheads="1"/>
          </p:cNvSpPr>
          <p:nvPr/>
        </p:nvSpPr>
        <p:spPr bwMode="auto">
          <a:xfrm>
            <a:off x="705140" y="1734670"/>
            <a:ext cx="2937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Z pohledu učitele: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05140" y="4572691"/>
            <a:ext cx="11450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Kritérium odlišení:</a:t>
            </a:r>
          </a:p>
          <a:p>
            <a:r>
              <a:rPr lang="cs-CZ" sz="2800" i="1" dirty="0" smtClean="0"/>
              <a:t>Je mi jednání žáka nepříjemné, protože zasahuje do mých potřeb?</a:t>
            </a:r>
          </a:p>
          <a:p>
            <a:r>
              <a:rPr lang="cs-CZ" sz="2800" i="1" dirty="0" smtClean="0"/>
              <a:t>Je mi jednání žáka nepříjemné, protože bych chtěl, aby neměl žádný problém?</a:t>
            </a:r>
            <a:endParaRPr lang="cs-CZ" sz="2800" i="1" dirty="0"/>
          </a:p>
        </p:txBody>
      </p:sp>
      <p:cxnSp>
        <p:nvCxnSpPr>
          <p:cNvPr id="27" name="Přímá spojnice se šipkou 26"/>
          <p:cNvCxnSpPr/>
          <p:nvPr/>
        </p:nvCxnSpPr>
        <p:spPr bwMode="auto">
          <a:xfrm flipV="1">
            <a:off x="7458385" y="3048488"/>
            <a:ext cx="59648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ovéPole 14"/>
          <p:cNvSpPr txBox="1">
            <a:spLocks noChangeArrowheads="1"/>
          </p:cNvSpPr>
          <p:nvPr/>
        </p:nvSpPr>
        <p:spPr bwMode="auto">
          <a:xfrm>
            <a:off x="8067606" y="2804534"/>
            <a:ext cx="37809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>
                <a:solidFill>
                  <a:schemeClr val="accent1"/>
                </a:solidFill>
              </a:rPr>
              <a:t>Oblast učení a vyučování</a:t>
            </a:r>
            <a:endParaRPr lang="cs-CZ" altLang="cs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58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10" grpId="0"/>
      <p:bldP spid="12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Čí je to problém?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40159" y="1690688"/>
            <a:ext cx="9332556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>
                <a:cs typeface="Arial" charset="0"/>
              </a:rPr>
              <a:t>Dítě se loudá, když učitel pospíchá.</a:t>
            </a:r>
          </a:p>
          <a:p>
            <a:pPr>
              <a:defRPr/>
            </a:pPr>
            <a:r>
              <a:rPr lang="cs-CZ" sz="2800" dirty="0">
                <a:cs typeface="Arial" charset="0"/>
              </a:rPr>
              <a:t>Dítě má vztek na učitele.</a:t>
            </a:r>
          </a:p>
          <a:p>
            <a:pPr>
              <a:defRPr/>
            </a:pPr>
            <a:r>
              <a:rPr lang="cs-CZ" sz="2800" dirty="0">
                <a:cs typeface="Arial" charset="0"/>
              </a:rPr>
              <a:t>Dítě se opozdí na večeři a zapomene to rodičům zavolat.</a:t>
            </a:r>
          </a:p>
          <a:p>
            <a:pPr>
              <a:defRPr/>
            </a:pPr>
            <a:r>
              <a:rPr lang="cs-CZ" sz="2800" dirty="0">
                <a:cs typeface="Arial" charset="0"/>
              </a:rPr>
              <a:t>Žák vyrušuje na </a:t>
            </a:r>
            <a:r>
              <a:rPr lang="cs-CZ" sz="2800" dirty="0" smtClean="0">
                <a:cs typeface="Arial" charset="0"/>
              </a:rPr>
              <a:t>hodině tím, že se hlasitě baví.</a:t>
            </a:r>
            <a:endParaRPr lang="cs-CZ" sz="2800" dirty="0">
              <a:cs typeface="Arial" charset="0"/>
            </a:endParaRPr>
          </a:p>
          <a:p>
            <a:pPr>
              <a:defRPr/>
            </a:pPr>
            <a:r>
              <a:rPr lang="cs-CZ" sz="2800" dirty="0">
                <a:cs typeface="Arial" charset="0"/>
              </a:rPr>
              <a:t>Dítě má potíže se svým domácím úkolem, který se mu zdá příliš náročný.</a:t>
            </a:r>
          </a:p>
          <a:p>
            <a:pPr>
              <a:defRPr/>
            </a:pPr>
            <a:r>
              <a:rPr lang="cs-CZ" sz="2800" dirty="0">
                <a:cs typeface="Arial" charset="0"/>
              </a:rPr>
              <a:t>Žák se nepohodl s některým ze svých spolužáků</a:t>
            </a:r>
            <a:r>
              <a:rPr lang="cs-CZ" sz="2800" dirty="0" smtClean="0">
                <a:cs typeface="Arial" charset="0"/>
              </a:rPr>
              <a:t>.</a:t>
            </a:r>
          </a:p>
          <a:p>
            <a:pPr>
              <a:defRPr/>
            </a:pPr>
            <a:r>
              <a:rPr lang="cs-CZ" sz="2800" dirty="0" smtClean="0">
                <a:cs typeface="Arial" charset="0"/>
              </a:rPr>
              <a:t>Žák v klidu spokojeně pracuje</a:t>
            </a:r>
          </a:p>
          <a:p>
            <a:pPr>
              <a:defRPr/>
            </a:pPr>
            <a:r>
              <a:rPr lang="cs-CZ" sz="2800" dirty="0" smtClean="0">
                <a:cs typeface="Arial" charset="0"/>
              </a:rPr>
              <a:t>Žák vyryl své iniciály do školní lavice</a:t>
            </a:r>
          </a:p>
          <a:p>
            <a:pPr>
              <a:defRPr/>
            </a:pPr>
            <a:endParaRPr lang="cs-CZ" sz="2800" dirty="0" smtClean="0">
              <a:solidFill>
                <a:schemeClr val="accent2"/>
              </a:solidFill>
              <a:cs typeface="Arial" charset="0"/>
            </a:endParaRPr>
          </a:p>
          <a:p>
            <a:pPr algn="ctr">
              <a:defRPr/>
            </a:pPr>
            <a:r>
              <a:rPr lang="cs-CZ" sz="2400" dirty="0" smtClean="0">
                <a:solidFill>
                  <a:schemeClr val="accent2"/>
                </a:solidFill>
                <a:cs typeface="Arial" charset="0"/>
              </a:rPr>
              <a:t>Problém přísluší učiteli </a:t>
            </a:r>
            <a:r>
              <a:rPr lang="cs-CZ" sz="2400" dirty="0" smtClean="0">
                <a:cs typeface="Arial" charset="0"/>
              </a:rPr>
              <a:t>Dítě nemá problém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Problém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přísluší dítěti </a:t>
            </a:r>
            <a:endParaRPr lang="cs-CZ" sz="2400" dirty="0">
              <a:cs typeface="Arial" charset="0"/>
            </a:endParaRPr>
          </a:p>
          <a:p>
            <a:pPr>
              <a:defRPr/>
            </a:pPr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47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cs typeface="Arial" charset="0"/>
              </a:rPr>
              <a:t>Vaše situace (příklady):</a:t>
            </a:r>
          </a:p>
          <a:p>
            <a:pPr>
              <a:defRPr/>
            </a:pPr>
            <a:r>
              <a:rPr lang="cs-CZ" dirty="0">
                <a:solidFill>
                  <a:schemeClr val="accent2"/>
                </a:solidFill>
                <a:cs typeface="Arial" charset="0"/>
              </a:rPr>
              <a:t>Problém přísluší učiteli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  <a:cs typeface="Arial" charset="0"/>
              </a:rPr>
              <a:t> </a:t>
            </a:r>
            <a:r>
              <a:rPr lang="cs-CZ" dirty="0">
                <a:solidFill>
                  <a:srgbClr val="FF0000"/>
                </a:solidFill>
                <a:cs typeface="Arial" charset="0"/>
              </a:rPr>
              <a:t>                 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Problém přísluší dítěti:</a:t>
            </a:r>
          </a:p>
          <a:p>
            <a:pPr>
              <a:defRPr/>
            </a:pPr>
            <a:r>
              <a:rPr lang="cs-CZ" dirty="0">
                <a:solidFill>
                  <a:schemeClr val="accent2"/>
                </a:solidFill>
                <a:cs typeface="Arial" charset="0"/>
              </a:rPr>
              <a:t>…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  <a:cs typeface="Arial" charset="0"/>
              </a:rPr>
              <a:t>  </a:t>
            </a:r>
            <a:r>
              <a:rPr lang="cs-CZ" dirty="0">
                <a:solidFill>
                  <a:srgbClr val="FF0000"/>
                </a:solidFill>
                <a:cs typeface="Arial" charset="0"/>
              </a:rPr>
              <a:t>                                                     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80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jste to měli ve své třídě na SŠ/ZŠ?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 bwMode="auto">
          <a:xfrm>
            <a:off x="840384" y="3339406"/>
            <a:ext cx="3371346" cy="1200329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cs-CZ" sz="2400" dirty="0" smtClean="0">
              <a:cs typeface="Arial" charset="0"/>
            </a:endParaRPr>
          </a:p>
          <a:p>
            <a:pPr>
              <a:defRPr/>
            </a:pPr>
            <a:r>
              <a:rPr lang="cs-CZ" sz="2400" dirty="0" smtClean="0">
                <a:cs typeface="Arial" charset="0"/>
              </a:rPr>
              <a:t>Učitel má problém</a:t>
            </a:r>
          </a:p>
          <a:p>
            <a:pPr>
              <a:defRPr/>
            </a:pPr>
            <a:endParaRPr lang="cs-CZ" sz="2400" dirty="0">
              <a:cs typeface="Arial" charset="0"/>
            </a:endParaRPr>
          </a:p>
        </p:txBody>
      </p:sp>
      <p:sp>
        <p:nvSpPr>
          <p:cNvPr id="5" name="TextovéPole 4"/>
          <p:cNvSpPr txBox="1"/>
          <p:nvPr/>
        </p:nvSpPr>
        <p:spPr bwMode="auto">
          <a:xfrm>
            <a:off x="840384" y="2785416"/>
            <a:ext cx="3371346" cy="551417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cs typeface="Arial" charset="0"/>
              </a:rPr>
              <a:t>Bez problému</a:t>
            </a:r>
          </a:p>
        </p:txBody>
      </p:sp>
      <p:sp>
        <p:nvSpPr>
          <p:cNvPr id="6" name="TextovéPole 5"/>
          <p:cNvSpPr txBox="1"/>
          <p:nvPr/>
        </p:nvSpPr>
        <p:spPr bwMode="auto">
          <a:xfrm>
            <a:off x="838200" y="2292438"/>
            <a:ext cx="3371346" cy="55141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 smtClean="0">
                <a:cs typeface="Arial" charset="0"/>
              </a:rPr>
              <a:t>Žák má problém</a:t>
            </a:r>
            <a:endParaRPr lang="cs-CZ" sz="2400" dirty="0">
              <a:cs typeface="Arial" charset="0"/>
            </a:endParaRPr>
          </a:p>
        </p:txBody>
      </p:sp>
      <p:sp>
        <p:nvSpPr>
          <p:cNvPr id="7" name="TextovéPole 6"/>
          <p:cNvSpPr txBox="1"/>
          <p:nvPr/>
        </p:nvSpPr>
        <p:spPr bwMode="auto">
          <a:xfrm>
            <a:off x="7304716" y="4044183"/>
            <a:ext cx="3371346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 smtClean="0">
                <a:cs typeface="Arial" charset="0"/>
              </a:rPr>
              <a:t>Učitel má problém</a:t>
            </a:r>
          </a:p>
        </p:txBody>
      </p:sp>
      <p:sp>
        <p:nvSpPr>
          <p:cNvPr id="8" name="TextovéPole 7"/>
          <p:cNvSpPr txBox="1"/>
          <p:nvPr/>
        </p:nvSpPr>
        <p:spPr bwMode="auto">
          <a:xfrm>
            <a:off x="7304716" y="2843854"/>
            <a:ext cx="3371346" cy="1200329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cs-CZ" sz="2400" dirty="0" smtClean="0">
              <a:cs typeface="Arial" charset="0"/>
            </a:endParaRPr>
          </a:p>
          <a:p>
            <a:pPr>
              <a:defRPr/>
            </a:pPr>
            <a:r>
              <a:rPr lang="cs-CZ" sz="2400" dirty="0" smtClean="0">
                <a:cs typeface="Arial" charset="0"/>
              </a:rPr>
              <a:t>Bez problému</a:t>
            </a:r>
          </a:p>
          <a:p>
            <a:pPr>
              <a:defRPr/>
            </a:pPr>
            <a:endParaRPr lang="cs-CZ" sz="2400" dirty="0">
              <a:cs typeface="Arial" charset="0"/>
            </a:endParaRPr>
          </a:p>
        </p:txBody>
      </p:sp>
      <p:sp>
        <p:nvSpPr>
          <p:cNvPr id="9" name="TextovéPole 8"/>
          <p:cNvSpPr txBox="1"/>
          <p:nvPr/>
        </p:nvSpPr>
        <p:spPr bwMode="auto">
          <a:xfrm>
            <a:off x="7304716" y="2292437"/>
            <a:ext cx="3371346" cy="55141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 smtClean="0">
                <a:cs typeface="Arial" charset="0"/>
              </a:rPr>
              <a:t>Žák má problém</a:t>
            </a:r>
            <a:endParaRPr lang="cs-CZ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441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Autoritativní a permisivní u </a:t>
            </a:r>
            <a:r>
              <a:rPr lang="cs-CZ" dirty="0" err="1" smtClean="0"/>
              <a:t>Gordona</a:t>
            </a:r>
            <a:r>
              <a:rPr lang="cs-CZ" dirty="0" smtClean="0"/>
              <a:t>: polarita </a:t>
            </a:r>
            <a:r>
              <a:rPr lang="cs-CZ" b="1" dirty="0" smtClean="0"/>
              <a:t>vyhrát – prohrát.</a:t>
            </a:r>
          </a:p>
          <a:p>
            <a:endParaRPr lang="cs-CZ" dirty="0" smtClean="0"/>
          </a:p>
          <a:p>
            <a:r>
              <a:rPr lang="cs-CZ" b="1" dirty="0" smtClean="0"/>
              <a:t>Metoda I </a:t>
            </a:r>
            <a:r>
              <a:rPr lang="cs-CZ" dirty="0" smtClean="0"/>
              <a:t>– učitel se snaží vyhrát</a:t>
            </a:r>
          </a:p>
          <a:p>
            <a:r>
              <a:rPr lang="cs-CZ" b="1" dirty="0" smtClean="0"/>
              <a:t>Metoda II </a:t>
            </a:r>
            <a:r>
              <a:rPr lang="cs-CZ" dirty="0" smtClean="0"/>
              <a:t>– učitel vždy ustoupí a nechá vyhrát žáka. „</a:t>
            </a:r>
            <a:r>
              <a:rPr lang="cs-CZ" i="1" dirty="0" smtClean="0"/>
              <a:t>Dobře vyhrál jsi a já to vzdávám</a:t>
            </a:r>
            <a:r>
              <a:rPr lang="cs-CZ" dirty="0" smtClean="0"/>
              <a:t>“.</a:t>
            </a:r>
          </a:p>
          <a:p>
            <a:r>
              <a:rPr lang="cs-CZ" b="1" dirty="0" smtClean="0"/>
              <a:t>Metoda III </a:t>
            </a:r>
            <a:r>
              <a:rPr lang="cs-CZ" dirty="0" smtClean="0"/>
              <a:t>– metoda bez poražených, konflikt se týká obou, spolupracujeme na řešení</a:t>
            </a:r>
          </a:p>
          <a:p>
            <a:endParaRPr lang="cs-CZ" dirty="0"/>
          </a:p>
          <a:p>
            <a:r>
              <a:rPr lang="cs-CZ" sz="2400" dirty="0" smtClean="0"/>
              <a:t>Kazuistiky (I – 191 s., II – 193 s., III – 226 s.)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790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I – Co o ní víme dle </a:t>
            </a:r>
            <a:r>
              <a:rPr lang="cs-CZ" dirty="0" err="1" smtClean="0"/>
              <a:t>Gordona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situacích, které vyžadují </a:t>
            </a:r>
            <a:r>
              <a:rPr lang="cs-CZ" b="1" dirty="0" smtClean="0"/>
              <a:t>rychlý zásah</a:t>
            </a:r>
            <a:r>
              <a:rPr lang="cs-CZ" dirty="0" smtClean="0"/>
              <a:t>, může působit rychle a účinně („</a:t>
            </a:r>
            <a:r>
              <a:rPr lang="cs-CZ" i="1" dirty="0" smtClean="0"/>
              <a:t>Okamžitě ten ostrý nůž polož!</a:t>
            </a:r>
            <a:r>
              <a:rPr lang="cs-CZ" dirty="0" smtClean="0"/>
              <a:t>“).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situacích, které </a:t>
            </a:r>
            <a:r>
              <a:rPr lang="cs-CZ" b="1" dirty="0" smtClean="0"/>
              <a:t>zahrnují velký počet lidí </a:t>
            </a:r>
            <a:r>
              <a:rPr lang="cs-CZ" dirty="0" smtClean="0"/>
              <a:t>a bylo by nesmírně složité o věci diskutovat, může být jediným možným řešením („</a:t>
            </a:r>
            <a:r>
              <a:rPr lang="cs-CZ" i="1" dirty="0" smtClean="0"/>
              <a:t>Hudba dohrála, tancování skončilo, za patnáct minut se zamyká, takže prosíme všechny, aby ihned opustili sál.</a:t>
            </a:r>
            <a:r>
              <a:rPr lang="cs-CZ" dirty="0" smtClean="0"/>
              <a:t>“).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poraženém vyvolává </a:t>
            </a:r>
            <a:r>
              <a:rPr lang="cs-CZ" b="1" dirty="0" smtClean="0"/>
              <a:t>znechucení</a:t>
            </a:r>
            <a:r>
              <a:rPr lang="cs-CZ" dirty="0" smtClean="0"/>
              <a:t> a může vyvolat nepřátelský pocit k vítězi.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Poražený </a:t>
            </a:r>
            <a:r>
              <a:rPr lang="cs-CZ" b="1" dirty="0" smtClean="0"/>
              <a:t>není moc motivovaný podílet se na řešení </a:t>
            </a:r>
            <a:r>
              <a:rPr lang="cs-CZ" dirty="0" smtClean="0"/>
              <a:t>konfliktu. (Polovinu času, co jsme ve třídě, strávím tím, že dělám policajta.“).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Podporuje podřízenost a </a:t>
            </a:r>
            <a:r>
              <a:rPr lang="cs-CZ" b="1" dirty="0" smtClean="0"/>
              <a:t>poslušnost ze strachu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5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976</Words>
  <Application>Microsoft Office PowerPoint</Application>
  <PresentationFormat>Širokoúhlá obrazovka</PresentationFormat>
  <Paragraphs>101</Paragraphs>
  <Slides>14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 Škola bez poražených Thomas Gordon</vt:lpstr>
      <vt:lpstr>Thomas Gordon</vt:lpstr>
      <vt:lpstr>Do jaké míra souhlasíte s výroky?</vt:lpstr>
      <vt:lpstr>Kdo má problém?</vt:lpstr>
      <vt:lpstr>Čí je to problém?</vt:lpstr>
      <vt:lpstr>Prezentace aplikace PowerPoint</vt:lpstr>
      <vt:lpstr>Jak jste to měli ve své třídě na SŠ/ZŠ?</vt:lpstr>
      <vt:lpstr>Metody</vt:lpstr>
      <vt:lpstr>Metoda I – Co o ní víme dle Gordona</vt:lpstr>
      <vt:lpstr>Metoda II – Co o ní víme dle Gordona</vt:lpstr>
      <vt:lpstr>Metoda III – „bez poražených“</vt:lpstr>
      <vt:lpstr>Já-sdělení</vt:lpstr>
      <vt:lpstr>Já-sdělení a Ty-sdělení</vt:lpstr>
      <vt:lpstr>Vytvořte vlastní já-sdělení…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Thomas Gordon</dc:title>
  <dc:creator>Nehyba</dc:creator>
  <cp:lastModifiedBy>Nehyba</cp:lastModifiedBy>
  <cp:revision>24</cp:revision>
  <dcterms:created xsi:type="dcterms:W3CDTF">2015-09-23T20:23:20Z</dcterms:created>
  <dcterms:modified xsi:type="dcterms:W3CDTF">2016-09-29T05:32:24Z</dcterms:modified>
</cp:coreProperties>
</file>