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7" r:id="rId4"/>
    <p:sldId id="268" r:id="rId5"/>
    <p:sldId id="259" r:id="rId6"/>
    <p:sldId id="262" r:id="rId7"/>
    <p:sldId id="261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174F9-45FF-4629-9774-8EFCA7B6B764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8BF2B-14DE-4B91-A209-3DCADB12C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06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Vztahov a obsahová symetrie a asymetrie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73A9A5-CE60-4AF2-94CD-972639C0C60B}" type="slidenum">
              <a:rPr lang="cs-CZ" altLang="cs-CZ"/>
              <a:pPr eaLnBrk="1" hangingPunct="1"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2493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94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41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411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22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19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664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84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8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3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02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47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33D61-0A71-4797-A95D-E717B3887331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9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Respektovat a být respektován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913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98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</a:t>
            </a:r>
            <a:r>
              <a:rPr lang="cs-CZ" dirty="0" err="1" smtClean="0"/>
              <a:t>RaBR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Nelze vychovávat autoritativně a pak očekávat, že se děti budou chovat demokraticky.</a:t>
            </a:r>
          </a:p>
          <a:p>
            <a:r>
              <a:rPr lang="cs-CZ" dirty="0" smtClean="0"/>
              <a:t>V průběhu života se naučíme různé návyky, které se týkají našeho myšlení a chování. Změnit je není zdaleka tak snadné, jako zařadit do svého slovníku věty, kterými se hlásíme k myšlence partnerského přístupu k dětem. </a:t>
            </a:r>
            <a:endParaRPr lang="cs-CZ" dirty="0"/>
          </a:p>
          <a:p>
            <a:r>
              <a:rPr lang="cs-CZ" dirty="0" smtClean="0"/>
              <a:t>Partnerský přístup k dětem je nejen možný ale i nutný, proto, aby z dětí vyrostli kompetentní a zodpovědní lidé, schopní řešit problémy současného světa. </a:t>
            </a:r>
          </a:p>
          <a:p>
            <a:r>
              <a:rPr lang="cs-CZ" dirty="0" smtClean="0"/>
              <a:t>Vymezování hranic považujeme ve výchově za naprosto nezbytné.</a:t>
            </a:r>
          </a:p>
          <a:p>
            <a:r>
              <a:rPr lang="cs-CZ" dirty="0" smtClean="0"/>
              <a:t>Rozdíl mezi autoritativní a demokratickou výchovou není v tom, že v první je vše dovoleno a v druhé převládá omezení, ale v tom jakým způsobem se stanovují pravidla…, zda se vytváří hranice s dětmi nebo pro děti.</a:t>
            </a:r>
          </a:p>
          <a:p>
            <a:r>
              <a:rPr lang="cs-CZ" dirty="0" smtClean="0"/>
              <a:t>Mocenský přístup se může skrývat i za milým chováním.</a:t>
            </a:r>
          </a:p>
        </p:txBody>
      </p:sp>
    </p:spTree>
    <p:extLst>
      <p:ext uri="{BB962C8B-B14F-4D97-AF65-F5344CB8AC3E}">
        <p14:creationId xmlns:p14="http://schemas.microsoft.com/office/powerpoint/2010/main" val="20259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Symetrie a asymentrie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992313" y="1412876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Vztah základ všeho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Mluvím „na dítě“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Mluvím „s dítětem“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2400" dirty="0"/>
              <a:t>„Základní princip komunikace je založený na </a:t>
            </a:r>
            <a:r>
              <a:rPr lang="cs-CZ" sz="2400" dirty="0">
                <a:solidFill>
                  <a:srgbClr val="FF0000"/>
                </a:solidFill>
              </a:rPr>
              <a:t>vzájemném respektování se</a:t>
            </a:r>
            <a:r>
              <a:rPr lang="cs-CZ" sz="2400" dirty="0"/>
              <a:t>. Naše děti se pro nás stávají </a:t>
            </a:r>
            <a:r>
              <a:rPr lang="cs-CZ" sz="2400" dirty="0">
                <a:solidFill>
                  <a:srgbClr val="FF0000"/>
                </a:solidFill>
              </a:rPr>
              <a:t>rovnocennými partnery</a:t>
            </a:r>
            <a:r>
              <a:rPr lang="cs-CZ" sz="2400" dirty="0"/>
              <a:t>, i když </a:t>
            </a:r>
            <a:r>
              <a:rPr lang="cs-CZ" sz="2400" dirty="0">
                <a:solidFill>
                  <a:srgbClr val="FF0000"/>
                </a:solidFill>
              </a:rPr>
              <a:t>ne ve vyspělosti</a:t>
            </a:r>
            <a:r>
              <a:rPr lang="cs-CZ" sz="2400" dirty="0"/>
              <a:t>, schopnostech zkušenostech, ale ve schopnosti a možnosti </a:t>
            </a:r>
            <a:r>
              <a:rPr lang="cs-CZ" sz="2400" dirty="0">
                <a:solidFill>
                  <a:srgbClr val="FF0000"/>
                </a:solidFill>
              </a:rPr>
              <a:t>samostatného rozhodování </a:t>
            </a:r>
            <a:r>
              <a:rPr lang="cs-CZ" sz="2400" dirty="0"/>
              <a:t>se namísto podřízení se síle.“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</p:txBody>
      </p:sp>
      <p:cxnSp>
        <p:nvCxnSpPr>
          <p:cNvPr id="4" name="Přímá spojnice se šipkou 3"/>
          <p:cNvCxnSpPr/>
          <p:nvPr/>
        </p:nvCxnSpPr>
        <p:spPr>
          <a:xfrm flipH="1">
            <a:off x="6404088" y="2019301"/>
            <a:ext cx="644525" cy="719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 flipV="1">
            <a:off x="6265974" y="1895476"/>
            <a:ext cx="62865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H="1">
            <a:off x="6073887" y="3460751"/>
            <a:ext cx="6588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6073888" y="3749676"/>
            <a:ext cx="6445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66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Symetrie a asymentrie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992313" y="1628775"/>
            <a:ext cx="8229600" cy="5113338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Proč jsi to udělal?</a:t>
            </a:r>
          </a:p>
          <a:p>
            <a:pPr marL="0" indent="0">
              <a:buNone/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Vaše příklady…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/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Co se stalo? Jak se to stalo?</a:t>
            </a:r>
          </a:p>
          <a:p>
            <a:pPr marL="0" indent="0">
              <a:buNone/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Vaše příklady…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7896226" y="4149725"/>
            <a:ext cx="6588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7896226" y="4438650"/>
            <a:ext cx="6445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7956551" y="1824039"/>
            <a:ext cx="644525" cy="719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7818438" y="1700213"/>
            <a:ext cx="62865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78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Mluvíme, mluvíme a ono to nefunguje…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Ty zase (vždycky, nikdy, pořád)…! Kdybys aspoň…!</a:t>
            </a:r>
          </a:p>
          <a:p>
            <a:r>
              <a:rPr lang="cs-CZ" dirty="0" smtClean="0"/>
              <a:t>Měla bys sis uvědomit, že… (poučování, vysvětlování, moralizování)</a:t>
            </a:r>
          </a:p>
          <a:p>
            <a:r>
              <a:rPr lang="cs-CZ" dirty="0" smtClean="0"/>
              <a:t>Tohle jsi udělal/a špatně! (kritika, zaměření na chyb)</a:t>
            </a:r>
          </a:p>
          <a:p>
            <a:r>
              <a:rPr lang="cs-CZ" dirty="0" smtClean="0"/>
              <a:t>Já (někdo) kvůli tobě… (lamentace, citové vydírání)</a:t>
            </a:r>
          </a:p>
          <a:p>
            <a:r>
              <a:rPr lang="cs-CZ" dirty="0" smtClean="0"/>
              <a:t>Nedělej to, nebo se ti stane…! (zákazy, varování)</a:t>
            </a:r>
          </a:p>
          <a:p>
            <a:r>
              <a:rPr lang="cs-CZ" dirty="0" smtClean="0"/>
              <a:t>Z tebe jednou vyroste… (negativní scénáře, proroctví,…)</a:t>
            </a:r>
          </a:p>
          <a:p>
            <a:r>
              <a:rPr lang="cs-CZ" dirty="0" smtClean="0"/>
              <a:t>On je takový (nálepkování)</a:t>
            </a:r>
          </a:p>
          <a:p>
            <a:r>
              <a:rPr lang="cs-CZ" dirty="0" smtClean="0"/>
              <a:t>Okamžitě běž a udělej…! (příkazy)</a:t>
            </a:r>
          </a:p>
          <a:p>
            <a:r>
              <a:rPr lang="cs-CZ" dirty="0" smtClean="0"/>
              <a:t>Přestaň…, nebo…! Běda, jestli…! (vyhrožování)</a:t>
            </a:r>
          </a:p>
          <a:p>
            <a:r>
              <a:rPr lang="cs-CZ" dirty="0" smtClean="0"/>
              <a:t>Křik</a:t>
            </a:r>
          </a:p>
          <a:p>
            <a:r>
              <a:rPr lang="cs-CZ" dirty="0" smtClean="0"/>
              <a:t>Podívej se na…, vezmi si příklad z… (srovnávání)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32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Najděte problémová slova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Zase sis neuklidila to školní oblečení! Kdo se má pořád na ty roztahaný ponožky a trička dívat!</a:t>
            </a:r>
          </a:p>
          <a:p>
            <a:r>
              <a:rPr lang="cs-CZ" dirty="0" smtClean="0"/>
              <a:t>Kolikrát jsem ti už říkala, že bez pravidelné přípravy na </a:t>
            </a:r>
            <a:r>
              <a:rPr lang="cs-CZ" dirty="0"/>
              <a:t>v</a:t>
            </a:r>
            <a:r>
              <a:rPr lang="cs-CZ" dirty="0" smtClean="0"/>
              <a:t>yučování nemůžeš mít opravdu dobré výsledky…</a:t>
            </a:r>
          </a:p>
          <a:p>
            <a:r>
              <a:rPr lang="cs-CZ" dirty="0" smtClean="0"/>
              <a:t>Tohle cvičení jsi tedy dost zvoral, máš tam jednu chybu </a:t>
            </a:r>
            <a:r>
              <a:rPr lang="cs-CZ" dirty="0" err="1" smtClean="0"/>
              <a:t>vedel</a:t>
            </a:r>
            <a:r>
              <a:rPr lang="cs-CZ" dirty="0" smtClean="0"/>
              <a:t> druhé</a:t>
            </a:r>
          </a:p>
          <a:p>
            <a:r>
              <a:rPr lang="cs-CZ" dirty="0" smtClean="0"/>
              <a:t>Zase mě z tebe rozbolela hlava…</a:t>
            </a:r>
          </a:p>
          <a:p>
            <a:r>
              <a:rPr lang="cs-CZ" dirty="0" smtClean="0"/>
              <a:t>Nelítej po chodbě, uklouzneš a zlomíš si nohu nebo někoho porazíš</a:t>
            </a:r>
          </a:p>
          <a:p>
            <a:r>
              <a:rPr lang="cs-CZ" dirty="0" smtClean="0"/>
              <a:t>Filip je počítačový maniak, nic jiného jej nezajímá</a:t>
            </a:r>
          </a:p>
          <a:p>
            <a:r>
              <a:rPr lang="cs-CZ" dirty="0" smtClean="0"/>
              <a:t>To je taková hodná a </a:t>
            </a:r>
            <a:r>
              <a:rPr lang="cs-CZ" dirty="0" err="1" smtClean="0"/>
              <a:t>psolušná</a:t>
            </a:r>
            <a:r>
              <a:rPr lang="cs-CZ" dirty="0" smtClean="0"/>
              <a:t> holčička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242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Mozek proč je to neefektivní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Všechny podněty mozek zpracovává, zda jsou ohrožující nebo ne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Pokud je rozpoznaný jako bezpečný, tak nasazuje kritérium zda je informace smysluplná</a:t>
            </a:r>
          </a:p>
          <a:p>
            <a:pPr marL="0" indent="0">
              <a:buNone/>
            </a:pPr>
            <a:r>
              <a:rPr lang="cs-CZ" dirty="0" smtClean="0"/>
              <a:t>Jak formulovat zprávu tak, aby dodržovala tyto pravidla? Co vy na to?</a:t>
            </a:r>
            <a:endParaRPr lang="cs-CZ" dirty="0"/>
          </a:p>
        </p:txBody>
      </p:sp>
      <p:pic>
        <p:nvPicPr>
          <p:cNvPr id="2050" name="Picture 2" descr="Výsledek obrázku pro br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73698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74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Tradiční: Přestupek </a:t>
            </a:r>
            <a:r>
              <a:rPr lang="cs-CZ" smtClean="0"/>
              <a:t>- Domluva - Trest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Alternativní: Přestupek - Spoluúčast - Náprava</a:t>
            </a:r>
            <a:endParaRPr lang="cs-CZ" dirty="0"/>
          </a:p>
        </p:txBody>
      </p:sp>
      <p:pic>
        <p:nvPicPr>
          <p:cNvPr id="1028" name="Picture 4" descr="Výsledek obrázku pro oprav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112" y="4170399"/>
            <a:ext cx="3270205" cy="21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ek obrázk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535" y="206392"/>
            <a:ext cx="4086225" cy="27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29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Věnovat se emocím (svým nebo emocím druhé strany)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Přizvat druhou stranu ke spoluúčasti na řešení situace a vést celý postup směrem k nápravě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Provést opatření – společný závazek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58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532</Words>
  <Application>Microsoft Office PowerPoint</Application>
  <PresentationFormat>Širokoúhlá obrazovka</PresentationFormat>
  <Paragraphs>58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Respektovat a být respektován</vt:lpstr>
      <vt:lpstr>Předpoklady RaBR</vt:lpstr>
      <vt:lpstr>Symetrie a asymentrie</vt:lpstr>
      <vt:lpstr>Symetrie a asymentrie</vt:lpstr>
      <vt:lpstr>Mluvíme, mluvíme a ono to nefunguje…</vt:lpstr>
      <vt:lpstr>Najděte problémová slova</vt:lpstr>
      <vt:lpstr>Mozek proč je to neefektivní 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Nehyba</dc:creator>
  <cp:lastModifiedBy>Nehyba</cp:lastModifiedBy>
  <cp:revision>9</cp:revision>
  <dcterms:created xsi:type="dcterms:W3CDTF">2015-10-12T11:03:29Z</dcterms:created>
  <dcterms:modified xsi:type="dcterms:W3CDTF">2016-11-02T12:46:02Z</dcterms:modified>
</cp:coreProperties>
</file>