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3" r:id="rId7"/>
    <p:sldId id="264" r:id="rId8"/>
    <p:sldId id="265" r:id="rId9"/>
    <p:sldId id="258" r:id="rId10"/>
    <p:sldId id="266" r:id="rId11"/>
    <p:sldId id="267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62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02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3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23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39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70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36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7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57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3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9EF1E-555D-4901-99C9-407B2AE7037E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6577B-F673-41EC-91D0-CBC76DE4BA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58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Tygří matka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9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90019"/>
            <a:ext cx="10515600" cy="4351338"/>
          </a:xfrm>
        </p:spPr>
        <p:txBody>
          <a:bodyPr/>
          <a:lstStyle/>
          <a:p>
            <a:r>
              <a:rPr lang="cs-CZ" dirty="0" smtClean="0"/>
              <a:t>Sofie = Carnegie </a:t>
            </a:r>
            <a:r>
              <a:rPr lang="cs-CZ" dirty="0" err="1" smtClean="0"/>
              <a:t>Hall</a:t>
            </a:r>
            <a:endParaRPr lang="cs-CZ" dirty="0" smtClean="0"/>
          </a:p>
          <a:p>
            <a:r>
              <a:rPr lang="cs-CZ" dirty="0" smtClean="0"/>
              <a:t>Luisa = scéna na Rudém náměstí</a:t>
            </a:r>
            <a:endParaRPr lang="cs-CZ" dirty="0"/>
          </a:p>
        </p:txBody>
      </p:sp>
      <p:pic>
        <p:nvPicPr>
          <p:cNvPr id="2050" name="Picture 2" descr="http://www.riam.ie/wp-content/uploads/2015/01/carnegieh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567" y="221457"/>
            <a:ext cx="4123878" cy="23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rusko.svetadily.cz/userfiles/image/clanky/rusko/rude-namesti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381" y="2852671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9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s Luisou?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Trenérka tenisu: </a:t>
            </a:r>
            <a:r>
              <a:rPr lang="cs-CZ" i="1" dirty="0" smtClean="0"/>
              <a:t>Důležité je, že vaše dcera tenis miluje</a:t>
            </a:r>
            <a:r>
              <a:rPr lang="cs-CZ" dirty="0" smtClean="0"/>
              <a:t>. </a:t>
            </a:r>
          </a:p>
          <a:p>
            <a:r>
              <a:rPr lang="cs-CZ" i="1" dirty="0" smtClean="0"/>
              <a:t>Vaše dcera je velmi disciplinovaná, ještě jsem neviděla nikoho, kdo by se tak rychle zlepšoval. Nikdy není spokojená s méně než 110% svého výkonu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Je to výsledek mé čínské výchovy, šlo mi hlavou? Začala jsem zbrojit… Obvolávat různé trenéry… Lulu to jednou slyšela: Mami, co to děláš? Takový malý průzkum… </a:t>
            </a:r>
            <a:r>
              <a:rPr lang="cs-CZ" i="1" dirty="0" err="1" smtClean="0"/>
              <a:t>Né</a:t>
            </a:r>
            <a:r>
              <a:rPr lang="cs-CZ" i="1" dirty="0" smtClean="0"/>
              <a:t>! </a:t>
            </a:r>
            <a:r>
              <a:rPr lang="cs-CZ" i="1" dirty="0" err="1" smtClean="0"/>
              <a:t>Nepokaž</a:t>
            </a:r>
            <a:r>
              <a:rPr lang="cs-CZ" i="1" dirty="0" smtClean="0"/>
              <a:t> mi tenis, tak jak jsi mi pokazila housle!</a:t>
            </a:r>
          </a:p>
          <a:p>
            <a:r>
              <a:rPr lang="cs-CZ" i="1" dirty="0" smtClean="0"/>
              <a:t>Opravdu se mě to dotklo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 toho plyne?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9555"/>
            <a:ext cx="10503794" cy="52159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Důraz na:</a:t>
            </a:r>
          </a:p>
          <a:p>
            <a:r>
              <a:rPr lang="cs-CZ" dirty="0" smtClean="0"/>
              <a:t>Píle a vytrvalost </a:t>
            </a:r>
          </a:p>
          <a:p>
            <a:r>
              <a:rPr lang="cs-CZ" dirty="0" smtClean="0"/>
              <a:t>Trénink, trénink,…</a:t>
            </a:r>
          </a:p>
          <a:p>
            <a:r>
              <a:rPr lang="cs-CZ" dirty="0" smtClean="0"/>
              <a:t>Disciplínu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K. </a:t>
            </a:r>
            <a:r>
              <a:rPr lang="cs-CZ" dirty="0" err="1"/>
              <a:t>Anders</a:t>
            </a:r>
            <a:r>
              <a:rPr lang="cs-CZ" dirty="0"/>
              <a:t> </a:t>
            </a:r>
            <a:r>
              <a:rPr lang="cs-CZ" dirty="0" err="1" smtClean="0"/>
              <a:t>Ericssona</a:t>
            </a:r>
            <a:r>
              <a:rPr lang="cs-CZ" dirty="0" smtClean="0"/>
              <a:t> (2006) – experimentální výzkumy kdo je expert. Tvrdil</a:t>
            </a:r>
            <a:r>
              <a:rPr lang="cs-CZ" dirty="0"/>
              <a:t>, že pravidelné procvičování tvoří 80 procent rozdílu mezi těmi nejlepšími v dané oblasti – ať už je to hudba, sport, šachy, nebo matematika – a tím zbytkem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Macnamarová</a:t>
            </a:r>
            <a:r>
              <a:rPr lang="cs-CZ" dirty="0" smtClean="0"/>
              <a:t>, </a:t>
            </a:r>
            <a:r>
              <a:rPr lang="cs-CZ" dirty="0" err="1" smtClean="0"/>
              <a:t>Hambrick</a:t>
            </a:r>
            <a:r>
              <a:rPr lang="cs-CZ" dirty="0" smtClean="0"/>
              <a:t> a Oswald (2014) – Čas </a:t>
            </a:r>
            <a:r>
              <a:rPr lang="cs-CZ" dirty="0"/>
              <a:t>věnovaný praxi tvoří dle studie 26 procent rozdílu ve výkonu při hrách jako jsou šachy, 21 procent v hudbě, 18 procent ve sportu a méně než jedno procento v profesích jako je právo či </a:t>
            </a:r>
            <a:r>
              <a:rPr lang="cs-CZ" dirty="0" smtClean="0"/>
              <a:t>medicína.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69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4" y="109471"/>
            <a:ext cx="11255626" cy="674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3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Čínská matka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Širší význam</a:t>
            </a:r>
            <a:r>
              <a:rPr lang="cs-CZ" dirty="0" smtClean="0"/>
              <a:t>: důraz na </a:t>
            </a:r>
            <a:r>
              <a:rPr lang="cs-CZ" b="1" dirty="0" smtClean="0"/>
              <a:t>přísnost</a:t>
            </a:r>
            <a:r>
              <a:rPr lang="cs-CZ" dirty="0" smtClean="0"/>
              <a:t> a kladení </a:t>
            </a:r>
            <a:r>
              <a:rPr lang="cs-CZ" b="1" dirty="0" smtClean="0"/>
              <a:t>nároků</a:t>
            </a:r>
            <a:r>
              <a:rPr lang="cs-CZ" dirty="0" smtClean="0"/>
              <a:t> na děti</a:t>
            </a:r>
          </a:p>
          <a:p>
            <a:r>
              <a:rPr lang="cs-CZ" dirty="0" smtClean="0"/>
              <a:t>„Mám přátele ze západu, kteří si myslí, že jsou přísní rodiče, jejich děti cvičí na hudební nástroj půlhodině denně, nejvíce hodinu.. Pro čínskou matku je první hodina začátek. Až dvě a tři hodiny jsou tvrdým oříškem.“</a:t>
            </a:r>
            <a:endParaRPr lang="cs-CZ" dirty="0"/>
          </a:p>
        </p:txBody>
      </p:sp>
      <p:pic>
        <p:nvPicPr>
          <p:cNvPr id="3074" name="Picture 2" descr="Amychua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0" y="3611228"/>
            <a:ext cx="2095500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7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Přesvědčení čínských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Škola je vždy na prvním místě</a:t>
            </a:r>
          </a:p>
          <a:p>
            <a:r>
              <a:rPr lang="cs-CZ" dirty="0" smtClean="0"/>
              <a:t>Jenda mínus je špatná známka</a:t>
            </a:r>
          </a:p>
          <a:p>
            <a:r>
              <a:rPr lang="cs-CZ" dirty="0" smtClean="0"/>
              <a:t>Její děti musí být v matematice vždy dva roky dopředu před spolužáky</a:t>
            </a:r>
          </a:p>
          <a:p>
            <a:r>
              <a:rPr lang="cs-CZ" dirty="0" smtClean="0"/>
              <a:t>Dítě se nemá nikdy na veřejnosti chválit</a:t>
            </a:r>
          </a:p>
          <a:p>
            <a:r>
              <a:rPr lang="cs-CZ" dirty="0" smtClean="0"/>
              <a:t>Jestliže dítě nesouhlasí s učitelem nebo trenérem, vždy je třeba se postavit na učitelovu nebo trenérovu stranu</a:t>
            </a:r>
          </a:p>
          <a:p>
            <a:r>
              <a:rPr lang="cs-CZ" dirty="0" smtClean="0"/>
              <a:t>Dítěti je možné povolit jen takové činnosti v kterých je možné získat medaile</a:t>
            </a:r>
          </a:p>
          <a:p>
            <a:r>
              <a:rPr lang="cs-CZ" dirty="0" smtClean="0"/>
              <a:t>Ta medaile musí být zlatá</a:t>
            </a:r>
          </a:p>
        </p:txBody>
      </p:sp>
    </p:spTree>
    <p:extLst>
      <p:ext uri="{BB962C8B-B14F-4D97-AF65-F5344CB8AC3E}">
        <p14:creationId xmlns:p14="http://schemas.microsoft.com/office/powerpoint/2010/main" val="14545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7023"/>
            <a:ext cx="10515600" cy="1325563"/>
          </a:xfrm>
        </p:spPr>
        <p:txBody>
          <a:bodyPr/>
          <a:lstStyle/>
          <a:p>
            <a:r>
              <a:rPr lang="cs-CZ" dirty="0" smtClean="0"/>
              <a:t>Rozdíly mezi „čínskou“ a „západní“ výchovou?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5325413"/>
          </a:xfrm>
        </p:spPr>
        <p:txBody>
          <a:bodyPr numCol="2">
            <a:normAutofit fontScale="85000" lnSpcReduction="20000"/>
          </a:bodyPr>
          <a:lstStyle/>
          <a:p>
            <a:r>
              <a:rPr lang="cs-CZ" dirty="0" smtClean="0"/>
              <a:t>Vynucování akademických titulů není dobré</a:t>
            </a:r>
          </a:p>
          <a:p>
            <a:r>
              <a:rPr lang="cs-CZ" dirty="0" smtClean="0"/>
              <a:t>Rodiče v dětech musí </a:t>
            </a:r>
            <a:r>
              <a:rPr lang="cs-CZ" dirty="0" smtClean="0"/>
              <a:t>živit </a:t>
            </a:r>
            <a:r>
              <a:rPr lang="cs-CZ" dirty="0" smtClean="0"/>
              <a:t>představu, že učení je zábava</a:t>
            </a:r>
          </a:p>
          <a:p>
            <a:r>
              <a:rPr lang="cs-CZ" dirty="0" smtClean="0"/>
              <a:t>Západní </a:t>
            </a:r>
            <a:r>
              <a:rPr lang="cs-CZ" dirty="0"/>
              <a:t>rodiče mají strach, že by se </a:t>
            </a:r>
            <a:r>
              <a:rPr lang="cs-CZ" dirty="0" smtClean="0"/>
              <a:t> vyjádření typu „měla bys“ </a:t>
            </a:r>
            <a:r>
              <a:rPr lang="cs-CZ" dirty="0"/>
              <a:t>mohlo dcery dotknout a mít negativní vliv na její psychiku. 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Akademické </a:t>
            </a:r>
            <a:r>
              <a:rPr lang="cs-CZ" dirty="0" smtClean="0"/>
              <a:t>tituly odrážejí výkon rodiče.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Ne-excelování </a:t>
            </a:r>
            <a:r>
              <a:rPr lang="cs-CZ" dirty="0" smtClean="0"/>
              <a:t>ve škole je problém </a:t>
            </a:r>
            <a:r>
              <a:rPr lang="cs-CZ" dirty="0" smtClean="0"/>
              <a:t>rodičů</a:t>
            </a:r>
            <a:endParaRPr lang="cs-CZ" dirty="0" smtClean="0"/>
          </a:p>
          <a:p>
            <a:r>
              <a:rPr lang="cs-CZ" dirty="0" smtClean="0"/>
              <a:t>Čínští rodiče tráví desetkrát více času biflováním než západní</a:t>
            </a:r>
          </a:p>
          <a:p>
            <a:r>
              <a:rPr lang="cs-CZ" dirty="0"/>
              <a:t>Čínská matka se nebojí říct své dceři, že je tlustá a měla by </a:t>
            </a:r>
            <a:r>
              <a:rPr lang="cs-CZ" dirty="0" smtClean="0"/>
              <a:t>zhubnout</a:t>
            </a:r>
          </a:p>
          <a:p>
            <a:r>
              <a:rPr lang="cs-CZ" dirty="0"/>
              <a:t>Čínská matka je přesvědčená, že děti jí budou celý život dlužni za to, jak se jim věnovala. </a:t>
            </a:r>
            <a:r>
              <a:rPr lang="cs-CZ" dirty="0" smtClean="0"/>
              <a:t>Povinností dětí </a:t>
            </a:r>
            <a:r>
              <a:rPr lang="cs-CZ" dirty="0"/>
              <a:t>je svou vděčnost projevovat poslušností a snažit se, aby na ně </a:t>
            </a:r>
            <a:r>
              <a:rPr lang="cs-CZ" dirty="0" smtClean="0"/>
              <a:t>rodiče byli pyšní.</a:t>
            </a:r>
            <a:endParaRPr lang="cs-CZ" dirty="0" smtClean="0"/>
          </a:p>
          <a:p>
            <a:r>
              <a:rPr lang="cs-CZ" dirty="0"/>
              <a:t>Čínští rodiče věří, že ví, co je pro jejich děti nejlepší, a proto přehlíží jejich vlastní přání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Zdroj: </a:t>
            </a:r>
            <a:r>
              <a:rPr lang="cs-CZ" dirty="0" err="1" smtClean="0"/>
              <a:t>Chao</a:t>
            </a:r>
            <a:r>
              <a:rPr lang="cs-CZ" dirty="0" smtClean="0"/>
              <a:t>, 1996; </a:t>
            </a:r>
            <a:r>
              <a:rPr lang="cs-CZ" dirty="0" err="1" smtClean="0"/>
              <a:t>Parmar</a:t>
            </a:r>
            <a:r>
              <a:rPr lang="cs-CZ" dirty="0" smtClean="0"/>
              <a:t>, 2008</a:t>
            </a:r>
          </a:p>
        </p:txBody>
      </p:sp>
    </p:spTree>
    <p:extLst>
      <p:ext uri="{BB962C8B-B14F-4D97-AF65-F5344CB8AC3E}">
        <p14:creationId xmlns:p14="http://schemas.microsoft.com/office/powerpoint/2010/main" val="6422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jsem byla vychována…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Doma jsme museli mluvit čínsky, za každé anglické slovo, které nám proklouzlo jsem dostali jídelními hůlkami přes prsty. … Naše vysvědčení musela být perfektní. Přátelé odměňovali za dvojky, zatímco u nás doma se jedna mínus považovalo za nemyslitelnou známku. Když jsem byla v osmém ročníku, vyhrála jsem druhé místo v dějepisné soutěži a pozvala jsem na předávání cen i rodinu. </a:t>
            </a:r>
            <a:r>
              <a:rPr lang="cs-CZ" dirty="0" err="1" smtClean="0"/>
              <a:t>Kiwanisovu</a:t>
            </a:r>
            <a:r>
              <a:rPr lang="cs-CZ" dirty="0" smtClean="0"/>
              <a:t> cenu za nejlepšího žáka vyhrál jiný student. Otec mi pak řekl: Už mně takto nikdy nesmíš ponížit.</a:t>
            </a:r>
          </a:p>
          <a:p>
            <a:r>
              <a:rPr lang="cs-CZ" dirty="0" smtClean="0"/>
              <a:t>V naší zvláštní rodině jsem nacházela sílu a sebedůvěru. Všichni jsem začínali jako cizinci a spolu jsme objevovali Ameriku. </a:t>
            </a:r>
          </a:p>
          <a:p>
            <a:r>
              <a:rPr lang="cs-CZ" dirty="0" smtClean="0"/>
              <a:t>Když jsme se hlásili na univerzitu , tak otec řekl, že půjdeme studovat na </a:t>
            </a:r>
            <a:r>
              <a:rPr lang="cs-CZ" dirty="0" err="1" smtClean="0"/>
              <a:t>Berkley</a:t>
            </a:r>
            <a:r>
              <a:rPr lang="cs-CZ" dirty="0" smtClean="0"/>
              <a:t>. Když jsem mu řekla, že jsem se přihlásila na Harvard a že mě přijali, tak se přes noc vyzuřil a ráno se probudil jako hrdý otec.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1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 – B. </a:t>
            </a:r>
            <a:r>
              <a:rPr lang="cs-CZ" dirty="0" err="1" smtClean="0"/>
              <a:t>Bernstein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Vysokoškolští rodiče si, dle Špačka, Šafra a Vojtíškové [2010: 13-15] </a:t>
            </a:r>
            <a:r>
              <a:rPr lang="cs-CZ" dirty="0" smtClean="0"/>
              <a:t>volí pro </a:t>
            </a:r>
            <a:r>
              <a:rPr lang="cs-CZ" dirty="0"/>
              <a:t>své potomky školu podle její úrovně, náročnosti, </a:t>
            </a:r>
            <a:r>
              <a:rPr lang="cs-CZ" dirty="0" smtClean="0"/>
              <a:t>pověsti. </a:t>
            </a:r>
            <a:r>
              <a:rPr lang="cs-CZ" dirty="0"/>
              <a:t>Vzdělanostní aspirace rodičů s vysokoškolským vzděláním jsou směřovány </a:t>
            </a:r>
            <a:r>
              <a:rPr lang="cs-CZ" dirty="0" smtClean="0"/>
              <a:t>ve většině případů </a:t>
            </a:r>
            <a:r>
              <a:rPr lang="cs-CZ" dirty="0"/>
              <a:t>k úsilí, aby jejich děti studovaly vysokou </a:t>
            </a:r>
            <a:r>
              <a:rPr lang="cs-CZ" dirty="0" smtClean="0"/>
              <a:t>škol.</a:t>
            </a:r>
          </a:p>
          <a:p>
            <a:r>
              <a:rPr lang="cs-CZ" dirty="0"/>
              <a:t>Děti z rodin </a:t>
            </a:r>
            <a:r>
              <a:rPr lang="cs-CZ" b="1" dirty="0" smtClean="0"/>
              <a:t>dělnických</a:t>
            </a:r>
            <a:r>
              <a:rPr lang="cs-CZ" dirty="0" smtClean="0"/>
              <a:t> používají </a:t>
            </a:r>
            <a:r>
              <a:rPr lang="cs-CZ" dirty="0"/>
              <a:t>tzv. veřejnou řeč, </a:t>
            </a:r>
            <a:r>
              <a:rPr lang="cs-CZ" b="1" dirty="0"/>
              <a:t>omezený jazykový kód</a:t>
            </a:r>
            <a:r>
              <a:rPr lang="cs-CZ" dirty="0"/>
              <a:t>, který přijaly </a:t>
            </a:r>
            <a:r>
              <a:rPr lang="cs-CZ" dirty="0" smtClean="0"/>
              <a:t>socializací. </a:t>
            </a:r>
            <a:r>
              <a:rPr lang="cs-CZ" dirty="0"/>
              <a:t>Děti ze </a:t>
            </a:r>
            <a:r>
              <a:rPr lang="cs-CZ" b="1" dirty="0"/>
              <a:t>střední třídy </a:t>
            </a:r>
            <a:r>
              <a:rPr lang="cs-CZ" dirty="0"/>
              <a:t>znají i jazyk formální, </a:t>
            </a:r>
            <a:r>
              <a:rPr lang="cs-CZ" b="1" dirty="0"/>
              <a:t>rozvinutý kód řeči</a:t>
            </a:r>
            <a:r>
              <a:rPr lang="cs-CZ" dirty="0"/>
              <a:t>, </a:t>
            </a:r>
            <a:r>
              <a:rPr lang="cs-CZ" dirty="0" smtClean="0"/>
              <a:t>který vhodně </a:t>
            </a:r>
            <a:r>
              <a:rPr lang="cs-CZ" dirty="0"/>
              <a:t>použijí, třeba ve škole, a tím získávají výhodu širšího vnímání světa a </a:t>
            </a:r>
            <a:r>
              <a:rPr lang="cs-CZ" dirty="0" smtClean="0"/>
              <a:t>větších kognitivních </a:t>
            </a:r>
            <a:r>
              <a:rPr lang="cs-CZ" dirty="0"/>
              <a:t>schopností. </a:t>
            </a:r>
            <a:endParaRPr lang="cs-CZ" dirty="0" smtClean="0"/>
          </a:p>
          <a:p>
            <a:r>
              <a:rPr lang="cs-CZ" dirty="0" err="1" smtClean="0"/>
              <a:t>Katrňák</a:t>
            </a:r>
            <a:r>
              <a:rPr lang="cs-CZ" dirty="0" smtClean="0"/>
              <a:t> </a:t>
            </a:r>
            <a:r>
              <a:rPr lang="cs-CZ" dirty="0"/>
              <a:t>[2003] </a:t>
            </a:r>
            <a:r>
              <a:rPr lang="cs-CZ" dirty="0" smtClean="0"/>
              <a:t>rozvinutý kód: Zlepší </a:t>
            </a:r>
            <a:r>
              <a:rPr lang="cs-CZ" dirty="0"/>
              <a:t>úspěšnost dětí při vzdělávání, neboť rozlišují, kdy jej mohou s výhodu </a:t>
            </a:r>
            <a:r>
              <a:rPr lang="cs-CZ" dirty="0" smtClean="0"/>
              <a:t>použít. Jednodušší </a:t>
            </a:r>
            <a:r>
              <a:rPr lang="cs-CZ" dirty="0"/>
              <a:t>omezený kód dělnické děti používají stále, což jim přináší horší prospěch a </a:t>
            </a:r>
            <a:r>
              <a:rPr lang="cs-CZ" dirty="0" smtClean="0"/>
              <a:t>menší šance </a:t>
            </a:r>
            <a:r>
              <a:rPr lang="cs-CZ" dirty="0"/>
              <a:t>na získání vyššího </a:t>
            </a:r>
            <a:r>
              <a:rPr lang="cs-CZ" dirty="0" smtClean="0"/>
              <a:t>vzdělání.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3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Amy</a:t>
            </a:r>
            <a:r>
              <a:rPr lang="cs-CZ" dirty="0" smtClean="0"/>
              <a:t> </a:t>
            </a:r>
            <a:r>
              <a:rPr lang="cs-CZ" dirty="0" err="1" smtClean="0"/>
              <a:t>Chua</a:t>
            </a:r>
            <a:r>
              <a:rPr lang="cs-CZ" dirty="0" smtClean="0"/>
              <a:t> a její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Dcery: Luisa </a:t>
            </a:r>
            <a:r>
              <a:rPr lang="cs-CZ" dirty="0" err="1" smtClean="0"/>
              <a:t>Chua</a:t>
            </a:r>
            <a:r>
              <a:rPr lang="cs-CZ" dirty="0" smtClean="0"/>
              <a:t>-housle, Sofie </a:t>
            </a:r>
            <a:r>
              <a:rPr lang="cs-CZ" dirty="0" err="1" smtClean="0"/>
              <a:t>Chua</a:t>
            </a:r>
            <a:r>
              <a:rPr lang="cs-CZ" dirty="0" smtClean="0"/>
              <a:t>-klavír</a:t>
            </a:r>
          </a:p>
          <a:p>
            <a:r>
              <a:rPr lang="cs-CZ" dirty="0" err="1" smtClean="0"/>
              <a:t>Suzukiho</a:t>
            </a:r>
            <a:r>
              <a:rPr lang="cs-CZ" dirty="0" smtClean="0"/>
              <a:t> metoda: postupné procvičování skladeb od lehčích k těžším (7 dílů učebnic po 10 až 15 skladbách)</a:t>
            </a:r>
          </a:p>
          <a:p>
            <a:r>
              <a:rPr lang="cs-CZ" dirty="0" smtClean="0"/>
              <a:t>Děti cvičí za přítomnosti rodiče či dozoru (i při výuce)</a:t>
            </a:r>
          </a:p>
          <a:p>
            <a:r>
              <a:rPr lang="cs-CZ" dirty="0" smtClean="0"/>
              <a:t>Sofie: 90 minut každý den včetně víkendu. Ostatní rodiče jedna učebnice za rok. Sofie za šest měsíců již třetí díl učebnice.</a:t>
            </a:r>
          </a:p>
          <a:p>
            <a:pPr marL="0" indent="0">
              <a:buNone/>
            </a:pPr>
            <a:r>
              <a:rPr lang="cs-CZ" i="1" dirty="0" smtClean="0"/>
              <a:t>„Pravdou je, že jsem nebyla příliš milá“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smtClean="0"/>
              <a:t>Bože můj, vždyť ty hraješ stále hůře a hůře.</a:t>
            </a:r>
          </a:p>
          <a:p>
            <a:pPr marL="0" indent="0">
              <a:buNone/>
            </a:pPr>
            <a:r>
              <a:rPr lang="cs-CZ" i="1" dirty="0" smtClean="0"/>
              <a:t>Napočítám do tří a pak chci slyšet hudbu!</a:t>
            </a:r>
          </a:p>
          <a:p>
            <a:pPr marL="0" indent="0">
              <a:buNone/>
            </a:pPr>
            <a:r>
              <a:rPr lang="cs-CZ" i="1" dirty="0" smtClean="0"/>
              <a:t>Jak to teď nebude perfektní, SEBERU TI VŠECHNY PLYŠOVÉ ZVÁŘATA A SPÁLÍM JE!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207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Moje dcery nikdy nemohli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Přespat u kamarádek</a:t>
            </a:r>
          </a:p>
          <a:p>
            <a:r>
              <a:rPr lang="cs-CZ" dirty="0" smtClean="0"/>
              <a:t>Jít si hrát ke kamarádkám</a:t>
            </a:r>
          </a:p>
          <a:p>
            <a:r>
              <a:rPr lang="cs-CZ" dirty="0" smtClean="0"/>
              <a:t>Hrát ve školním divadle</a:t>
            </a:r>
          </a:p>
          <a:p>
            <a:r>
              <a:rPr lang="cs-CZ" dirty="0" smtClean="0"/>
              <a:t>Stěžovat si, že nehrají ve školním divadle</a:t>
            </a:r>
          </a:p>
          <a:p>
            <a:r>
              <a:rPr lang="cs-CZ" dirty="0" smtClean="0"/>
              <a:t>Dívat se na televizi nebo hrát počítačové hry</a:t>
            </a:r>
          </a:p>
          <a:p>
            <a:r>
              <a:rPr lang="cs-CZ" dirty="0" smtClean="0"/>
              <a:t>Vybrat si mimoškolní aktivity</a:t>
            </a:r>
          </a:p>
          <a:p>
            <a:r>
              <a:rPr lang="cs-CZ" dirty="0" smtClean="0"/>
              <a:t>Dostat jinou známku než jedničku</a:t>
            </a:r>
          </a:p>
          <a:p>
            <a:r>
              <a:rPr lang="cs-CZ" dirty="0" smtClean="0"/>
              <a:t>Nebýt nejlepší ve všech kromě tělocviku a hraní divadla</a:t>
            </a:r>
          </a:p>
          <a:p>
            <a:r>
              <a:rPr lang="cs-CZ" dirty="0" smtClean="0"/>
              <a:t>Hrát na jiný hudební nástroj než je klavír nebo housle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0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817</Words>
  <Application>Microsoft Office PowerPoint</Application>
  <PresentationFormat>Širokoúhlá obrazovka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Tygří matka</vt:lpstr>
      <vt:lpstr>Prezentace aplikace PowerPoint</vt:lpstr>
      <vt:lpstr>Čínská matka</vt:lpstr>
      <vt:lpstr>Přesvědčení čínských rodičů</vt:lpstr>
      <vt:lpstr>Rozdíly mezi „čínskou“ a „západní“ výchovou?</vt:lpstr>
      <vt:lpstr>Jak jsem byla vychována…</vt:lpstr>
      <vt:lpstr>Jazykový kód – B. Bernstein</vt:lpstr>
      <vt:lpstr>Amy Chua a její výchova</vt:lpstr>
      <vt:lpstr>Moje dcery nikdy nemohli</vt:lpstr>
      <vt:lpstr>Výsledek</vt:lpstr>
      <vt:lpstr>Pokračování s Luisou?</vt:lpstr>
      <vt:lpstr>Co z toho plyne?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Tygří matka</dc:title>
  <dc:creator>Nehyba</dc:creator>
  <cp:lastModifiedBy>lektor</cp:lastModifiedBy>
  <cp:revision>27</cp:revision>
  <dcterms:created xsi:type="dcterms:W3CDTF">2015-09-23T21:03:08Z</dcterms:created>
  <dcterms:modified xsi:type="dcterms:W3CDTF">2016-10-27T07:12:51Z</dcterms:modified>
</cp:coreProperties>
</file>