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3" r:id="rId4"/>
    <p:sldId id="270" r:id="rId5"/>
    <p:sldId id="266" r:id="rId6"/>
    <p:sldId id="272" r:id="rId7"/>
    <p:sldId id="262" r:id="rId8"/>
    <p:sldId id="273" r:id="rId9"/>
    <p:sldId id="274" r:id="rId10"/>
    <p:sldId id="283" r:id="rId11"/>
    <p:sldId id="277" r:id="rId12"/>
    <p:sldId id="282" r:id="rId13"/>
    <p:sldId id="276" r:id="rId14"/>
    <p:sldId id="279" r:id="rId15"/>
    <p:sldId id="261" r:id="rId16"/>
    <p:sldId id="25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1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25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16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5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62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41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04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57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02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08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80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3A86B-BD26-4D65-B09F-421AF06CBCB8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F0206-0B97-4FDE-813E-772F0F0EB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16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Klidná výchova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2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0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882" y="231820"/>
            <a:ext cx="10915918" cy="6516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Kazuistika kontext:</a:t>
            </a:r>
          </a:p>
          <a:p>
            <a:r>
              <a:rPr lang="cs-CZ" dirty="0" smtClean="0"/>
              <a:t>Zpočátku </a:t>
            </a:r>
            <a:r>
              <a:rPr lang="cs-CZ" dirty="0"/>
              <a:t>mi vadilo, že můj šestiletý syn porušil několik </a:t>
            </a:r>
            <a:r>
              <a:rPr lang="cs-CZ" dirty="0" smtClean="0"/>
              <a:t>pravidel, </a:t>
            </a:r>
            <a:r>
              <a:rPr lang="pl-PL" dirty="0" smtClean="0"/>
              <a:t>na </a:t>
            </a:r>
            <a:r>
              <a:rPr lang="pl-PL" dirty="0"/>
              <a:t>kterých jsme se dohodli. Nepozorovaně zmizel od stolu a </a:t>
            </a:r>
            <a:r>
              <a:rPr lang="pl-PL" dirty="0" smtClean="0"/>
              <a:t>bez </a:t>
            </a:r>
            <a:r>
              <a:rPr lang="cs-CZ" dirty="0" smtClean="0"/>
              <a:t>dovolení </a:t>
            </a:r>
            <a:r>
              <a:rPr lang="cs-CZ" dirty="0"/>
              <a:t>si hrál na </a:t>
            </a:r>
            <a:r>
              <a:rPr lang="cs-CZ" dirty="0" err="1"/>
              <a:t>iPadu</a:t>
            </a:r>
            <a:r>
              <a:rPr lang="cs-CZ" dirty="0"/>
              <a:t>. Také vyndal </a:t>
            </a:r>
            <a:r>
              <a:rPr lang="cs-CZ" dirty="0" err="1"/>
              <a:t>iPad</a:t>
            </a:r>
            <a:r>
              <a:rPr lang="cs-CZ" dirty="0"/>
              <a:t> z ochranného </a:t>
            </a:r>
            <a:r>
              <a:rPr lang="cs-CZ" dirty="0" smtClean="0"/>
              <a:t>obalu, i </a:t>
            </a:r>
            <a:r>
              <a:rPr lang="cs-CZ" dirty="0"/>
              <a:t>když věděl, že to nemá dělat. Žádný z prohřešků nebyl </a:t>
            </a:r>
            <a:r>
              <a:rPr lang="cs-CZ" dirty="0" smtClean="0"/>
              <a:t>závažný. Šlo </a:t>
            </a:r>
            <a:r>
              <a:rPr lang="cs-CZ" dirty="0"/>
              <a:t>o to, že nedodržoval dohodnutá </a:t>
            </a:r>
            <a:r>
              <a:rPr lang="cs-CZ" dirty="0" smtClean="0"/>
              <a:t>pravidla. </a:t>
            </a:r>
          </a:p>
          <a:p>
            <a:r>
              <a:rPr lang="pt-BR" dirty="0" smtClean="0"/>
              <a:t>Posadili </a:t>
            </a:r>
            <a:r>
              <a:rPr lang="pt-BR" dirty="0"/>
              <a:t>jsme se se Scottem vedle něj na pohovku a já jsem </a:t>
            </a:r>
            <a:r>
              <a:rPr lang="pt-BR" dirty="0" smtClean="0"/>
              <a:t>se</a:t>
            </a:r>
            <a:r>
              <a:rPr lang="cs-CZ" dirty="0" smtClean="0"/>
              <a:t> zvídavým </a:t>
            </a:r>
            <a:r>
              <a:rPr lang="cs-CZ" dirty="0"/>
              <a:t>tónem jednoduše zeptala: „Copak se tu přihodilo</a:t>
            </a:r>
            <a:r>
              <a:rPr lang="cs-CZ" dirty="0" smtClean="0"/>
              <a:t>?“ Mému </a:t>
            </a:r>
            <a:r>
              <a:rPr lang="cs-CZ" dirty="0"/>
              <a:t>synovi se okamžitě roztřásl dolní ret a vhrkly mu slzy </a:t>
            </a:r>
            <a:r>
              <a:rPr lang="cs-CZ" dirty="0" smtClean="0"/>
              <a:t>do očí</a:t>
            </a:r>
            <a:r>
              <a:rPr lang="cs-CZ" dirty="0"/>
              <a:t>: „Jen jsem si chtěl vyzkoušet </a:t>
            </a:r>
            <a:r>
              <a:rPr lang="cs-CZ" dirty="0" err="1"/>
              <a:t>Minecraft</a:t>
            </a:r>
            <a:r>
              <a:rPr lang="cs-CZ" dirty="0" smtClean="0"/>
              <a:t>!“ Neverbální </a:t>
            </a:r>
            <a:r>
              <a:rPr lang="cs-CZ" dirty="0"/>
              <a:t>komunikace byla odrazem jeho vnitřního </a:t>
            </a:r>
            <a:r>
              <a:rPr lang="cs-CZ" dirty="0" smtClean="0"/>
              <a:t>svědomí a </a:t>
            </a:r>
            <a:r>
              <a:rPr lang="cs-CZ" dirty="0"/>
              <a:t>vlastních nepříjemných pocitů, a slovně přiznal svou vinu. </a:t>
            </a:r>
            <a:endParaRPr lang="cs-CZ" dirty="0" smtClean="0"/>
          </a:p>
          <a:p>
            <a:r>
              <a:rPr lang="cs-CZ" dirty="0"/>
              <a:t>V jeho výroku bylo implicitní sdělení: „Vím, že jsem neměl odejít od stolu a vzít si ten </a:t>
            </a:r>
            <a:r>
              <a:rPr lang="cs-CZ" dirty="0" err="1"/>
              <a:t>iPad</a:t>
            </a:r>
            <a:r>
              <a:rPr lang="cs-CZ" dirty="0"/>
              <a:t>, ale když já jsem si hrozně moc chtěl nahrát! Nedokázal jsem se ovládnout.“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66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3792" y="283335"/>
            <a:ext cx="10800008" cy="6452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Co je navázání kontaktu a co přesměrování?</a:t>
            </a:r>
          </a:p>
          <a:p>
            <a:r>
              <a:rPr lang="cs-CZ" dirty="0" smtClean="0"/>
              <a:t>Proto </a:t>
            </a:r>
            <a:r>
              <a:rPr lang="cs-CZ" dirty="0"/>
              <a:t>jsem mu řekla: „Ta hra tě opravdu zajímá, viď? Jsi zvědavý, co hrají větší kluci?“ </a:t>
            </a:r>
            <a:r>
              <a:rPr lang="cs-CZ" dirty="0" err="1"/>
              <a:t>Scott</a:t>
            </a:r>
            <a:r>
              <a:rPr lang="cs-CZ" dirty="0"/>
              <a:t> navázal na moje slova a řekl něco v tom smyslu, jak je super</a:t>
            </a:r>
            <a:r>
              <a:rPr lang="cs-CZ" dirty="0" smtClean="0"/>
              <a:t>, že </a:t>
            </a:r>
            <a:r>
              <a:rPr lang="cs-CZ" dirty="0"/>
              <a:t>v té hře si člověk může vybudovat celý svět plný různých staveb, tunelů a zvířat. Syn se na nás zaraženě podíval, nejdřív na mě, potom na </a:t>
            </a:r>
            <a:r>
              <a:rPr lang="cs-CZ" dirty="0" err="1"/>
              <a:t>Scotta</a:t>
            </a:r>
            <a:r>
              <a:rPr lang="cs-CZ" dirty="0"/>
              <a:t>, s otázkou, jestli je mezi námi opravdu všechno v pořádku. Potom přikývl a pousmál se. </a:t>
            </a:r>
            <a:r>
              <a:rPr lang="cs-CZ" dirty="0" smtClean="0"/>
              <a:t>A </a:t>
            </a:r>
            <a:r>
              <a:rPr lang="cs-CZ" dirty="0"/>
              <a:t>jelikož </a:t>
            </a:r>
            <a:r>
              <a:rPr lang="pl-PL" dirty="0"/>
              <a:t>jsme svého syna dobře znali a věděli jsme, jak mu v tuto chvíli je, opět </a:t>
            </a:r>
            <a:r>
              <a:rPr lang="cs-CZ" dirty="0"/>
              <a:t>stačilo říct jen pár slov. </a:t>
            </a:r>
            <a:r>
              <a:rPr lang="cs-CZ" dirty="0" err="1"/>
              <a:t>Scott</a:t>
            </a:r>
            <a:r>
              <a:rPr lang="cs-CZ" dirty="0"/>
              <a:t> se jen zeptal: „Ale co naše pravidla?“ V tu chvíli se náš syn upřímně rozplakal. Už jsme nemuseli skoro nic říkat, protože si vzal ponaučení.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8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Kontakt: Kdy?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387" y="4580757"/>
            <a:ext cx="8858250" cy="208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38200" y="1655607"/>
            <a:ext cx="100455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Je moje dítě </a:t>
            </a:r>
            <a:r>
              <a:rPr lang="cs-CZ" sz="2400" dirty="0" smtClean="0"/>
              <a:t>připraveno mě </a:t>
            </a:r>
            <a:r>
              <a:rPr lang="cs-CZ" sz="2400" dirty="0"/>
              <a:t>slyšet, připraveno učit se, připraveno pochopit, co mu říkám?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Jestliže dítě není připraveno, pak je s největší pravděpodobností </a:t>
            </a:r>
            <a:r>
              <a:rPr lang="cs-CZ" sz="2400" dirty="0" smtClean="0"/>
              <a:t>správné posílit kontakt.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Navázáním kontaktu se dítě posouvá od </a:t>
            </a:r>
            <a:r>
              <a:rPr lang="cs-CZ" sz="2400" b="1" dirty="0" smtClean="0"/>
              <a:t>reaktivity</a:t>
            </a:r>
            <a:r>
              <a:rPr lang="cs-CZ" sz="2400" dirty="0" smtClean="0"/>
              <a:t> (snahy nekontrolovaně reagovat) </a:t>
            </a:r>
            <a:r>
              <a:rPr lang="cs-CZ" sz="2400" b="1" dirty="0" smtClean="0"/>
              <a:t>k receptivitě </a:t>
            </a:r>
            <a:r>
              <a:rPr lang="cs-CZ" sz="2400" dirty="0" smtClean="0"/>
              <a:t>(vnímavosti)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68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Kontakt: Přemýšlejte jak věci říkáte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Představte </a:t>
            </a:r>
            <a:r>
              <a:rPr lang="cs-CZ" dirty="0"/>
              <a:t>si, že vaše tříleté dítě nechce nasednout do autosedačky.</a:t>
            </a:r>
          </a:p>
          <a:p>
            <a:pPr marL="0" indent="0">
              <a:buNone/>
            </a:pPr>
            <a:r>
              <a:rPr lang="cs-CZ" dirty="0"/>
              <a:t>Existuje několik různých způsobů, jak mu sdělit naprosto totéž:</a:t>
            </a:r>
          </a:p>
          <a:p>
            <a:r>
              <a:rPr lang="cs-CZ" i="1" dirty="0" smtClean="0"/>
              <a:t>S </a:t>
            </a:r>
            <a:r>
              <a:rPr lang="cs-CZ" i="1" dirty="0"/>
              <a:t>vytřeštěnýma očima, mácháním rukou a hlasitým, rozčileným tónem</a:t>
            </a:r>
            <a:r>
              <a:rPr lang="cs-CZ" i="1" dirty="0" smtClean="0"/>
              <a:t>: „</a:t>
            </a:r>
            <a:r>
              <a:rPr lang="cs-CZ" i="1" dirty="0"/>
              <a:t>Nasedni do autosedačky!“</a:t>
            </a:r>
          </a:p>
          <a:p>
            <a:r>
              <a:rPr lang="cs-CZ" i="1" dirty="0" smtClean="0"/>
              <a:t>Se </a:t>
            </a:r>
            <a:r>
              <a:rPr lang="cs-CZ" i="1" dirty="0"/>
              <a:t>zaťatými zuby, přimhouřenýma očima a tónem, v němž je </a:t>
            </a:r>
            <a:r>
              <a:rPr lang="cs-CZ" i="1" dirty="0" smtClean="0"/>
              <a:t>slyšet potlačovaná </a:t>
            </a:r>
            <a:r>
              <a:rPr lang="cs-CZ" i="1" dirty="0"/>
              <a:t>zlost: „Nasedni do autosedačky.“</a:t>
            </a:r>
          </a:p>
          <a:p>
            <a:r>
              <a:rPr lang="cs-CZ" i="1" dirty="0" smtClean="0"/>
              <a:t>S </a:t>
            </a:r>
            <a:r>
              <a:rPr lang="cs-CZ" i="1" dirty="0"/>
              <a:t>uvolněným výrazem v obličeji a laskavým tónem: „Nasedni do autosedačky.“</a:t>
            </a:r>
          </a:p>
          <a:p>
            <a:r>
              <a:rPr lang="cs-CZ" i="1" dirty="0" smtClean="0"/>
              <a:t>S </a:t>
            </a:r>
            <a:r>
              <a:rPr lang="cs-CZ" i="1" dirty="0"/>
              <a:t>šibalským výrazem v obličeji a legračním tónem: „Nasedni do autosedačky.“</a:t>
            </a:r>
          </a:p>
        </p:txBody>
      </p:sp>
    </p:spTree>
    <p:extLst>
      <p:ext uri="{BB962C8B-B14F-4D97-AF65-F5344CB8AC3E}">
        <p14:creationId xmlns:p14="http://schemas.microsoft.com/office/powerpoint/2010/main" val="247201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2428" y="-317455"/>
            <a:ext cx="10515600" cy="1325563"/>
          </a:xfrm>
        </p:spPr>
        <p:txBody>
          <a:bodyPr/>
          <a:lstStyle/>
          <a:p>
            <a:r>
              <a:rPr lang="cs-CZ" dirty="0" smtClean="0"/>
              <a:t>Přesměrujte chování 1-2-3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2428" y="759854"/>
            <a:ext cx="10761372" cy="59886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dirty="0" smtClean="0"/>
              <a:t>Přesměrovat </a:t>
            </a:r>
            <a:r>
              <a:rPr lang="cs-CZ" i="1" dirty="0"/>
              <a:t>je, aby používaly </a:t>
            </a:r>
            <a:r>
              <a:rPr lang="cs-CZ" i="1" dirty="0" smtClean="0"/>
              <a:t>„horní patro“ a </a:t>
            </a:r>
            <a:r>
              <a:rPr lang="cs-CZ" i="1" dirty="0"/>
              <a:t>mohly činit vhodnější rozhodnutí, která se pro ně časem stanou </a:t>
            </a:r>
            <a:r>
              <a:rPr lang="cs-CZ" i="1" dirty="0" smtClean="0"/>
              <a:t>druhou přirozeností… (s. 163).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b="1" u="sng" dirty="0" smtClean="0"/>
              <a:t>1-2-3</a:t>
            </a:r>
            <a:endParaRPr lang="cs-CZ" b="1" u="sng" dirty="0"/>
          </a:p>
          <a:p>
            <a:pPr marL="0" indent="0">
              <a:buNone/>
            </a:pPr>
            <a:r>
              <a:rPr lang="cs-CZ" b="1" dirty="0" smtClean="0"/>
              <a:t>1 definice </a:t>
            </a:r>
            <a:r>
              <a:rPr lang="cs-CZ" b="1" dirty="0"/>
              <a:t>: </a:t>
            </a:r>
            <a:r>
              <a:rPr lang="cs-CZ" dirty="0"/>
              <a:t>Výchova je učení.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Proč se moje dítě takto chovalo? (Co se v něm odehrávalo? </a:t>
            </a:r>
            <a:r>
              <a:rPr lang="cs-CZ" dirty="0" smtClean="0"/>
              <a:t>Jaké mělo </a:t>
            </a:r>
            <a:r>
              <a:rPr lang="cs-CZ" dirty="0"/>
              <a:t>emoce?)</a:t>
            </a:r>
          </a:p>
          <a:p>
            <a:pPr marL="0" indent="0">
              <a:buNone/>
            </a:pPr>
            <a:r>
              <a:rPr lang="pl-PL" dirty="0"/>
              <a:t>2. Jaké mu chci dát ponaučení?</a:t>
            </a:r>
          </a:p>
          <a:p>
            <a:pPr marL="0" indent="0">
              <a:buNone/>
            </a:pPr>
            <a:r>
              <a:rPr lang="pl-PL" dirty="0"/>
              <a:t>3. Jak to nejlépe mohu </a:t>
            </a:r>
            <a:r>
              <a:rPr lang="pl-PL" dirty="0" smtClean="0"/>
              <a:t>udělat?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cs-CZ" b="1" dirty="0"/>
              <a:t>2</a:t>
            </a:r>
            <a:r>
              <a:rPr lang="cs-CZ" b="1" dirty="0" smtClean="0"/>
              <a:t> zásady </a:t>
            </a:r>
            <a:r>
              <a:rPr lang="cs-CZ" b="1" dirty="0"/>
              <a:t>:</a:t>
            </a:r>
          </a:p>
          <a:p>
            <a:pPr marL="0" indent="0">
              <a:buNone/>
            </a:pPr>
            <a:r>
              <a:rPr lang="cs-CZ" dirty="0"/>
              <a:t>1. Počkejte, až bude dítě připravené (a vy též</a:t>
            </a:r>
            <a:r>
              <a:rPr lang="cs-CZ" dirty="0" smtClean="0"/>
              <a:t>) – bude možné aktivovat „horní patro“.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Buďte důslední, ne však přísní.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3 </a:t>
            </a:r>
            <a:r>
              <a:rPr lang="cs-CZ" b="1" dirty="0"/>
              <a:t>výsledky vnitřního nazírání </a:t>
            </a:r>
            <a:r>
              <a:rPr lang="cs-CZ" b="1" dirty="0" smtClean="0"/>
              <a:t>– přesměrování: aktivujte „horní patro“: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i="1" dirty="0"/>
              <a:t>Vhled </a:t>
            </a:r>
            <a:r>
              <a:rPr lang="cs-CZ" dirty="0"/>
              <a:t>: Pomáhá dítěti pochopit vlastní pocity a reakce na </a:t>
            </a:r>
            <a:r>
              <a:rPr lang="cs-CZ" dirty="0" smtClean="0"/>
              <a:t>náročné situace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i="1" dirty="0"/>
              <a:t>Empatie </a:t>
            </a:r>
            <a:r>
              <a:rPr lang="cs-CZ" dirty="0"/>
              <a:t>: Učí dítě </a:t>
            </a:r>
            <a:r>
              <a:rPr lang="cs-CZ" dirty="0" smtClean="0"/>
              <a:t>reflektovat</a:t>
            </a:r>
            <a:r>
              <a:rPr lang="cs-CZ" dirty="0"/>
              <a:t>, jaký má jeho jednání dopad </a:t>
            </a:r>
            <a:r>
              <a:rPr lang="cs-CZ" dirty="0" smtClean="0"/>
              <a:t>na druhé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i="1" dirty="0"/>
              <a:t>Náprava </a:t>
            </a:r>
            <a:r>
              <a:rPr lang="cs-CZ" dirty="0"/>
              <a:t>: Zeptejte se dítěte, co může udělat, aby věc napravilo.</a:t>
            </a:r>
          </a:p>
        </p:txBody>
      </p:sp>
    </p:spTree>
    <p:extLst>
      <p:ext uri="{BB962C8B-B14F-4D97-AF65-F5344CB8AC3E}">
        <p14:creationId xmlns:p14="http://schemas.microsoft.com/office/powerpoint/2010/main" val="126429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Přesměrujte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81541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Zjišťujte proč </a:t>
            </a:r>
            <a:r>
              <a:rPr lang="cs-CZ" dirty="0" smtClean="0"/>
              <a:t>(motivy),</a:t>
            </a:r>
          </a:p>
          <a:p>
            <a:pPr marL="0" indent="0">
              <a:buNone/>
            </a:pPr>
            <a:r>
              <a:rPr lang="cs-CZ" dirty="0" smtClean="0"/>
              <a:t>než abyste se ptali: </a:t>
            </a:r>
          </a:p>
          <a:p>
            <a:pPr marL="0" indent="0">
              <a:buNone/>
            </a:pPr>
            <a:r>
              <a:rPr lang="cs-CZ" b="1" dirty="0" smtClean="0"/>
              <a:t>Proč jsi to udělal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2012" y="-13274"/>
            <a:ext cx="4755322" cy="687127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864439" y="365125"/>
            <a:ext cx="1435358" cy="768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654839" y="4278156"/>
            <a:ext cx="1435358" cy="768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8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57300"/>
            <a:ext cx="9799749" cy="47007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Daniel </a:t>
            </a:r>
            <a:r>
              <a:rPr lang="cs-CZ" dirty="0"/>
              <a:t>J. </a:t>
            </a:r>
            <a:r>
              <a:rPr lang="cs-CZ" dirty="0" err="1"/>
              <a:t>Siegel</a:t>
            </a:r>
            <a:r>
              <a:rPr lang="cs-CZ" dirty="0"/>
              <a:t>, M.D., je americký psychiatr, zakladatel oboru interpersonální </a:t>
            </a:r>
            <a:r>
              <a:rPr lang="cs-CZ" dirty="0" smtClean="0"/>
              <a:t>neurobiologie</a:t>
            </a:r>
            <a:r>
              <a:rPr lang="cs-CZ" dirty="0"/>
              <a:t>. Vystudoval Harvardovu univerzitu. Působí jako klinický profesor psychiatrie na Lékařské fakultě Kalifornské univerzity v Los Angeles (UCLA).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Klidná výchova </a:t>
            </a:r>
            <a:r>
              <a:rPr lang="cs-CZ" i="1" dirty="0" smtClean="0"/>
              <a:t>= snaha vést děti k </a:t>
            </a:r>
            <a:r>
              <a:rPr lang="cs-CZ" i="1" dirty="0"/>
              <a:t>disciplíně s </a:t>
            </a:r>
            <a:r>
              <a:rPr lang="cs-CZ" b="1" i="1" dirty="0"/>
              <a:t>úctou a </a:t>
            </a:r>
            <a:r>
              <a:rPr lang="cs-CZ" b="1" i="1" dirty="0" smtClean="0"/>
              <a:t>péčí </a:t>
            </a:r>
            <a:r>
              <a:rPr lang="cs-CZ" i="1" dirty="0" smtClean="0"/>
              <a:t>a </a:t>
            </a:r>
            <a:r>
              <a:rPr lang="cs-CZ" i="1" dirty="0"/>
              <a:t>zároveň vymezovat </a:t>
            </a:r>
            <a:r>
              <a:rPr lang="cs-CZ" b="1" i="1" dirty="0"/>
              <a:t>jasné a důsledné </a:t>
            </a:r>
            <a:r>
              <a:rPr lang="cs-CZ" b="1" i="1" dirty="0" smtClean="0"/>
              <a:t>hranice.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dirty="0" smtClean="0"/>
              <a:t>Založeno </a:t>
            </a:r>
            <a:r>
              <a:rPr lang="pl-PL" dirty="0" smtClean="0"/>
              <a:t>na </a:t>
            </a:r>
            <a:r>
              <a:rPr lang="pl-PL" dirty="0"/>
              <a:t>poznatcích o celistvém </a:t>
            </a:r>
            <a:r>
              <a:rPr lang="pl-PL" dirty="0" smtClean="0"/>
              <a:t>mozku.</a:t>
            </a:r>
          </a:p>
          <a:p>
            <a:r>
              <a:rPr lang="pl-PL" dirty="0" smtClean="0"/>
              <a:t>Zásady </a:t>
            </a:r>
            <a:r>
              <a:rPr lang="pl-PL" dirty="0"/>
              <a:t>a </a:t>
            </a:r>
            <a:r>
              <a:rPr lang="pl-PL" dirty="0" smtClean="0"/>
              <a:t>strategie, </a:t>
            </a:r>
            <a:r>
              <a:rPr lang="cs-CZ" dirty="0" smtClean="0"/>
              <a:t>které </a:t>
            </a:r>
            <a:r>
              <a:rPr lang="cs-CZ" dirty="0"/>
              <a:t>do značné míry odstraní vypjaté emoce, jež tak často </a:t>
            </a:r>
            <a:r>
              <a:rPr lang="cs-CZ" dirty="0" smtClean="0"/>
              <a:t>provázejí výchovu </a:t>
            </a:r>
            <a:r>
              <a:rPr lang="cs-CZ" dirty="0"/>
              <a:t>k disciplíně.</a:t>
            </a:r>
          </a:p>
        </p:txBody>
      </p:sp>
      <p:pic>
        <p:nvPicPr>
          <p:cNvPr id="1026" name="Picture 2" descr="Obálka titulu Klidná výchova k disciplíně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6159" y="0"/>
            <a:ext cx="2145841" cy="314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rdansiegel.com/uploads/DrDS-HandsomeBlazerWhiteShirtFolageB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69351" cy="249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56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075" y="618185"/>
            <a:ext cx="5630746" cy="4546242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789" y="173864"/>
            <a:ext cx="7165715" cy="6684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Mozek </a:t>
            </a:r>
            <a:r>
              <a:rPr lang="cs-CZ" b="1" i="1" dirty="0"/>
              <a:t>se </a:t>
            </a:r>
            <a:r>
              <a:rPr lang="cs-CZ" b="1" i="1" dirty="0" smtClean="0"/>
              <a:t>vyvíjí a je změnitelný!</a:t>
            </a:r>
            <a:endParaRPr lang="cs-CZ" b="1" i="1" dirty="0"/>
          </a:p>
          <a:p>
            <a:r>
              <a:rPr lang="cs-CZ" dirty="0" smtClean="0"/>
              <a:t>Dětský </a:t>
            </a:r>
            <a:r>
              <a:rPr lang="cs-CZ" dirty="0"/>
              <a:t>mozek je jako dům ve výstavbě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Dolní </a:t>
            </a:r>
            <a:r>
              <a:rPr lang="cs-CZ" dirty="0">
                <a:solidFill>
                  <a:schemeClr val="accent2"/>
                </a:solidFill>
              </a:rPr>
              <a:t>patro</a:t>
            </a:r>
            <a:r>
              <a:rPr lang="cs-CZ" dirty="0"/>
              <a:t> sestává z </a:t>
            </a:r>
            <a:r>
              <a:rPr lang="cs-CZ" b="1" dirty="0" smtClean="0"/>
              <a:t>mozkového kmene </a:t>
            </a:r>
            <a:r>
              <a:rPr lang="cs-CZ" b="1" dirty="0"/>
              <a:t>a limbické oblasti</a:t>
            </a:r>
            <a:r>
              <a:rPr lang="cs-CZ" dirty="0"/>
              <a:t>, které dohromady tvoří dolní část </a:t>
            </a:r>
            <a:r>
              <a:rPr lang="cs-CZ" dirty="0" smtClean="0"/>
              <a:t>mozku, často </a:t>
            </a:r>
            <a:r>
              <a:rPr lang="cs-CZ" dirty="0"/>
              <a:t>nazývanou „plazí mozek“ a „starý savčí mozek“. Tyto </a:t>
            </a:r>
            <a:r>
              <a:rPr lang="cs-CZ" dirty="0" smtClean="0"/>
              <a:t>nižší oblasti jsou dobře vyvinuté </a:t>
            </a:r>
            <a:r>
              <a:rPr lang="cs-CZ" dirty="0"/>
              <a:t>už při narození.</a:t>
            </a:r>
          </a:p>
          <a:p>
            <a:r>
              <a:rPr lang="cs-CZ" dirty="0"/>
              <a:t>Tento </a:t>
            </a:r>
            <a:r>
              <a:rPr lang="cs-CZ" b="1" dirty="0"/>
              <a:t>dolní mozek </a:t>
            </a:r>
            <a:r>
              <a:rPr lang="cs-CZ" dirty="0"/>
              <a:t>považujeme za mnohem primitivnější, protože </a:t>
            </a:r>
            <a:r>
              <a:rPr lang="cs-CZ" dirty="0" smtClean="0"/>
              <a:t>řídí nejzákladnější </a:t>
            </a:r>
            <a:r>
              <a:rPr lang="cs-CZ" dirty="0"/>
              <a:t>nervové a duševní pochody: </a:t>
            </a:r>
            <a:r>
              <a:rPr lang="cs-CZ" b="1" dirty="0"/>
              <a:t>silné </a:t>
            </a:r>
            <a:r>
              <a:rPr lang="cs-CZ" b="1" dirty="0" smtClean="0"/>
              <a:t>emoce, pudy</a:t>
            </a:r>
            <a:r>
              <a:rPr lang="cs-CZ" dirty="0" smtClean="0"/>
              <a:t>. Často je zdrojem reaktivity </a:t>
            </a:r>
            <a:r>
              <a:rPr lang="cs-CZ" dirty="0"/>
              <a:t>a jeho mottem je ukvapené: „Pal! </a:t>
            </a:r>
            <a:r>
              <a:rPr lang="cs-CZ" dirty="0" smtClean="0"/>
              <a:t>Skvěle funguje u </a:t>
            </a:r>
            <a:r>
              <a:rPr lang="cs-CZ" dirty="0"/>
              <a:t>těch nejmenších dětí. </a:t>
            </a:r>
            <a:endParaRPr lang="cs-CZ" dirty="0" smtClean="0"/>
          </a:p>
          <a:p>
            <a:r>
              <a:rPr lang="cs-CZ" dirty="0" smtClean="0"/>
              <a:t>Avšak </a:t>
            </a:r>
            <a:r>
              <a:rPr lang="cs-CZ" dirty="0" smtClean="0">
                <a:solidFill>
                  <a:schemeClr val="accent2"/>
                </a:solidFill>
              </a:rPr>
              <a:t>horní patro</a:t>
            </a:r>
            <a:r>
              <a:rPr lang="cs-CZ" dirty="0" smtClean="0"/>
              <a:t> </a:t>
            </a:r>
            <a:r>
              <a:rPr lang="cs-CZ" dirty="0"/>
              <a:t>je u </a:t>
            </a:r>
            <a:r>
              <a:rPr lang="cs-CZ" dirty="0" smtClean="0"/>
              <a:t>novorozenců nevyvinuté </a:t>
            </a:r>
            <a:r>
              <a:rPr lang="cs-CZ" dirty="0"/>
              <a:t>a začíná růst v kojeneckém věku a v dětství. </a:t>
            </a:r>
            <a:r>
              <a:rPr lang="cs-CZ" dirty="0" smtClean="0"/>
              <a:t>Horní patro </a:t>
            </a:r>
            <a:r>
              <a:rPr lang="cs-CZ" dirty="0"/>
              <a:t>tvoří </a:t>
            </a:r>
            <a:r>
              <a:rPr lang="cs-CZ" b="1" dirty="0"/>
              <a:t>mozková kůra neboli </a:t>
            </a:r>
            <a:r>
              <a:rPr lang="cs-CZ" b="1" dirty="0" smtClean="0"/>
              <a:t>kortex</a:t>
            </a:r>
            <a:r>
              <a:rPr lang="cs-CZ" dirty="0" smtClean="0"/>
              <a:t>. To odpovídá za vyšší mozkové funkce: </a:t>
            </a:r>
            <a:r>
              <a:rPr lang="cs-CZ" b="1" dirty="0" smtClean="0"/>
              <a:t>plánování, racionální rozhodování, myšlení,…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5155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387" y="981075"/>
            <a:ext cx="59912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Máme často chuť </a:t>
            </a:r>
            <a:r>
              <a:rPr lang="cs-CZ" dirty="0"/>
              <a:t>otočit se k </a:t>
            </a:r>
            <a:r>
              <a:rPr lang="cs-CZ" dirty="0" smtClean="0"/>
              <a:t>devítiletému klukovi</a:t>
            </a:r>
            <a:r>
              <a:rPr lang="cs-CZ" dirty="0"/>
              <a:t>, zatímco utěšujeme jeho pětiletou sestřičku, které se před </a:t>
            </a:r>
            <a:r>
              <a:rPr lang="cs-CZ" dirty="0" smtClean="0"/>
              <a:t>chvílí trefil </a:t>
            </a:r>
            <a:r>
              <a:rPr lang="cs-CZ" dirty="0"/>
              <a:t>do oka polystyrenovou kuličkou vystřelenou z nehorázné </a:t>
            </a:r>
            <a:r>
              <a:rPr lang="cs-CZ" dirty="0" smtClean="0"/>
              <a:t>blízkosti, a </a:t>
            </a:r>
            <a:r>
              <a:rPr lang="cs-CZ" dirty="0"/>
              <a:t>zeptat se ho: „</a:t>
            </a:r>
            <a:r>
              <a:rPr lang="cs-CZ" b="1" dirty="0"/>
              <a:t>Co sis, prosím tě, myslel</a:t>
            </a:r>
            <a:r>
              <a:rPr lang="cs-CZ" b="1" dirty="0" smtClean="0"/>
              <a:t>?</a:t>
            </a:r>
            <a:r>
              <a:rPr lang="cs-CZ" dirty="0" smtClean="0"/>
              <a:t>“ Chlapeček </a:t>
            </a:r>
            <a:r>
              <a:rPr lang="cs-CZ" dirty="0"/>
              <a:t>nám samozřejmě odpoví: „Já nevím.“ Nebo: „Já </a:t>
            </a:r>
            <a:r>
              <a:rPr lang="cs-CZ" dirty="0" smtClean="0"/>
              <a:t>jsem nemyslel</a:t>
            </a:r>
            <a:r>
              <a:rPr lang="cs-CZ" dirty="0"/>
              <a:t>.“ A s největší pravděpodobností bude mít pravdu.</a:t>
            </a:r>
          </a:p>
        </p:txBody>
      </p:sp>
    </p:spTree>
    <p:extLst>
      <p:ext uri="{BB962C8B-B14F-4D97-AF65-F5344CB8AC3E}">
        <p14:creationId xmlns:p14="http://schemas.microsoft.com/office/powerpoint/2010/main" val="369679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53648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Čeho </a:t>
            </a:r>
            <a:r>
              <a:rPr lang="cs-CZ" dirty="0" smtClean="0"/>
              <a:t>chcete dosáhnout</a:t>
            </a:r>
            <a:r>
              <a:rPr lang="cs-CZ" dirty="0"/>
              <a:t>, jestliže vaše dítě zlobí?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vaším konečným cílem </a:t>
            </a:r>
            <a:r>
              <a:rPr lang="cs-CZ" dirty="0" smtClean="0"/>
              <a:t>vyvození důsledků </a:t>
            </a:r>
            <a:r>
              <a:rPr lang="cs-CZ" dirty="0"/>
              <a:t>za nevhodné </a:t>
            </a:r>
            <a:r>
              <a:rPr lang="cs-CZ" dirty="0" smtClean="0"/>
              <a:t>chování?</a:t>
            </a:r>
          </a:p>
          <a:p>
            <a:r>
              <a:rPr lang="cs-CZ" dirty="0" smtClean="0"/>
              <a:t>Je vyvození důsledků stejné jako potrestání? </a:t>
            </a:r>
          </a:p>
          <a:p>
            <a:endParaRPr lang="cs-CZ" dirty="0" smtClean="0"/>
          </a:p>
          <a:p>
            <a:r>
              <a:rPr lang="cs-CZ" i="1" dirty="0" smtClean="0"/>
              <a:t>„Jestliže </a:t>
            </a:r>
            <a:r>
              <a:rPr lang="cs-CZ" i="1" dirty="0"/>
              <a:t>jsme rozzlobení, můžeme mít chuť </a:t>
            </a:r>
            <a:r>
              <a:rPr lang="cs-CZ" i="1" dirty="0" smtClean="0"/>
              <a:t>dítě potrestat</a:t>
            </a:r>
            <a:r>
              <a:rPr lang="cs-CZ" i="1" dirty="0"/>
              <a:t>. Tuto chuť v nás může vyvolat podrážděnost, </a:t>
            </a:r>
            <a:r>
              <a:rPr lang="cs-CZ" i="1" dirty="0" smtClean="0"/>
              <a:t>netrpělivost </a:t>
            </a:r>
            <a:r>
              <a:rPr lang="pl-PL" i="1" dirty="0" smtClean="0"/>
              <a:t>a vztek </a:t>
            </a:r>
            <a:r>
              <a:rPr lang="pl-PL" i="1" dirty="0"/>
              <a:t>nebo pouhá nejistota. Je to naprosto pochopitelné – a </a:t>
            </a:r>
            <a:r>
              <a:rPr lang="pl-PL" i="1" dirty="0" smtClean="0"/>
              <a:t>dokonce </a:t>
            </a:r>
            <a:r>
              <a:rPr lang="cs-CZ" i="1" dirty="0" smtClean="0"/>
              <a:t>běžné</a:t>
            </a:r>
            <a:r>
              <a:rPr lang="cs-CZ" i="1" dirty="0"/>
              <a:t>. Jakmile se však uklidníme, je nám jasné, že naším konečným </a:t>
            </a:r>
            <a:r>
              <a:rPr lang="cs-CZ" i="1" dirty="0" smtClean="0"/>
              <a:t>cílem není </a:t>
            </a:r>
            <a:r>
              <a:rPr lang="cs-CZ" i="1" dirty="0"/>
              <a:t>vyvození důsledků</a:t>
            </a:r>
            <a:r>
              <a:rPr lang="cs-CZ" i="1" dirty="0" smtClean="0"/>
              <a:t>.“ (s. 14).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7233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Tělesné tresty – pohled D. </a:t>
            </a:r>
            <a:r>
              <a:rPr lang="cs-CZ" dirty="0" err="1" smtClean="0"/>
              <a:t>Siegela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96980"/>
            <a:ext cx="10515600" cy="481180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Mozek </a:t>
            </a:r>
            <a:r>
              <a:rPr lang="cs-CZ" dirty="0"/>
              <a:t>si vykládá bolest jako hrozbu. </a:t>
            </a:r>
            <a:r>
              <a:rPr lang="cs-CZ" dirty="0" smtClean="0"/>
              <a:t>Rodič, který </a:t>
            </a:r>
            <a:r>
              <a:rPr lang="cs-CZ" dirty="0"/>
              <a:t>dítěti způsobí fyzickou bolest, ho staví před neřešitelný </a:t>
            </a:r>
            <a:r>
              <a:rPr lang="cs-CZ" dirty="0" smtClean="0"/>
              <a:t>biologický paradox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b="1" dirty="0"/>
              <a:t>jedné straně</a:t>
            </a:r>
            <a:r>
              <a:rPr lang="cs-CZ" dirty="0"/>
              <a:t> máme všichni vrozený </a:t>
            </a:r>
            <a:r>
              <a:rPr lang="cs-CZ" b="1" dirty="0"/>
              <a:t>pud hledat u </a:t>
            </a:r>
            <a:r>
              <a:rPr lang="cs-CZ" b="1" dirty="0" smtClean="0"/>
              <a:t>rodičů ochranu</a:t>
            </a:r>
            <a:r>
              <a:rPr lang="cs-CZ" dirty="0"/>
              <a:t>, když jsme zranění nebo máme strach</a:t>
            </a:r>
            <a:r>
              <a:rPr lang="cs-CZ" dirty="0" smtClean="0"/>
              <a:t>. </a:t>
            </a:r>
            <a:r>
              <a:rPr lang="cs-CZ" b="1" dirty="0" smtClean="0"/>
              <a:t>Na druhé straně </a:t>
            </a:r>
            <a:r>
              <a:rPr lang="cs-CZ" dirty="0" smtClean="0"/>
              <a:t>dítě </a:t>
            </a:r>
            <a:r>
              <a:rPr lang="cs-CZ" b="1" dirty="0" smtClean="0"/>
              <a:t>zraňujeme</a:t>
            </a:r>
            <a:r>
              <a:rPr lang="cs-CZ" dirty="0" smtClean="0"/>
              <a:t>, což může být </a:t>
            </a:r>
            <a:r>
              <a:rPr lang="cs-CZ" dirty="0"/>
              <a:t>pro dětský </a:t>
            </a:r>
            <a:r>
              <a:rPr lang="cs-CZ" dirty="0" smtClean="0"/>
              <a:t>mozek velmi </a:t>
            </a:r>
            <a:r>
              <a:rPr lang="cs-CZ" dirty="0"/>
              <a:t>matoucí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 </a:t>
            </a:r>
            <a:r>
              <a:rPr lang="cs-CZ" b="1" dirty="0"/>
              <a:t>Jeden mozkový obvod </a:t>
            </a:r>
            <a:r>
              <a:rPr lang="cs-CZ" dirty="0"/>
              <a:t>dítě nutí, aby se pokusilo </a:t>
            </a:r>
            <a:r>
              <a:rPr lang="cs-CZ" b="1" dirty="0" smtClean="0"/>
              <a:t>uniknout rodiči</a:t>
            </a:r>
            <a:r>
              <a:rPr lang="cs-CZ" dirty="0"/>
              <a:t>, který mu způsobuje bolest, zatímco </a:t>
            </a:r>
            <a:r>
              <a:rPr lang="cs-CZ" b="1" dirty="0"/>
              <a:t>druhý</a:t>
            </a:r>
            <a:r>
              <a:rPr lang="cs-CZ" dirty="0"/>
              <a:t> ho nutí k </a:t>
            </a:r>
            <a:r>
              <a:rPr lang="cs-CZ" dirty="0" smtClean="0"/>
              <a:t>opaku: </a:t>
            </a:r>
            <a:r>
              <a:rPr lang="pl-PL" dirty="0" smtClean="0"/>
              <a:t>aby </a:t>
            </a:r>
            <a:r>
              <a:rPr lang="pl-PL" dirty="0"/>
              <a:t>u téhož rodiče </a:t>
            </a:r>
            <a:r>
              <a:rPr lang="pl-PL" b="1" dirty="0"/>
              <a:t>vyhledalo bezpečí</a:t>
            </a:r>
            <a:r>
              <a:rPr lang="pl-PL" dirty="0"/>
              <a:t>. Je-li tedy rodič zdrojem </a:t>
            </a:r>
            <a:r>
              <a:rPr lang="pl-PL" dirty="0" smtClean="0"/>
              <a:t>strachu </a:t>
            </a:r>
            <a:r>
              <a:rPr lang="cs-CZ" dirty="0" smtClean="0"/>
              <a:t>nebo </a:t>
            </a:r>
            <a:r>
              <a:rPr lang="cs-CZ" dirty="0"/>
              <a:t>bolesti, mozek může začít fungovat dezorganizovaně, protože </a:t>
            </a:r>
            <a:r>
              <a:rPr lang="cs-CZ" dirty="0" smtClean="0"/>
              <a:t>neexistuje řešení.</a:t>
            </a:r>
          </a:p>
          <a:p>
            <a:r>
              <a:rPr lang="cs-CZ" i="1" dirty="0" smtClean="0"/>
              <a:t>Stresový </a:t>
            </a:r>
            <a:r>
              <a:rPr lang="cs-CZ" i="1" dirty="0"/>
              <a:t>hormon kortizol, </a:t>
            </a:r>
            <a:r>
              <a:rPr lang="cs-CZ" i="1" dirty="0" smtClean="0"/>
              <a:t>který se </a:t>
            </a:r>
            <a:r>
              <a:rPr lang="cs-CZ" i="1" dirty="0"/>
              <a:t>uvolňuje s tímto dezorganizovaným vnitřním stavem a </a:t>
            </a:r>
            <a:r>
              <a:rPr lang="cs-CZ" i="1" dirty="0" smtClean="0"/>
              <a:t>opakovanými interpersonálními </a:t>
            </a:r>
            <a:r>
              <a:rPr lang="cs-CZ" i="1" dirty="0"/>
              <a:t>zážitky vzteku a děsu, může mít trvalý negativní </a:t>
            </a:r>
            <a:r>
              <a:rPr lang="cs-CZ" i="1" dirty="0" smtClean="0"/>
              <a:t>dopad na </a:t>
            </a:r>
            <a:r>
              <a:rPr lang="cs-CZ" i="1" dirty="0"/>
              <a:t>vývoj mozku, protože kortizol je pro mozek toxický a brání </a:t>
            </a:r>
            <a:r>
              <a:rPr lang="cs-CZ" i="1" dirty="0" smtClean="0"/>
              <a:t>zdravému růstu</a:t>
            </a:r>
            <a:r>
              <a:rPr lang="cs-CZ" i="1" dirty="0"/>
              <a:t>. Tvrdé a přísné tresty ve skutečnosti mohou způsobit </a:t>
            </a:r>
            <a:r>
              <a:rPr lang="cs-CZ" i="1" dirty="0" smtClean="0"/>
              <a:t>závažné změny </a:t>
            </a:r>
            <a:r>
              <a:rPr lang="cs-CZ" i="1" dirty="0"/>
              <a:t>na mozku, například odumírání mozkových spojů, ba </a:t>
            </a:r>
            <a:r>
              <a:rPr lang="cs-CZ" i="1" dirty="0" smtClean="0"/>
              <a:t>dokonce i </a:t>
            </a:r>
            <a:r>
              <a:rPr lang="cs-CZ" i="1" dirty="0"/>
              <a:t>mozkových buněk</a:t>
            </a:r>
            <a:r>
              <a:rPr lang="cs-CZ" i="1" dirty="0" smtClean="0"/>
              <a:t>. (s. 47).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6342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208"/>
            <a:ext cx="10515600" cy="1325563"/>
          </a:xfrm>
        </p:spPr>
        <p:txBody>
          <a:bodyPr/>
          <a:lstStyle/>
          <a:p>
            <a:r>
              <a:rPr lang="cs-CZ" dirty="0" smtClean="0"/>
              <a:t>A co tedy?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710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Krátkodobý cíl</a:t>
            </a:r>
            <a:r>
              <a:rPr lang="cs-CZ" dirty="0" smtClean="0"/>
              <a:t>: Tím nejzjevnějším cílem </a:t>
            </a:r>
            <a:r>
              <a:rPr lang="cs-CZ" dirty="0"/>
              <a:t>v těchto situacích je však </a:t>
            </a:r>
            <a:r>
              <a:rPr lang="cs-CZ" b="1" dirty="0"/>
              <a:t>navázat spolupráci </a:t>
            </a:r>
            <a:r>
              <a:rPr lang="cs-CZ" dirty="0"/>
              <a:t>a pomoct dítěti, </a:t>
            </a:r>
            <a:r>
              <a:rPr lang="cs-CZ" dirty="0" smtClean="0"/>
              <a:t>aby se </a:t>
            </a:r>
            <a:r>
              <a:rPr lang="cs-CZ" b="1" dirty="0"/>
              <a:t>chovalo přijatelně </a:t>
            </a:r>
            <a:r>
              <a:rPr lang="cs-CZ" dirty="0"/>
              <a:t>(například používalo laskavá slova nebo </a:t>
            </a:r>
            <a:r>
              <a:rPr lang="cs-CZ" dirty="0" smtClean="0"/>
              <a:t>odkládalo špinavé </a:t>
            </a:r>
            <a:r>
              <a:rPr lang="cs-CZ" dirty="0"/>
              <a:t>prádlo do koše), a </a:t>
            </a:r>
            <a:r>
              <a:rPr lang="cs-CZ" b="1" dirty="0"/>
              <a:t>nikoli nepřijatelně</a:t>
            </a:r>
            <a:r>
              <a:rPr lang="cs-CZ" dirty="0"/>
              <a:t> (tedy aby nikoho </a:t>
            </a:r>
            <a:r>
              <a:rPr lang="cs-CZ" dirty="0" smtClean="0"/>
              <a:t>nebilo nebo </a:t>
            </a:r>
            <a:r>
              <a:rPr lang="cs-CZ" dirty="0"/>
              <a:t>nebralo do ruky žvýkačku, kterou někdo nechal na stole v knihovně</a:t>
            </a:r>
            <a:r>
              <a:rPr lang="cs-CZ" dirty="0" smtClean="0"/>
              <a:t>).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Dlouhodobější</a:t>
            </a:r>
            <a:r>
              <a:rPr lang="cs-CZ" dirty="0"/>
              <a:t>: </a:t>
            </a:r>
            <a:r>
              <a:rPr lang="cs-CZ" dirty="0" smtClean="0"/>
              <a:t>učit děti</a:t>
            </a:r>
            <a:r>
              <a:rPr lang="cs-CZ" dirty="0"/>
              <a:t>, aby si pěstovaly dovednosti a schopnosti spolehlivě zvládat náročné</a:t>
            </a:r>
          </a:p>
          <a:p>
            <a:r>
              <a:rPr lang="cs-CZ" b="1" dirty="0" smtClean="0"/>
              <a:t>Dlouhodobý cíl: </a:t>
            </a:r>
            <a:r>
              <a:rPr lang="cs-CZ" dirty="0" smtClean="0"/>
              <a:t>účinná </a:t>
            </a:r>
            <a:r>
              <a:rPr lang="cs-CZ" dirty="0"/>
              <a:t>výchova k disciplíně znamená, že zabraňujeme špatnému </a:t>
            </a:r>
            <a:r>
              <a:rPr lang="cs-CZ" dirty="0" smtClean="0"/>
              <a:t>chování a podporujeme dobré - jde </a:t>
            </a:r>
            <a:r>
              <a:rPr lang="cs-CZ" b="1" dirty="0" smtClean="0"/>
              <a:t>o učení  dovednostem</a:t>
            </a:r>
            <a:r>
              <a:rPr lang="cs-CZ" dirty="0" smtClean="0"/>
              <a:t>, které dětem v budoucnu pomohou </a:t>
            </a:r>
            <a:r>
              <a:rPr lang="cs-CZ" dirty="0"/>
              <a:t>lépe se </a:t>
            </a:r>
            <a:r>
              <a:rPr lang="cs-CZ" dirty="0" smtClean="0"/>
              <a:t>rozhodovat a </a:t>
            </a:r>
            <a:r>
              <a:rPr lang="cs-CZ" dirty="0"/>
              <a:t>ovládat. </a:t>
            </a:r>
            <a:endParaRPr lang="cs-CZ" dirty="0" smtClean="0"/>
          </a:p>
          <a:p>
            <a:r>
              <a:rPr lang="cs-CZ" dirty="0" smtClean="0"/>
              <a:t>Čím </a:t>
            </a:r>
            <a:r>
              <a:rPr lang="cs-CZ" b="1" dirty="0"/>
              <a:t>více pomáháme budovat mozek</a:t>
            </a:r>
            <a:r>
              <a:rPr lang="cs-CZ" dirty="0"/>
              <a:t> dítěte, tím </a:t>
            </a:r>
            <a:r>
              <a:rPr lang="cs-CZ" b="1" dirty="0"/>
              <a:t>méně se musíme </a:t>
            </a:r>
            <a:r>
              <a:rPr lang="cs-CZ" b="1" dirty="0" smtClean="0"/>
              <a:t>snažit </a:t>
            </a:r>
            <a:r>
              <a:rPr lang="cs-CZ" dirty="0" smtClean="0"/>
              <a:t>o </a:t>
            </a:r>
            <a:r>
              <a:rPr lang="cs-CZ" dirty="0"/>
              <a:t>dosažení krátkodobého cíle – </a:t>
            </a:r>
            <a:r>
              <a:rPr lang="cs-CZ" b="1" dirty="0"/>
              <a:t>o navázání spolupráce</a:t>
            </a:r>
            <a:r>
              <a:rPr lang="cs-CZ" dirty="0"/>
              <a:t>.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7624293" y="5387524"/>
            <a:ext cx="4237149" cy="1470476"/>
            <a:chOff x="7624293" y="5387524"/>
            <a:chExt cx="4237149" cy="1470476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8641724" y="5756856"/>
              <a:ext cx="0" cy="9787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8654603" y="6761408"/>
              <a:ext cx="175152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8847786" y="5756856"/>
              <a:ext cx="1210614" cy="8113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ovéPole 9"/>
            <p:cNvSpPr txBox="1"/>
            <p:nvPr/>
          </p:nvSpPr>
          <p:spPr>
            <a:xfrm>
              <a:off x="10522039" y="6488668"/>
              <a:ext cx="13394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Spolupráce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7624293" y="5387524"/>
              <a:ext cx="2434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Budování dovedností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168221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1 )Navažte </a:t>
            </a:r>
            <a:r>
              <a:rPr lang="cs-CZ" dirty="0"/>
              <a:t>s dítětem </a:t>
            </a:r>
            <a:r>
              <a:rPr lang="cs-CZ" b="1" dirty="0" smtClean="0"/>
              <a:t>kontakt</a:t>
            </a:r>
            <a:r>
              <a:rPr lang="cs-CZ" dirty="0" smtClean="0"/>
              <a:t> a 2) </a:t>
            </a:r>
            <a:r>
              <a:rPr lang="cs-CZ" b="1" dirty="0" smtClean="0"/>
              <a:t>přesměrujte</a:t>
            </a:r>
            <a:r>
              <a:rPr lang="cs-CZ" dirty="0" smtClean="0"/>
              <a:t> </a:t>
            </a:r>
            <a:r>
              <a:rPr lang="cs-CZ" dirty="0"/>
              <a:t>jeho chování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„Jsme naší pozorností.“</a:t>
            </a:r>
            <a:r>
              <a:rPr lang="cs-CZ" dirty="0" smtClean="0"/>
              <a:t> D. </a:t>
            </a:r>
            <a:r>
              <a:rPr lang="cs-CZ" dirty="0" err="1" smtClean="0"/>
              <a:t>Siegel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„Podle </a:t>
            </a:r>
            <a:r>
              <a:rPr lang="cs-CZ" i="1" dirty="0"/>
              <a:t>našeho názoru výchovu vystihuje jedna stručná větička: Navažte kontakt a přesměrujte chování. Nejprve bychom vždy měli </a:t>
            </a:r>
            <a:r>
              <a:rPr lang="cs-CZ" i="1" dirty="0" smtClean="0"/>
              <a:t>dítěti nabídnout </a:t>
            </a:r>
            <a:r>
              <a:rPr lang="cs-CZ" i="1" dirty="0"/>
              <a:t>uklidňující kontakt a potom přesměrovat jeho chování. I když s chováním dítěte nesouhlasíme, vždy chceme přitakat jeho emocím a způsobu prožívání</a:t>
            </a:r>
            <a:r>
              <a:rPr lang="cs-CZ" i="1" dirty="0" smtClean="0"/>
              <a:t>.“ (s. 252)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468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1342</Words>
  <Application>Microsoft Office PowerPoint</Application>
  <PresentationFormat>Širokoúhlá obrazovka</PresentationFormat>
  <Paragraphs>75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Klidná výchova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Tělesné tresty – pohled D. Siegela</vt:lpstr>
      <vt:lpstr>A co tedy?</vt:lpstr>
      <vt:lpstr>Jak na to?</vt:lpstr>
      <vt:lpstr>Cvičení</vt:lpstr>
      <vt:lpstr>Prezentace aplikace PowerPoint</vt:lpstr>
      <vt:lpstr>Prezentace aplikace PowerPoint</vt:lpstr>
      <vt:lpstr>Kontakt: Kdy?</vt:lpstr>
      <vt:lpstr>Kontakt: Přemýšlejte jak věci říkáte</vt:lpstr>
      <vt:lpstr>Přesměrujte chování 1-2-3</vt:lpstr>
      <vt:lpstr>Přesměrujte chování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Klidná výchova</dc:title>
  <dc:creator>Nehyba</dc:creator>
  <cp:lastModifiedBy>lektor</cp:lastModifiedBy>
  <cp:revision>23</cp:revision>
  <dcterms:created xsi:type="dcterms:W3CDTF">2015-09-23T21:02:33Z</dcterms:created>
  <dcterms:modified xsi:type="dcterms:W3CDTF">2016-11-24T08:15:34Z</dcterms:modified>
</cp:coreProperties>
</file>