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8" r:id="rId4"/>
    <p:sldId id="262" r:id="rId5"/>
    <p:sldId id="263" r:id="rId6"/>
    <p:sldId id="264" r:id="rId7"/>
    <p:sldId id="257" r:id="rId8"/>
    <p:sldId id="25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7738" autoAdjust="0"/>
  </p:normalViewPr>
  <p:slideViewPr>
    <p:cSldViewPr snapToGrid="0">
      <p:cViewPr varScale="1">
        <p:scale>
          <a:sx n="58" d="100"/>
          <a:sy n="58" d="100"/>
        </p:scale>
        <p:origin x="1218" y="60"/>
      </p:cViewPr>
      <p:guideLst/>
    </p:cSldViewPr>
  </p:slideViewPr>
  <p:notesTextViewPr>
    <p:cViewPr>
      <p:scale>
        <a:sx n="1" d="1"/>
        <a:sy n="1" d="1"/>
      </p:scale>
      <p:origin x="0" y="-76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C8AF3-4E6B-46EB-9816-E4FC692E5670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A13E2-4137-437F-AA09-63FDA420D5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77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jedné scéně jde jeden mnich na piknik či na procházku se skupinkou chlapců ve věku tak od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osmi do desíti let. Jsou na pláži a jdou napřed, zatímco bratr jde ještě asi se třemi čtyřmi chlapci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úplně poslední. Chlapci potkají starší ženu, prostitutku, a pozdraví ji: „Ahoj,“ a ona odpoví: „Ahoj.“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zeptají se: „Kdo jste?“ Ona odpoví: „Prostitutka.“ Nevědí, co to je, ale předstírají, že to ví. Jeden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chlapců, který vypadá, že ví možná o trochu víc než ostatní řekne: „Prostitutka je žena, která dělá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určité věci, když jí někdo zaplatí.“ A zeptají se: „Uděláte určité věci, když vám zaplatíme?“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„Proč ne,“ zazněla odpověď. A tak se složili, peníze jí předali a zeptali se: „Budete tedy dělat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určité věci, teď, když jsme vám dali peníze?“ Odpoví: „Jistě, děti, co mám udělat?“ Napadlo je jen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to, že by se mohla svléknout. Tak se svlékla. Dívají se na ni, nahou ženu ještě nikdy neviděli. Neví,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 mají dál dělat, tak řeknou: „Mohla byste nám zatančit?“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„Jistě,“ odpoví ta žena. A tak kolem ní utvoří kroužek, zpívají a tleskají, prostitutka se vlní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 bocích a všichni se úžasně baví. A najednou to uvidí ten mnich. Přiběhne a křičí na tu ženu. Žena se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musí hned obléknout. A vypravěč říká: V tom okamžiku byly ty děti zkažené. Do té chvíle byly</a:t>
            </a:r>
          </a:p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nevinné, krásné.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3A13E2-4137-437F-AA09-63FDA420D5F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43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281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46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48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48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408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74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62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03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52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614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2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C176-76C3-4E11-9D0A-1AC5B04FDAE1}" type="datetimeFigureOut">
              <a:rPr lang="cs-CZ" smtClean="0"/>
              <a:t>1. 12. 2016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D2D6-E5AF-4A6F-8885-75B46EC9AE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List_of_democratic_school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BjQAeJIa30?t=119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Summerhill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9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„Kultura škol je vnitřním fenoménem, který je primárně vytvářen a využíván v </a:t>
            </a:r>
            <a:r>
              <a:rPr lang="cs-CZ" b="1" dirty="0" smtClean="0"/>
              <a:t>oblasti řízení a vztahu k vlastním zaměstnancům školy</a:t>
            </a:r>
            <a:r>
              <a:rPr lang="cs-CZ" dirty="0" smtClean="0"/>
              <a:t>. Jedná se o souhrn představ, přístupů a hodnot ve škole všeobecně sdílených a relativně dlouhodobě udržovaných.“ (Jakubíková, 2001).</a:t>
            </a:r>
          </a:p>
          <a:p>
            <a:endParaRPr lang="cs-CZ" dirty="0"/>
          </a:p>
          <a:p>
            <a:r>
              <a:rPr lang="cs-CZ" dirty="0" smtClean="0"/>
              <a:t>Relativně stálý faktor, který obsahuje </a:t>
            </a:r>
            <a:r>
              <a:rPr lang="cs-CZ" b="1" dirty="0" smtClean="0"/>
              <a:t>přesvědčení a hodnoty</a:t>
            </a:r>
            <a:r>
              <a:rPr lang="cs-CZ" dirty="0" smtClean="0"/>
              <a:t>, porozumění, postoje, významy, </a:t>
            </a:r>
            <a:r>
              <a:rPr lang="cs-CZ" b="1" dirty="0" smtClean="0"/>
              <a:t>normy, symboly, rituály</a:t>
            </a:r>
            <a:r>
              <a:rPr lang="cs-CZ" dirty="0" smtClean="0"/>
              <a:t>, ceremonie, preferovaná chování, a který se projevuje v chování </a:t>
            </a:r>
            <a:r>
              <a:rPr lang="cs-CZ" b="1" dirty="0" smtClean="0"/>
              <a:t>lidí </a:t>
            </a:r>
            <a:r>
              <a:rPr lang="cs-CZ" dirty="0" smtClean="0"/>
              <a:t>ve škole (</a:t>
            </a:r>
            <a:r>
              <a:rPr lang="cs-CZ" dirty="0" err="1" smtClean="0"/>
              <a:t>Pol</a:t>
            </a:r>
            <a:r>
              <a:rPr lang="cs-CZ" dirty="0" smtClean="0"/>
              <a:t>, 2005)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70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6319" y="398375"/>
            <a:ext cx="10515600" cy="1325563"/>
          </a:xfrm>
        </p:spPr>
        <p:txBody>
          <a:bodyPr/>
          <a:lstStyle/>
          <a:p>
            <a:r>
              <a:rPr lang="cs-CZ" dirty="0" err="1" smtClean="0"/>
              <a:t>Summerhill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36319" y="1701567"/>
            <a:ext cx="9855085" cy="4868054"/>
          </a:xfrm>
        </p:spPr>
        <p:txBody>
          <a:bodyPr>
            <a:normAutofit/>
          </a:bodyPr>
          <a:lstStyle/>
          <a:p>
            <a:r>
              <a:rPr lang="cs-CZ" sz="3200" dirty="0"/>
              <a:t>A. </a:t>
            </a:r>
            <a:r>
              <a:rPr lang="cs-CZ" sz="3200" dirty="0" smtClean="0"/>
              <a:t>S. </a:t>
            </a:r>
            <a:r>
              <a:rPr lang="cs-CZ" sz="3200" dirty="0" err="1" smtClean="0"/>
              <a:t>Neill</a:t>
            </a:r>
            <a:r>
              <a:rPr lang="cs-CZ" sz="3200" dirty="0" smtClean="0"/>
              <a:t> (1883-1973) </a:t>
            </a:r>
          </a:p>
          <a:p>
            <a:pPr lvl="1"/>
            <a:r>
              <a:rPr lang="cs-CZ" sz="2800" dirty="0" smtClean="0"/>
              <a:t>pracoval </a:t>
            </a:r>
            <a:r>
              <a:rPr lang="cs-CZ" sz="2800" dirty="0"/>
              <a:t>v oblasti výchovy plných čtyřicet let. </a:t>
            </a:r>
            <a:endParaRPr lang="cs-CZ" sz="2800" dirty="0" smtClean="0"/>
          </a:p>
          <a:p>
            <a:pPr lvl="1"/>
            <a:r>
              <a:rPr lang="cs-CZ" sz="2800" dirty="0" smtClean="0"/>
              <a:t>Vybudoval </a:t>
            </a:r>
            <a:r>
              <a:rPr lang="cs-CZ" sz="2800" dirty="0"/>
              <a:t>něco jako „školu pro </a:t>
            </a:r>
            <a:r>
              <a:rPr lang="cs-CZ" sz="2800" dirty="0" smtClean="0"/>
              <a:t>zatoulaná mláďata</a:t>
            </a:r>
            <a:r>
              <a:rPr lang="cs-CZ" sz="2800" dirty="0"/>
              <a:t>“. </a:t>
            </a:r>
            <a:endParaRPr lang="cs-CZ" sz="2800" dirty="0" smtClean="0"/>
          </a:p>
          <a:p>
            <a:pPr lvl="1"/>
            <a:r>
              <a:rPr lang="cs-CZ" sz="2800" i="1" dirty="0" smtClean="0"/>
              <a:t>Můžete </a:t>
            </a:r>
            <a:r>
              <a:rPr lang="cs-CZ" sz="2800" i="1" dirty="0"/>
              <a:t>si se svým životem dělat, co chcete, </a:t>
            </a:r>
            <a:r>
              <a:rPr lang="cs-CZ" sz="2800" i="1" dirty="0" smtClean="0"/>
              <a:t>pakliže ovšem </a:t>
            </a:r>
            <a:r>
              <a:rPr lang="cs-CZ" sz="2800" i="1" dirty="0"/>
              <a:t>nenarušíte svobodu někoho jiného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3200" dirty="0" err="1" smtClean="0"/>
              <a:t>Summerhill</a:t>
            </a:r>
            <a:r>
              <a:rPr lang="cs-CZ" sz="3200" dirty="0" smtClean="0"/>
              <a:t> </a:t>
            </a:r>
            <a:r>
              <a:rPr lang="cs-CZ" sz="3200" dirty="0" err="1" smtClean="0"/>
              <a:t>school</a:t>
            </a:r>
            <a:r>
              <a:rPr lang="cs-CZ" sz="3200" dirty="0" smtClean="0"/>
              <a:t>: </a:t>
            </a:r>
          </a:p>
          <a:p>
            <a:pPr lvl="1"/>
            <a:r>
              <a:rPr lang="cs-CZ" sz="2800" dirty="0" smtClean="0"/>
              <a:t>Založena 1921 v Německu, několikrát se stěhovala, v současnosti </a:t>
            </a:r>
            <a:r>
              <a:rPr lang="cs-CZ" sz="2800" dirty="0" err="1"/>
              <a:t>Leiston</a:t>
            </a:r>
            <a:r>
              <a:rPr lang="cs-CZ" sz="2800" dirty="0"/>
              <a:t>, Suffolk, </a:t>
            </a:r>
            <a:r>
              <a:rPr lang="cs-CZ" sz="2800" dirty="0" smtClean="0"/>
              <a:t>Anglie. </a:t>
            </a:r>
            <a:r>
              <a:rPr lang="cs-CZ" sz="2800" dirty="0" err="1" smtClean="0"/>
              <a:t>Neill</a:t>
            </a:r>
            <a:r>
              <a:rPr lang="cs-CZ" sz="2800" dirty="0" smtClean="0"/>
              <a:t> ji vedl až do své smrti 1973.</a:t>
            </a:r>
          </a:p>
          <a:p>
            <a:pPr lvl="1"/>
            <a:r>
              <a:rPr lang="cs-CZ" sz="2800" dirty="0" smtClean="0">
                <a:hlinkClick r:id="rId2"/>
              </a:rPr>
              <a:t>Demokratické školy</a:t>
            </a:r>
            <a:endParaRPr lang="cs-CZ" sz="2800" dirty="0"/>
          </a:p>
        </p:txBody>
      </p:sp>
      <p:pic>
        <p:nvPicPr>
          <p:cNvPr id="1028" name="Picture 4" descr="https://upload.wikimedia.org/wikipedia/commons/thumb/9/9e/SummerhillSchool.jpg/350px-SummerhillSchoo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961" y="0"/>
            <a:ext cx="3690039" cy="2593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8190" y="4753238"/>
            <a:ext cx="2123810" cy="2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0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5265" y="1446414"/>
            <a:ext cx="10788535" cy="527026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 V </a:t>
            </a:r>
            <a:r>
              <a:rPr lang="cs-CZ" dirty="0" err="1"/>
              <a:t>Summerhillu</a:t>
            </a:r>
            <a:r>
              <a:rPr lang="cs-CZ" dirty="0"/>
              <a:t> neexistuje pojem "ročník" nebo "forma vzdělávání". Místo toho jsou děti umístěny v souladu s jejich schopností v daném předmětu. Není neobvyklé, aby v jedné třídě byli žáci velmi různého věku, nebo aby žáci ve věku 13 nebo 14 let složili maturitní zkoušku</a:t>
            </a:r>
            <a:r>
              <a:rPr lang="cs-CZ" dirty="0" smtClean="0"/>
              <a:t>.</a:t>
            </a:r>
          </a:p>
          <a:p>
            <a:r>
              <a:rPr lang="cs-CZ" dirty="0"/>
              <a:t>"Chtěl bych, aby </a:t>
            </a:r>
            <a:r>
              <a:rPr lang="cs-CZ" dirty="0" err="1"/>
              <a:t>Summerhill</a:t>
            </a:r>
            <a:r>
              <a:rPr lang="cs-CZ" dirty="0"/>
              <a:t> vyráběl spíše šťastné metaře než neurotické učence." - A. S. </a:t>
            </a:r>
            <a:r>
              <a:rPr lang="cs-CZ" dirty="0" err="1" smtClean="0"/>
              <a:t>Neill</a:t>
            </a:r>
            <a:endParaRPr lang="cs-CZ" dirty="0" smtClean="0"/>
          </a:p>
          <a:p>
            <a:r>
              <a:rPr lang="cs-CZ" dirty="0"/>
              <a:t>"Nikdo není dost moudrý nebo dost dobrý, aby formoval charakter jakéhokoliv dítěte. To špatné, co se děje s naším nemocným, neurotickým světem, je dáno tím, že jsme byli formováni. Dospělé generaci, která viděla dvě velké války a jak se zdá, se chystá spustit třetí, by nemělo být svěřeno ani formování charakteru krysy " - A. S. </a:t>
            </a:r>
            <a:r>
              <a:rPr lang="cs-CZ" dirty="0" err="1" smtClean="0"/>
              <a:t>Neill</a:t>
            </a:r>
            <a:endParaRPr lang="cs-CZ" dirty="0" smtClean="0"/>
          </a:p>
          <a:p>
            <a:r>
              <a:rPr lang="cs-CZ" dirty="0"/>
              <a:t>"Když jsme s mojí první ženou školu zakládali, bylo naší hlavní myšlenkou, aby škola byla vhodná pro dítě - namísto toho, aby se dítě přizpůsobovalo škole." - A. S. </a:t>
            </a:r>
            <a:r>
              <a:rPr lang="cs-CZ" dirty="0" err="1"/>
              <a:t>Neill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92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řešení konfliktních situací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19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Školní </a:t>
            </a:r>
            <a:r>
              <a:rPr lang="cs-CZ" dirty="0"/>
              <a:t>shromáždění se konají </a:t>
            </a:r>
            <a:r>
              <a:rPr lang="cs-CZ" b="1" dirty="0"/>
              <a:t>třikrát týdně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b="1" dirty="0" smtClean="0"/>
              <a:t>Žáci </a:t>
            </a:r>
            <a:r>
              <a:rPr lang="cs-CZ" b="1" dirty="0"/>
              <a:t>i zaměstnanci zde mají rovný hlas </a:t>
            </a:r>
            <a:r>
              <a:rPr lang="cs-CZ" dirty="0"/>
              <a:t>při rozhodnutích, která ovlivňují jejich každodenní život, diskutují o problémech a vytvářejí či mění školní řád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Pravidla</a:t>
            </a:r>
            <a:r>
              <a:rPr lang="cs-CZ" dirty="0" smtClean="0"/>
              <a:t> </a:t>
            </a:r>
            <a:r>
              <a:rPr lang="cs-CZ" dirty="0"/>
              <a:t>odsouhlasená na těchto shromážděních jsou široká - od sjednání přijatelného času odchodu do postele až po povolení nahoty kolem bazénu a ve třídě. </a:t>
            </a:r>
            <a:endParaRPr lang="cs-CZ" dirty="0" smtClean="0"/>
          </a:p>
          <a:p>
            <a:r>
              <a:rPr lang="cs-CZ" dirty="0" smtClean="0"/>
              <a:t>Schůzky </a:t>
            </a:r>
            <a:r>
              <a:rPr lang="cs-CZ" dirty="0"/>
              <a:t>jsou také </a:t>
            </a:r>
            <a:r>
              <a:rPr lang="cs-CZ" b="1" dirty="0"/>
              <a:t>příležitostí</a:t>
            </a:r>
            <a:r>
              <a:rPr lang="cs-CZ" dirty="0"/>
              <a:t> pro komunitu hlasovat o postupu u </a:t>
            </a:r>
            <a:r>
              <a:rPr lang="cs-CZ" b="1" dirty="0"/>
              <a:t>nevyřešených konfliktů</a:t>
            </a:r>
            <a:r>
              <a:rPr lang="cs-CZ" dirty="0"/>
              <a:t>, jakými jsou pokuty za krádež (obvykle je pokutou povinnost zaplatit způsobenou škodu</a:t>
            </a:r>
            <a:r>
              <a:rPr lang="cs-CZ" dirty="0" smtClean="0"/>
              <a:t>).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youtu.be/vBjQAeJIa30?t=1194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19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způsoby…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Veřejní ochránci </a:t>
            </a:r>
            <a:r>
              <a:rPr lang="cs-CZ" b="1" dirty="0" smtClean="0"/>
              <a:t>práv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V první úrovni by měl stěžovatel jít za veřejným ochráncem práv k vyřešení konfliktu. Veřejní ochránci práv jsou voleni výborem starších členů komunity, jejichž úkolem je zasahovat do sporů.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Soudní dvůr</a:t>
            </a:r>
            <a:endParaRPr lang="cs-CZ" b="1" dirty="0"/>
          </a:p>
          <a:p>
            <a:r>
              <a:rPr lang="cs-CZ" dirty="0"/>
              <a:t>Soudní dvůr je školní shromáždění, které se zabývá lidmi, kteří porušují školní pravidla. P</a:t>
            </a:r>
            <a:r>
              <a:rPr lang="cs-CZ" dirty="0" smtClean="0"/>
              <a:t>okud </a:t>
            </a:r>
            <a:r>
              <a:rPr lang="cs-CZ" dirty="0"/>
              <a:t>není žádný jasný důkaz o tom, kdo je vinen (například v případě nepozorované krádeže), je často jmenován "</a:t>
            </a:r>
            <a:r>
              <a:rPr lang="cs-CZ" b="1" dirty="0"/>
              <a:t>vyšetřovací výbor</a:t>
            </a:r>
            <a:r>
              <a:rPr lang="cs-CZ" dirty="0"/>
              <a:t>". </a:t>
            </a:r>
          </a:p>
        </p:txBody>
      </p:sp>
    </p:spTree>
    <p:extLst>
      <p:ext uri="{BB962C8B-B14F-4D97-AF65-F5344CB8AC3E}">
        <p14:creationId xmlns:p14="http://schemas.microsoft.com/office/powerpoint/2010/main" val="2948169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8571" y="811471"/>
            <a:ext cx="10515600" cy="48910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Píše, že ti nejhorší k nim přišli ze škol při ženských klášterech. To bylo ještě za starých </a:t>
            </a:r>
            <a:r>
              <a:rPr lang="cs-CZ" sz="3200" dirty="0" smtClean="0"/>
              <a:t>časů, samozřejmě</a:t>
            </a:r>
            <a:r>
              <a:rPr lang="cs-CZ" sz="3200" dirty="0"/>
              <a:t>. Píše, že to trvalo i šest měsíců, než překonaly všechen ten hněv a vzdor, který v </a:t>
            </a:r>
            <a:r>
              <a:rPr lang="cs-CZ" sz="3200" dirty="0" smtClean="0"/>
              <a:t>sobě nastřádaly</a:t>
            </a:r>
            <a:r>
              <a:rPr lang="cs-CZ" sz="3200" dirty="0"/>
              <a:t>. Šest měsíců se bouřily, šest měsíců bojovaly proti systému. Nejhorší byla dívka, která </a:t>
            </a:r>
            <a:r>
              <a:rPr lang="cs-CZ" sz="3200" dirty="0" smtClean="0"/>
              <a:t>si vždycky </a:t>
            </a:r>
            <a:r>
              <a:rPr lang="cs-CZ" sz="3200" dirty="0"/>
              <a:t>vzala kolo a jela do města, a to místo školy i místo čehokoli jiného. Ale když už děti </a:t>
            </a:r>
            <a:r>
              <a:rPr lang="cs-CZ" sz="3200" dirty="0" smtClean="0"/>
              <a:t>jednou tu </a:t>
            </a:r>
            <a:r>
              <a:rPr lang="cs-CZ" sz="3200" dirty="0"/>
              <a:t>svou vzpouru překonaly, všechny se chtěly učit. Dokonce začaly i protestovat: „Jak to, že </a:t>
            </a:r>
            <a:r>
              <a:rPr lang="cs-CZ" sz="3200" dirty="0" smtClean="0"/>
              <a:t>dneska nemáme </a:t>
            </a:r>
            <a:r>
              <a:rPr lang="cs-CZ" sz="3200" dirty="0"/>
              <a:t>školu?“ Ale věnovaly se jen tomu, co je zajímalo. Změnily se. Zezačátku se rodiče </a:t>
            </a:r>
            <a:r>
              <a:rPr lang="cs-CZ" sz="3200" dirty="0" smtClean="0"/>
              <a:t>velmi báli </a:t>
            </a:r>
            <a:r>
              <a:rPr lang="cs-CZ" sz="3200" dirty="0"/>
              <a:t>posílat svoje děti do takové školy. Říkali: „Jak je můžete vychovávat, když nemusí </a:t>
            </a:r>
            <a:r>
              <a:rPr lang="cs-CZ" sz="3200" dirty="0" smtClean="0"/>
              <a:t>dodržovat </a:t>
            </a:r>
            <a:r>
              <a:rPr lang="fr-FR" sz="3200" dirty="0" smtClean="0"/>
              <a:t>žádnou </a:t>
            </a:r>
            <a:r>
              <a:rPr lang="fr-FR" sz="3200" dirty="0"/>
              <a:t>disciplínu? Musíte je přece učit, vést je.“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08253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„Každé dítě má v sobě boha. Naše pokusy dítě nějak formovat promění toho </a:t>
            </a:r>
            <a:r>
              <a:rPr lang="cs-CZ" sz="3200" dirty="0" smtClean="0"/>
              <a:t>boha v </a:t>
            </a:r>
            <a:r>
              <a:rPr lang="cs-CZ" sz="3200" dirty="0"/>
              <a:t>ďábla. Do mé školy přicházejí takové děti, malí ďáblíci – nenávidí svět, jsou destruktivní, neumí </a:t>
            </a:r>
            <a:r>
              <a:rPr lang="cs-CZ" sz="3200" dirty="0" smtClean="0"/>
              <a:t>se chovat</a:t>
            </a:r>
            <a:r>
              <a:rPr lang="cs-CZ" sz="3200" dirty="0"/>
              <a:t>, lžou a kradou a neustále se zlobí. Za šest měsíců jsou to </a:t>
            </a:r>
            <a:r>
              <a:rPr lang="cs-CZ" sz="3200" dirty="0" smtClean="0"/>
              <a:t>šťastné</a:t>
            </a:r>
            <a:r>
              <a:rPr lang="cs-CZ" sz="3200" dirty="0"/>
              <a:t>, zdravé děti, které </a:t>
            </a:r>
            <a:r>
              <a:rPr lang="cs-CZ" sz="3200" dirty="0" smtClean="0"/>
              <a:t>by neudělaly </a:t>
            </a:r>
            <a:r>
              <a:rPr lang="cs-CZ" sz="3200" dirty="0"/>
              <a:t>nic špatného</a:t>
            </a:r>
            <a:r>
              <a:rPr lang="cs-CZ" sz="3200" dirty="0" smtClean="0"/>
              <a:t>.“ </a:t>
            </a:r>
          </a:p>
          <a:p>
            <a:pPr marL="0" indent="0" algn="ctr">
              <a:buNone/>
            </a:pPr>
            <a:endParaRPr lang="cs-CZ" sz="3200" dirty="0" smtClean="0"/>
          </a:p>
          <a:p>
            <a:pPr marL="0" indent="0" algn="ctr">
              <a:buNone/>
            </a:pPr>
            <a:r>
              <a:rPr lang="cs-CZ" sz="3200" dirty="0" smtClean="0"/>
              <a:t>A. S. </a:t>
            </a:r>
            <a:r>
              <a:rPr lang="cs-CZ" sz="3200" dirty="0" err="1" smtClean="0"/>
              <a:t>Neill</a:t>
            </a:r>
            <a:endParaRPr lang="cs-CZ" sz="3200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3096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855</Words>
  <Application>Microsoft Office PowerPoint</Application>
  <PresentationFormat>Širokoúhlá obrazovka</PresentationFormat>
  <Paragraphs>49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Summerhill school</vt:lpstr>
      <vt:lpstr>Kultura školy</vt:lpstr>
      <vt:lpstr>Summerhill school</vt:lpstr>
      <vt:lpstr>Myšlenky</vt:lpstr>
      <vt:lpstr>Systém řešení konfliktních situací</vt:lpstr>
      <vt:lpstr>Dva způsoby…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Summerhill</dc:title>
  <dc:creator>Nehyba</dc:creator>
  <cp:lastModifiedBy>Nehyba</cp:lastModifiedBy>
  <cp:revision>13</cp:revision>
  <dcterms:created xsi:type="dcterms:W3CDTF">2015-11-12T06:56:57Z</dcterms:created>
  <dcterms:modified xsi:type="dcterms:W3CDTF">2016-12-01T06:46:42Z</dcterms:modified>
</cp:coreProperties>
</file>