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67" r:id="rId4"/>
    <p:sldId id="258" r:id="rId5"/>
    <p:sldId id="272" r:id="rId6"/>
    <p:sldId id="259" r:id="rId7"/>
    <p:sldId id="260" r:id="rId8"/>
    <p:sldId id="266" r:id="rId9"/>
    <p:sldId id="265" r:id="rId10"/>
    <p:sldId id="261" r:id="rId11"/>
    <p:sldId id="268" r:id="rId12"/>
    <p:sldId id="269" r:id="rId13"/>
    <p:sldId id="264" r:id="rId14"/>
    <p:sldId id="271" r:id="rId15"/>
    <p:sldId id="263" r:id="rId16"/>
    <p:sldId id="27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253" autoAdjust="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A035B0-94E6-4586-85B8-5C2A484FA8F8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508A0-63C9-4815-9235-1E4CC16D7F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723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 dirty="0" smtClean="0"/>
              <a:t>A jestli se chceme vyhnout nepříjemným důsledkům svého jednání, potom se musíme chovat takovým způsobem, který nám zabezpečí víc příznivých výsledků.</a:t>
            </a:r>
          </a:p>
          <a:p>
            <a:r>
              <a:rPr lang="cs-CZ" dirty="0" smtClean="0"/>
              <a:t>“…takový postup, kdy po nevhodném chování nebo činu následuje něco, co </a:t>
            </a:r>
            <a:r>
              <a:rPr lang="cs-CZ" dirty="0" err="1" smtClean="0"/>
              <a:t>mŧţe</a:t>
            </a:r>
            <a:r>
              <a:rPr lang="cs-CZ" dirty="0" smtClean="0"/>
              <a:t> dítě pochopit jako přirozený a </a:t>
            </a:r>
            <a:r>
              <a:rPr lang="cs-CZ" dirty="0" err="1" smtClean="0"/>
              <a:t>neţádoucí</a:t>
            </a:r>
            <a:r>
              <a:rPr lang="cs-CZ" dirty="0" smtClean="0"/>
              <a:t> následek tohoto chování nebo činu, a ne jako projev vychovatelovy </a:t>
            </a:r>
            <a:r>
              <a:rPr lang="cs-CZ" dirty="0" err="1" smtClean="0"/>
              <a:t>libovŧle</a:t>
            </a:r>
            <a:r>
              <a:rPr lang="cs-CZ" dirty="0" smtClean="0"/>
              <a:t>.” </a:t>
            </a:r>
            <a:endParaRPr lang="cs-CZ" alt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2AFCD990-6173-48B0-9547-B07CA1A176BC}" type="slidenum">
              <a:rPr lang="cs-CZ" altLang="cs-CZ"/>
              <a:pPr eaLnBrk="1" hangingPunct="1"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44831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9FB2-D777-46DD-AA0F-D3ABD8D9F22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ACB4-4070-4C55-B7ED-12DAC76F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42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9FB2-D777-46DD-AA0F-D3ABD8D9F22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ACB4-4070-4C55-B7ED-12DAC76F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566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9FB2-D777-46DD-AA0F-D3ABD8D9F22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ACB4-4070-4C55-B7ED-12DAC76F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571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9FB2-D777-46DD-AA0F-D3ABD8D9F22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ACB4-4070-4C55-B7ED-12DAC76F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026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9FB2-D777-46DD-AA0F-D3ABD8D9F22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ACB4-4070-4C55-B7ED-12DAC76F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768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9FB2-D777-46DD-AA0F-D3ABD8D9F22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ACB4-4070-4C55-B7ED-12DAC76F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703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9FB2-D777-46DD-AA0F-D3ABD8D9F22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ACB4-4070-4C55-B7ED-12DAC76F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88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9FB2-D777-46DD-AA0F-D3ABD8D9F22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ACB4-4070-4C55-B7ED-12DAC76F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440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9FB2-D777-46DD-AA0F-D3ABD8D9F22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ACB4-4070-4C55-B7ED-12DAC76F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691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9FB2-D777-46DD-AA0F-D3ABD8D9F22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ACB4-4070-4C55-B7ED-12DAC76F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8729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79FB2-D777-46DD-AA0F-D3ABD8D9F22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4ACB4-4070-4C55-B7ED-12DAC76F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37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79FB2-D777-46DD-AA0F-D3ABD8D9F220}" type="datetimeFigureOut">
              <a:rPr lang="cs-CZ" smtClean="0"/>
              <a:t>10. 11. 2016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4ACB4-4070-4C55-B7ED-12DAC76F8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68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Rudolf </a:t>
            </a:r>
            <a:r>
              <a:rPr lang="cs-CZ" dirty="0" err="1" smtClean="0"/>
              <a:t>Dreikurs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Budování odpovědnosti: Přirozený a umělý důsledek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8221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9549" y="1341438"/>
            <a:ext cx="11075831" cy="530066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3500" dirty="0"/>
              <a:t>Děti se </a:t>
            </a:r>
            <a:r>
              <a:rPr lang="cs-CZ" sz="3500" dirty="0" smtClean="0"/>
              <a:t>naučí</a:t>
            </a:r>
            <a:r>
              <a:rPr lang="cs-CZ" sz="3500" b="1" dirty="0" smtClean="0"/>
              <a:t> </a:t>
            </a:r>
            <a:r>
              <a:rPr lang="cs-CZ" sz="3500" b="1" dirty="0"/>
              <a:t>zodpovědnosti</a:t>
            </a:r>
            <a:r>
              <a:rPr lang="cs-CZ" sz="3500" dirty="0"/>
              <a:t>, </a:t>
            </a:r>
            <a:r>
              <a:rPr lang="cs-CZ" sz="3500" dirty="0" smtClean="0"/>
              <a:t>jen tehdy pokud jim </a:t>
            </a:r>
            <a:r>
              <a:rPr lang="cs-CZ" sz="3500" b="1" dirty="0" smtClean="0"/>
              <a:t>dáme možnost se ji naučit.</a:t>
            </a:r>
            <a:r>
              <a:rPr lang="cs-CZ" sz="3500" dirty="0" smtClean="0"/>
              <a:t> </a:t>
            </a:r>
          </a:p>
          <a:p>
            <a:pPr>
              <a:defRPr/>
            </a:pPr>
            <a:r>
              <a:rPr lang="cs-CZ" sz="3500" dirty="0" smtClean="0"/>
              <a:t>Dnešní </a:t>
            </a:r>
            <a:r>
              <a:rPr lang="cs-CZ" sz="3500" b="1" dirty="0"/>
              <a:t>děti</a:t>
            </a:r>
            <a:r>
              <a:rPr lang="cs-CZ" sz="3500" dirty="0"/>
              <a:t> mohou dělat, </a:t>
            </a:r>
            <a:r>
              <a:rPr lang="cs-CZ" sz="3500" b="1" dirty="0"/>
              <a:t>co chtějí </a:t>
            </a:r>
            <a:r>
              <a:rPr lang="cs-CZ" sz="3500" dirty="0"/>
              <a:t>a </a:t>
            </a:r>
            <a:r>
              <a:rPr lang="cs-CZ" sz="3500" b="1" dirty="0"/>
              <a:t>zodpovědnost</a:t>
            </a:r>
            <a:r>
              <a:rPr lang="cs-CZ" sz="3500" dirty="0"/>
              <a:t> za ně nesou </a:t>
            </a:r>
            <a:r>
              <a:rPr lang="cs-CZ" sz="3500" b="1" dirty="0"/>
              <a:t>rodiče</a:t>
            </a:r>
            <a:r>
              <a:rPr lang="cs-CZ" sz="3500" dirty="0"/>
              <a:t>.</a:t>
            </a:r>
          </a:p>
          <a:p>
            <a:pPr>
              <a:defRPr/>
            </a:pPr>
            <a:r>
              <a:rPr lang="cs-CZ" sz="3500" dirty="0" smtClean="0"/>
              <a:t>Nejvhodnější </a:t>
            </a:r>
            <a:r>
              <a:rPr lang="cs-CZ" sz="3500" dirty="0"/>
              <a:t>je přistupovat k dětem přátelsky a zároveň přísně. </a:t>
            </a:r>
            <a:r>
              <a:rPr lang="cs-CZ" sz="3500" dirty="0" smtClean="0">
                <a:solidFill>
                  <a:schemeClr val="accent2">
                    <a:lumMod val="75000"/>
                  </a:schemeClr>
                </a:solidFill>
              </a:rPr>
              <a:t>Proč? </a:t>
            </a:r>
          </a:p>
          <a:p>
            <a:pPr>
              <a:defRPr/>
            </a:pPr>
            <a:r>
              <a:rPr lang="cs-CZ" sz="3500" dirty="0" smtClean="0"/>
              <a:t>Přátelským </a:t>
            </a:r>
            <a:r>
              <a:rPr lang="cs-CZ" sz="3500" dirty="0"/>
              <a:t>postojem si dítě získáme a přísností si udržíme respekt. Jsou lidi, kteří jsou přátelští, ale ne přísní a naopak. Mnozí jsou přátelští i přísní, ale ne současně.</a:t>
            </a:r>
          </a:p>
          <a:p>
            <a:pPr>
              <a:defRPr/>
            </a:pPr>
            <a:endParaRPr lang="cs-CZ" dirty="0" smtClean="0"/>
          </a:p>
        </p:txBody>
      </p:sp>
      <p:sp>
        <p:nvSpPr>
          <p:cNvPr id="23555" name="Nadpis 1"/>
          <p:cNvSpPr>
            <a:spLocks noGrp="1"/>
          </p:cNvSpPr>
          <p:nvPr>
            <p:ph type="title"/>
          </p:nvPr>
        </p:nvSpPr>
        <p:spPr>
          <a:xfrm>
            <a:off x="579549" y="92925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Rudolfa </a:t>
            </a:r>
            <a:r>
              <a:rPr lang="cs-CZ" altLang="cs-CZ" dirty="0" err="1" smtClean="0"/>
              <a:t>Dreikurse</a:t>
            </a:r>
            <a:r>
              <a:rPr lang="cs-CZ" altLang="cs-CZ" dirty="0" smtClean="0"/>
              <a:t> o výchově</a:t>
            </a:r>
          </a:p>
        </p:txBody>
      </p:sp>
    </p:spTree>
    <p:extLst>
      <p:ext uri="{BB962C8B-B14F-4D97-AF65-F5344CB8AC3E}">
        <p14:creationId xmlns:p14="http://schemas.microsoft.com/office/powerpoint/2010/main" val="3547435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Přímá spojnice 4"/>
          <p:cNvCxnSpPr>
            <a:endCxn id="10" idx="0"/>
          </p:cNvCxnSpPr>
          <p:nvPr/>
        </p:nvCxnSpPr>
        <p:spPr>
          <a:xfrm>
            <a:off x="5769735" y="566672"/>
            <a:ext cx="0" cy="56880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1759445" y="3075873"/>
            <a:ext cx="8324713" cy="2793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647402" y="77271"/>
            <a:ext cx="22446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Aktivní chování</a:t>
            </a:r>
            <a:endParaRPr lang="cs-CZ" sz="24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647403" y="6254771"/>
            <a:ext cx="2244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Pasivní chování</a:t>
            </a:r>
            <a:endParaRPr lang="cs-CZ" sz="24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9867087" y="2674341"/>
            <a:ext cx="22108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Konstruktivní</a:t>
            </a:r>
          </a:p>
          <a:p>
            <a:pPr algn="ctr"/>
            <a:r>
              <a:rPr lang="cs-CZ" sz="2400" b="1" dirty="0" smtClean="0"/>
              <a:t>chování</a:t>
            </a:r>
            <a:endParaRPr lang="cs-CZ" sz="24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-245366" y="2688308"/>
            <a:ext cx="21302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Destruktivní</a:t>
            </a:r>
          </a:p>
          <a:p>
            <a:pPr algn="ctr"/>
            <a:r>
              <a:rPr lang="cs-CZ" sz="2400" b="1" dirty="0" smtClean="0"/>
              <a:t>chování</a:t>
            </a:r>
            <a:endParaRPr lang="cs-CZ" sz="2400" b="1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6555346" y="1107583"/>
            <a:ext cx="35288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snaha být prvním či nejlepším ve třídě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1995270" y="1207239"/>
            <a:ext cx="3664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klame, impertinentní rebel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6420118" y="4250028"/>
            <a:ext cx="38829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má šarm, schopnost získat si druhé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1890715" y="4079123"/>
            <a:ext cx="37269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pomalý, bezbranný, lenoch, využívá víry okolí v jeho neschopnost jako alibi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90152" y="77271"/>
            <a:ext cx="2820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>
                <a:solidFill>
                  <a:schemeClr val="accent2">
                    <a:lumMod val="75000"/>
                  </a:schemeClr>
                </a:solidFill>
              </a:rPr>
              <a:t>Dreikurs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cs-CZ" sz="2000" dirty="0" smtClean="0">
                <a:solidFill>
                  <a:schemeClr val="accent2">
                    <a:lumMod val="75000"/>
                  </a:schemeClr>
                </a:solidFill>
              </a:rPr>
              <a:t>(1968) typologie žákova chování:</a:t>
            </a:r>
            <a:endParaRPr lang="cs-CZ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25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515" y="1335454"/>
            <a:ext cx="4751230" cy="4351338"/>
          </a:xfrm>
        </p:spPr>
        <p:txBody>
          <a:bodyPr/>
          <a:lstStyle/>
          <a:p>
            <a:pPr marL="457200" lvl="1" indent="0">
              <a:buNone/>
              <a:defRPr/>
            </a:pPr>
            <a:r>
              <a:rPr lang="cs-CZ" sz="2800" dirty="0" smtClean="0"/>
              <a:t>- </a:t>
            </a:r>
            <a:r>
              <a:rPr lang="cs-CZ" sz="2800" dirty="0"/>
              <a:t>získání pozornosti</a:t>
            </a:r>
            <a:br>
              <a:rPr lang="cs-CZ" sz="2800" dirty="0"/>
            </a:br>
            <a:r>
              <a:rPr lang="cs-CZ" sz="2800" dirty="0"/>
              <a:t>- zápas o moc</a:t>
            </a:r>
            <a:br>
              <a:rPr lang="cs-CZ" sz="2800" dirty="0"/>
            </a:br>
            <a:r>
              <a:rPr lang="cs-CZ" sz="2800" dirty="0"/>
              <a:t>- pomsta</a:t>
            </a:r>
            <a:br>
              <a:rPr lang="cs-CZ" sz="2800" dirty="0"/>
            </a:br>
            <a:r>
              <a:rPr lang="cs-CZ" sz="2800" dirty="0"/>
              <a:t>- používání neschopnosti jako výmluvy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2745" y="1335454"/>
            <a:ext cx="6838950" cy="46767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82879" y="412124"/>
            <a:ext cx="105220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/>
              <a:t>To co dítě dělá, dělá z některého z těchto důvodů: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67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851" y="1210614"/>
            <a:ext cx="11018949" cy="5460641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TYP chování: </a:t>
            </a:r>
            <a:r>
              <a:rPr lang="cs-CZ" sz="3700" b="1" dirty="0"/>
              <a:t>Upoutávání pozornosti</a:t>
            </a:r>
            <a:endParaRPr lang="cs-CZ" sz="37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Pokyny ke konstruktivnímu jednání: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1. Nepodlehněte pokušení žáka přemlouvat, nutit nebo reagovat nepřiměřeně.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2. Označte chování, abyste zjistili základní vzorec.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3. Stanovte, jakým způsobem budete žákovi věnovat pozornost.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4. Podporujte kladné chování.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5. Poskytujte mu náhodné zpevňující podněty</a:t>
            </a:r>
            <a:r>
              <a:rPr lang="cs-CZ" sz="3700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37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TYP chování: </a:t>
            </a:r>
            <a:r>
              <a:rPr lang="cs-CZ" sz="3700" b="1" dirty="0"/>
              <a:t>Boj o moc</a:t>
            </a:r>
            <a:endParaRPr lang="cs-CZ" sz="37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Pokyny ke konstruktivnímu jednání: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1. Nevyhrocujte konflikt.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2. Ponechte žákům určitou svobodu rozhodování.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3. Naučte žáky, jak mají správně usilovat o získání autority a jak mohou s mocí konstruktivně nakládat.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4. Při hodině žákům poskytujte smyslu plným způsobem prostor k aktivitě.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86366" y="270456"/>
            <a:ext cx="57954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Strategie řešení: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1504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851" y="1035537"/>
            <a:ext cx="11018949" cy="5756856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 smtClean="0"/>
              <a:t>TYP </a:t>
            </a:r>
            <a:r>
              <a:rPr lang="cs-CZ" sz="3700" dirty="0"/>
              <a:t>chování: </a:t>
            </a:r>
            <a:r>
              <a:rPr lang="cs-CZ" sz="3700" b="1" dirty="0"/>
              <a:t>Snaha pomstít se</a:t>
            </a:r>
            <a:endParaRPr lang="cs-CZ" sz="37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Pokyny ke konstruktivnímu jednání: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1. Nedávejte najevo, že vás žákovo jednání zraňuje.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2. Projevte zájem o žáka.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3. Buďte </a:t>
            </a:r>
            <a:r>
              <a:rPr lang="cs-CZ" sz="3700" dirty="0" smtClean="0"/>
              <a:t>vstřícní </a:t>
            </a:r>
            <a:r>
              <a:rPr lang="cs-CZ" sz="3700" dirty="0"/>
              <a:t>a věřte svým žákům</a:t>
            </a:r>
            <a:r>
              <a:rPr lang="cs-CZ" sz="3700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sz="37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TYP chování: </a:t>
            </a:r>
            <a:r>
              <a:rPr lang="cs-CZ" sz="3700" b="1" dirty="0"/>
              <a:t>Usilování o soucit</a:t>
            </a:r>
            <a:r>
              <a:rPr lang="cs-CZ" sz="3700" dirty="0"/>
              <a:t> (stavění vlastní nedostatečnosti na odiv)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Pokyny ke konstruktivnímu jednání: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1. Zadávejte úkoly na takovém stupni obtížnosti, která je pro žáka odpovídající.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2. Nelitujte, nesympatizujte, nekritizujte.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3. Povzbuzujte u žáka veškeré pozitivní snahy.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sz="3700" dirty="0"/>
              <a:t>4. Nebuďte hrubí, buďte však pevní ve svém očekávání</a:t>
            </a:r>
            <a:r>
              <a:rPr lang="cs-CZ" sz="3700" dirty="0" smtClean="0"/>
              <a:t>.</a:t>
            </a:r>
            <a:endParaRPr lang="cs-CZ" sz="3700" dirty="0"/>
          </a:p>
        </p:txBody>
      </p:sp>
      <p:sp>
        <p:nvSpPr>
          <p:cNvPr id="4" name="Obdélník 3"/>
          <p:cNvSpPr/>
          <p:nvPr/>
        </p:nvSpPr>
        <p:spPr>
          <a:xfrm>
            <a:off x="334851" y="266096"/>
            <a:ext cx="39021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4400" dirty="0"/>
              <a:t>Strategie řešení:</a:t>
            </a:r>
          </a:p>
        </p:txBody>
      </p:sp>
    </p:spTree>
    <p:extLst>
      <p:ext uri="{BB962C8B-B14F-4D97-AF65-F5344CB8AC3E}">
        <p14:creationId xmlns:p14="http://schemas.microsoft.com/office/powerpoint/2010/main" val="389592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Dreikurs</a:t>
            </a:r>
            <a:r>
              <a:rPr lang="cs-CZ" dirty="0" smtClean="0"/>
              <a:t>, </a:t>
            </a:r>
            <a:r>
              <a:rPr lang="cs-CZ" dirty="0" err="1" smtClean="0"/>
              <a:t>Grey</a:t>
            </a:r>
            <a:r>
              <a:rPr lang="cs-CZ" dirty="0" smtClean="0"/>
              <a:t> (1997</a:t>
            </a:r>
            <a:r>
              <a:rPr lang="cs-CZ" dirty="0"/>
              <a:t>) </a:t>
            </a:r>
            <a:r>
              <a:rPr lang="cs-CZ" dirty="0" smtClean="0"/>
              <a:t>čtyři důvody nevhodného </a:t>
            </a:r>
            <a:r>
              <a:rPr lang="cs-CZ" dirty="0"/>
              <a:t>chováním dětí: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Z</a:t>
            </a:r>
            <a:r>
              <a:rPr lang="cs-CZ" b="1" dirty="0" smtClean="0"/>
              <a:t>ískání pozornosti </a:t>
            </a:r>
            <a:r>
              <a:rPr lang="cs-CZ" dirty="0"/>
              <a:t>– přesvědčení dítěte, že součástí společnosti bude tehdy, bude-li jejím středem pozornosti; za tímto cílem stojí chybné přesvědčení dítěte, že někam patří pouze tehdy, když si ho někdo všímá nebo mu někdo </a:t>
            </a:r>
            <a:r>
              <a:rPr lang="cs-CZ" dirty="0" smtClean="0"/>
              <a:t>slouží.</a:t>
            </a:r>
            <a:endParaRPr lang="cs-CZ" dirty="0"/>
          </a:p>
          <a:p>
            <a:pPr lvl="0"/>
            <a:r>
              <a:rPr lang="cs-CZ" b="1" dirty="0" smtClean="0"/>
              <a:t>Získání moci </a:t>
            </a:r>
            <a:r>
              <a:rPr lang="cs-CZ" dirty="0" smtClean="0"/>
              <a:t>– </a:t>
            </a:r>
            <a:r>
              <a:rPr lang="cs-CZ" dirty="0"/>
              <a:t>předpoklad dítěte, že místo ve společnosti má tehdy, když převezme plnou kontrolu nad situací; v pozadí tohoto cíle stojí mylný názor dítěte, že někam patří pouze tehdy, když poroučí, je pánem, dokáže-li, že nikdo nebude rozkazovat a poroučet </a:t>
            </a:r>
            <a:r>
              <a:rPr lang="cs-CZ" dirty="0" smtClean="0"/>
              <a:t>jemu.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12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Dreikurs</a:t>
            </a:r>
            <a:r>
              <a:rPr lang="cs-CZ" dirty="0" smtClean="0"/>
              <a:t>, </a:t>
            </a:r>
            <a:r>
              <a:rPr lang="cs-CZ" dirty="0" err="1" smtClean="0"/>
              <a:t>Grey</a:t>
            </a:r>
            <a:r>
              <a:rPr lang="cs-CZ" dirty="0" smtClean="0"/>
              <a:t> (1997</a:t>
            </a:r>
            <a:r>
              <a:rPr lang="cs-CZ" dirty="0"/>
              <a:t>) </a:t>
            </a:r>
            <a:r>
              <a:rPr lang="cs-CZ" dirty="0" smtClean="0"/>
              <a:t>čtyři důvody nevhodného </a:t>
            </a:r>
            <a:r>
              <a:rPr lang="cs-CZ" dirty="0"/>
              <a:t>chováním dětí: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Snaha o pomstu </a:t>
            </a:r>
            <a:r>
              <a:rPr lang="cs-CZ" dirty="0"/>
              <a:t>– hlavní princip přístupu dítěte vyjadřuje věta: </a:t>
            </a:r>
            <a:r>
              <a:rPr lang="cs-CZ" dirty="0" smtClean="0"/>
              <a:t>„</a:t>
            </a:r>
            <a:r>
              <a:rPr lang="cs-CZ" i="1" dirty="0" smtClean="0"/>
              <a:t>když mě ostatní zraňují, mám právo jim to vracet</a:t>
            </a:r>
            <a:r>
              <a:rPr lang="cs-CZ" dirty="0" smtClean="0"/>
              <a:t>“; </a:t>
            </a:r>
            <a:r>
              <a:rPr lang="cs-CZ" dirty="0"/>
              <a:t>za cílem stojí chybné přesvědčení dítěte, že patří někam pouze v případě, když ubližuje jiným. </a:t>
            </a:r>
          </a:p>
          <a:p>
            <a:pPr lvl="0"/>
            <a:r>
              <a:rPr lang="cs-CZ" b="1" dirty="0"/>
              <a:t>Snaha vyhnout se neúspěchu</a:t>
            </a:r>
            <a:r>
              <a:rPr lang="cs-CZ" dirty="0"/>
              <a:t> – pocit dítěte, že svůj boj o nalezení místa ve společnosti prohrálo a tedy se vzdává aktivit, neboť je přesvědčeno, že by úspěchu stejně nedosáhlo; v pozadí tohoto cíle nalezneme chybné přesvědčení dítěte, že někam patří pouze v tom případě, jestliže přesvědčí ostatní, že od něho nemají nic očekávat. Takové dítě vysílá do světa poselství: „</a:t>
            </a:r>
            <a:r>
              <a:rPr lang="cs-CZ" i="1" dirty="0"/>
              <a:t>Jsem neschopný a bezmocný</a:t>
            </a:r>
            <a:r>
              <a:rPr lang="cs-CZ" dirty="0"/>
              <a:t>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771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Rudolf </a:t>
            </a:r>
            <a:r>
              <a:rPr lang="en-US" b="1" dirty="0" err="1"/>
              <a:t>Dreikurs</a:t>
            </a:r>
            <a:r>
              <a:rPr lang="en-US" dirty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9401959" cy="4351338"/>
          </a:xfrm>
        </p:spPr>
        <p:txBody>
          <a:bodyPr/>
          <a:lstStyle/>
          <a:p>
            <a:r>
              <a:rPr lang="en-US" dirty="0" smtClean="0"/>
              <a:t>1897</a:t>
            </a:r>
            <a:r>
              <a:rPr lang="cs-CZ" dirty="0" smtClean="0"/>
              <a:t> – </a:t>
            </a:r>
            <a:r>
              <a:rPr lang="en-US" dirty="0" smtClean="0"/>
              <a:t>1972</a:t>
            </a:r>
            <a:endParaRPr lang="cs-CZ" dirty="0" smtClean="0"/>
          </a:p>
          <a:p>
            <a:r>
              <a:rPr lang="cs-CZ" dirty="0" smtClean="0"/>
              <a:t>Byl americký psychiatr a vychovatel</a:t>
            </a:r>
          </a:p>
          <a:p>
            <a:r>
              <a:rPr lang="cs-CZ" dirty="0" smtClean="0"/>
              <a:t>Rozvíjel myšlenky A. Adlera a jeho individuální psychologie do konkrétních metod</a:t>
            </a:r>
            <a:r>
              <a:rPr lang="en-US" dirty="0" smtClean="0"/>
              <a:t> </a:t>
            </a:r>
            <a:r>
              <a:rPr lang="cs-CZ" dirty="0" smtClean="0"/>
              <a:t>jak pracovat s obtížně zvladatelnými dětmi kooperativním způsobem.</a:t>
            </a:r>
          </a:p>
          <a:p>
            <a:r>
              <a:rPr lang="cs-CZ" dirty="0" smtClean="0"/>
              <a:t>Bez použití odměn nebo trestů. </a:t>
            </a:r>
            <a:endParaRPr lang="cs-CZ" dirty="0"/>
          </a:p>
        </p:txBody>
      </p:sp>
      <p:pic>
        <p:nvPicPr>
          <p:cNvPr id="4" name="Picture 4" descr="https://im9.cz/iR/importprodukt-orig/128/12851f83e5e86b25877e3aece18a79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3318" y="3815561"/>
            <a:ext cx="1998682" cy="3042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http://www.qotd.org/portraits/Dreikurs,Rudol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3318" y="-1"/>
            <a:ext cx="1998682" cy="2998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65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Vychází z tradice </a:t>
            </a:r>
            <a:r>
              <a:rPr lang="cs-CZ" dirty="0" err="1" smtClean="0"/>
              <a:t>Adlerovské</a:t>
            </a:r>
            <a:r>
              <a:rPr lang="cs-CZ" dirty="0" smtClean="0"/>
              <a:t> 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Předpokládá, </a:t>
            </a:r>
            <a:r>
              <a:rPr lang="cs-CZ" dirty="0"/>
              <a:t>že </a:t>
            </a:r>
            <a:r>
              <a:rPr lang="cs-CZ" b="1" dirty="0"/>
              <a:t>chování</a:t>
            </a:r>
            <a:r>
              <a:rPr lang="cs-CZ" dirty="0"/>
              <a:t> je výsledek našich </a:t>
            </a:r>
            <a:r>
              <a:rPr lang="cs-CZ" b="1" dirty="0"/>
              <a:t>individuálních </a:t>
            </a:r>
            <a:r>
              <a:rPr lang="cs-CZ" b="1" dirty="0" smtClean="0"/>
              <a:t>potřeb.</a:t>
            </a:r>
          </a:p>
          <a:p>
            <a:r>
              <a:rPr lang="cs-CZ" dirty="0" smtClean="0"/>
              <a:t>Dále </a:t>
            </a:r>
            <a:r>
              <a:rPr lang="cs-CZ" dirty="0"/>
              <a:t>předpokládá, že naše </a:t>
            </a:r>
            <a:r>
              <a:rPr lang="cs-CZ" b="1" dirty="0"/>
              <a:t>chování a volby </a:t>
            </a:r>
            <a:r>
              <a:rPr lang="cs-CZ" dirty="0"/>
              <a:t>jsou výsledkem našich </a:t>
            </a:r>
            <a:r>
              <a:rPr lang="cs-CZ" b="1" dirty="0"/>
              <a:t>vlastních interpretací našeho </a:t>
            </a:r>
            <a:r>
              <a:rPr lang="cs-CZ" b="1" dirty="0" smtClean="0"/>
              <a:t>světa.</a:t>
            </a:r>
            <a:endParaRPr lang="cs-CZ" b="1" dirty="0"/>
          </a:p>
          <a:p>
            <a:r>
              <a:rPr lang="cs-CZ" dirty="0" smtClean="0"/>
              <a:t>Všechny </a:t>
            </a:r>
            <a:r>
              <a:rPr lang="cs-CZ" dirty="0"/>
              <a:t>bytosti mají </a:t>
            </a:r>
            <a:r>
              <a:rPr lang="cs-CZ" dirty="0" smtClean="0"/>
              <a:t>potřebu </a:t>
            </a:r>
            <a:r>
              <a:rPr lang="cs-CZ" dirty="0"/>
              <a:t>někam patřit a být </a:t>
            </a:r>
            <a:r>
              <a:rPr lang="cs-CZ" dirty="0" smtClean="0"/>
              <a:t>přijímány! </a:t>
            </a:r>
            <a:r>
              <a:rPr lang="cs-CZ" b="1" dirty="0" smtClean="0"/>
              <a:t>Chování dětí je motivováno touhou být přijato. </a:t>
            </a:r>
          </a:p>
          <a:p>
            <a:endParaRPr lang="cs-CZ" b="1" dirty="0"/>
          </a:p>
          <a:p>
            <a:r>
              <a:rPr lang="cs-CZ" dirty="0" smtClean="0"/>
              <a:t>Přínos do k metodice výchovy: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Přirozený a umělý důsledek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Typologie chování žáka a strategie nápravy</a:t>
            </a:r>
          </a:p>
        </p:txBody>
      </p:sp>
    </p:spTree>
    <p:extLst>
      <p:ext uri="{BB962C8B-B14F-4D97-AF65-F5344CB8AC3E}">
        <p14:creationId xmlns:p14="http://schemas.microsoft.com/office/powerpoint/2010/main" val="2289024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359777" y="-106699"/>
            <a:ext cx="9197178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Přirozený </a:t>
            </a:r>
            <a:r>
              <a:rPr lang="cs-CZ" altLang="cs-CZ" dirty="0" smtClean="0">
                <a:solidFill>
                  <a:srgbClr val="FF0000"/>
                </a:solidFill>
              </a:rPr>
              <a:t>vs.</a:t>
            </a:r>
            <a:r>
              <a:rPr lang="cs-CZ" altLang="cs-CZ" dirty="0" smtClean="0"/>
              <a:t> umělý důsledek chování (trest)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359777" y="1268362"/>
            <a:ext cx="11173462" cy="5958348"/>
          </a:xfrm>
        </p:spPr>
        <p:txBody>
          <a:bodyPr>
            <a:normAutofit/>
          </a:bodyPr>
          <a:lstStyle/>
          <a:p>
            <a:r>
              <a:rPr lang="cs-CZ" altLang="cs-CZ" b="1" dirty="0" smtClean="0"/>
              <a:t>Přirozený, logický důsledek: </a:t>
            </a:r>
            <a:r>
              <a:rPr lang="cs-CZ" dirty="0"/>
              <a:t>„přirozených následků“, kdy dítě </a:t>
            </a:r>
            <a:r>
              <a:rPr lang="cs-CZ" dirty="0" smtClean="0"/>
              <a:t>zažívá </a:t>
            </a:r>
            <a:r>
              <a:rPr lang="cs-CZ" dirty="0"/>
              <a:t>následky svého činu (zapomene-li dítě doma nějakou věc, musí se bez ní </a:t>
            </a:r>
            <a:r>
              <a:rPr lang="cs-CZ" dirty="0" smtClean="0"/>
              <a:t>obejít), ne vychovatelovy libovůle.</a:t>
            </a:r>
            <a:r>
              <a:rPr lang="cs-CZ" altLang="cs-CZ" dirty="0" smtClean="0"/>
              <a:t> 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61236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553" y="752168"/>
            <a:ext cx="11247209" cy="398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303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0220" y="188914"/>
            <a:ext cx="11695470" cy="66690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3500" b="1" dirty="0"/>
              <a:t>Umělý důsledek: </a:t>
            </a:r>
          </a:p>
          <a:p>
            <a:pPr marL="0" indent="0">
              <a:buNone/>
              <a:defRPr/>
            </a:pPr>
            <a:r>
              <a:rPr lang="cs-CZ" sz="3500" dirty="0"/>
              <a:t>Matka volá: „</a:t>
            </a:r>
            <a:r>
              <a:rPr lang="cs-CZ" sz="3500" i="1" dirty="0"/>
              <a:t>Petře, pojď snídat!</a:t>
            </a:r>
            <a:r>
              <a:rPr lang="cs-CZ" sz="3500" dirty="0"/>
              <a:t>“ </a:t>
            </a:r>
            <a:endParaRPr lang="cs-CZ" sz="3500" dirty="0" smtClean="0"/>
          </a:p>
          <a:p>
            <a:pPr marL="0" indent="0">
              <a:buNone/>
              <a:defRPr/>
            </a:pPr>
            <a:r>
              <a:rPr lang="cs-CZ" sz="3500" dirty="0" smtClean="0"/>
              <a:t>Neodpovídá</a:t>
            </a:r>
            <a:r>
              <a:rPr lang="cs-CZ" sz="3500" dirty="0"/>
              <a:t>. </a:t>
            </a:r>
            <a:endParaRPr lang="cs-CZ" sz="3500" dirty="0" smtClean="0"/>
          </a:p>
          <a:p>
            <a:pPr marL="0" indent="0">
              <a:buNone/>
              <a:defRPr/>
            </a:pPr>
            <a:r>
              <a:rPr lang="cs-CZ" sz="3500" dirty="0" smtClean="0"/>
              <a:t>Druhý </a:t>
            </a:r>
            <a:r>
              <a:rPr lang="cs-CZ" sz="3500" dirty="0"/>
              <a:t>a třetí pokus končí stejně. </a:t>
            </a:r>
            <a:endParaRPr lang="cs-CZ" sz="3500" dirty="0" smtClean="0"/>
          </a:p>
          <a:p>
            <a:pPr marL="0" indent="0">
              <a:buNone/>
              <a:defRPr/>
            </a:pPr>
            <a:r>
              <a:rPr lang="cs-CZ" sz="3500" dirty="0" smtClean="0"/>
              <a:t>Nakonec </a:t>
            </a:r>
            <a:r>
              <a:rPr lang="cs-CZ" sz="3500" dirty="0"/>
              <a:t>matka vstává a odchází do druhého pokoje. „</a:t>
            </a:r>
            <a:r>
              <a:rPr lang="cs-CZ" sz="3500" i="1" dirty="0"/>
              <a:t>Petře jestli </a:t>
            </a:r>
            <a:r>
              <a:rPr lang="cs-CZ" sz="3500" i="1" dirty="0" smtClean="0"/>
              <a:t>si nepohneš </a:t>
            </a:r>
            <a:r>
              <a:rPr lang="cs-CZ" sz="3500" i="1" dirty="0"/>
              <a:t>s oblékáním, tak ti ujede autobus do školy.“ </a:t>
            </a:r>
            <a:r>
              <a:rPr lang="cs-CZ" sz="3500" dirty="0"/>
              <a:t>„</a:t>
            </a:r>
            <a:r>
              <a:rPr lang="cs-CZ" sz="3500" i="1" dirty="0"/>
              <a:t>Hned jsem tam mami</a:t>
            </a:r>
            <a:r>
              <a:rPr lang="cs-CZ" sz="3500" dirty="0"/>
              <a:t>“, protestuje Petře. </a:t>
            </a:r>
            <a:endParaRPr lang="cs-CZ" sz="3500" dirty="0" smtClean="0"/>
          </a:p>
          <a:p>
            <a:pPr marL="0" indent="0">
              <a:buNone/>
              <a:defRPr/>
            </a:pPr>
            <a:r>
              <a:rPr lang="cs-CZ" sz="3500" dirty="0" smtClean="0"/>
              <a:t>Matka </a:t>
            </a:r>
            <a:r>
              <a:rPr lang="cs-CZ" sz="3500" dirty="0"/>
              <a:t>se vrací ke stolu, zjevně nazlobená kvůli tomu co se stalo. „</a:t>
            </a:r>
            <a:r>
              <a:rPr lang="cs-CZ" sz="3500" i="1" dirty="0"/>
              <a:t>Nerozumím, proč to dítě nikdy nedostaneme ke stolu včas. Nemůžeš s tím něco Martine udělat?</a:t>
            </a:r>
            <a:r>
              <a:rPr lang="cs-CZ" sz="3500" dirty="0"/>
              <a:t>“ „</a:t>
            </a:r>
            <a:r>
              <a:rPr lang="cs-CZ" sz="3500" i="1" dirty="0"/>
              <a:t>Petře</a:t>
            </a:r>
            <a:r>
              <a:rPr lang="cs-CZ" sz="3500" dirty="0"/>
              <a:t>“, volá otec kategoricky, „</a:t>
            </a:r>
            <a:r>
              <a:rPr lang="cs-CZ" sz="3500" i="1" dirty="0"/>
              <a:t>jestli tady nebudeš za minutu, tak </a:t>
            </a:r>
            <a:r>
              <a:rPr lang="cs-CZ" sz="3500" i="1" dirty="0" smtClean="0"/>
              <a:t>o víkendu </a:t>
            </a:r>
            <a:r>
              <a:rPr lang="cs-CZ" sz="3500" i="1" dirty="0" smtClean="0"/>
              <a:t>s námi…</a:t>
            </a:r>
            <a:r>
              <a:rPr lang="cs-CZ" sz="3500" dirty="0" smtClean="0"/>
              <a:t>“</a:t>
            </a:r>
            <a:endParaRPr lang="cs-CZ" sz="3500" dirty="0"/>
          </a:p>
          <a:p>
            <a:pPr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8268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5973" y="188914"/>
            <a:ext cx="11680723" cy="6669087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cs-CZ" sz="3500" b="1" dirty="0"/>
              <a:t>Přirozený důsledek: </a:t>
            </a:r>
          </a:p>
          <a:p>
            <a:pPr marL="0" indent="0">
              <a:buNone/>
              <a:defRPr/>
            </a:pPr>
            <a:r>
              <a:rPr lang="cs-CZ" sz="3500" dirty="0"/>
              <a:t>Adam se každé ráno budil hodinu a půl před příchodem školního autobusu. </a:t>
            </a:r>
            <a:endParaRPr lang="cs-CZ" sz="3500" dirty="0" smtClean="0"/>
          </a:p>
          <a:p>
            <a:pPr marL="0" indent="0">
              <a:buNone/>
              <a:defRPr/>
            </a:pPr>
            <a:r>
              <a:rPr lang="cs-CZ" sz="3500" dirty="0" smtClean="0"/>
              <a:t>Vždy </a:t>
            </a:r>
            <a:r>
              <a:rPr lang="cs-CZ" sz="3500" dirty="0" smtClean="0"/>
              <a:t>se ale objevil </a:t>
            </a:r>
            <a:r>
              <a:rPr lang="cs-CZ" sz="3500" dirty="0"/>
              <a:t>u stolu pozdě a </a:t>
            </a:r>
            <a:r>
              <a:rPr lang="cs-CZ" sz="3500" dirty="0" smtClean="0"/>
              <a:t>dojedl </a:t>
            </a:r>
            <a:r>
              <a:rPr lang="cs-CZ" sz="3500" dirty="0"/>
              <a:t>až po dlouhém pobízení. Potom, jak tuto situaci matka a syn konzultovali s poradcem, </a:t>
            </a:r>
            <a:r>
              <a:rPr lang="cs-CZ" sz="3500" dirty="0" smtClean="0"/>
              <a:t>tak se stalo to, že když přišel ráno ke stolu </a:t>
            </a:r>
            <a:r>
              <a:rPr lang="cs-CZ" sz="3500" dirty="0"/>
              <a:t>a zjistil, že ze </a:t>
            </a:r>
            <a:r>
              <a:rPr lang="cs-CZ" sz="3500" dirty="0" smtClean="0"/>
              <a:t>stolu je </a:t>
            </a:r>
            <a:r>
              <a:rPr lang="cs-CZ" sz="3500" dirty="0"/>
              <a:t>už vše </a:t>
            </a:r>
            <a:r>
              <a:rPr lang="cs-CZ" sz="3500" dirty="0" smtClean="0"/>
              <a:t>uklizené. </a:t>
            </a:r>
            <a:r>
              <a:rPr lang="cs-CZ" sz="3500" dirty="0"/>
              <a:t>Řekli mu, že autobus přijede </a:t>
            </a:r>
            <a:r>
              <a:rPr lang="cs-CZ" sz="3500" dirty="0" smtClean="0"/>
              <a:t>za </a:t>
            </a:r>
            <a:r>
              <a:rPr lang="cs-CZ" sz="3500" dirty="0"/>
              <a:t>pět minut a protože se tak dlouho oblíkal, nezbyl mu už čas na snídani. </a:t>
            </a:r>
            <a:endParaRPr lang="cs-CZ" sz="3500" dirty="0" smtClean="0"/>
          </a:p>
          <a:p>
            <a:pPr marL="0" indent="0">
              <a:buNone/>
              <a:defRPr/>
            </a:pPr>
            <a:r>
              <a:rPr lang="cs-CZ" sz="3500" dirty="0" smtClean="0"/>
              <a:t>Další </a:t>
            </a:r>
            <a:r>
              <a:rPr lang="cs-CZ" sz="3500" dirty="0"/>
              <a:t>ráno bylo stejné. Třetí den prohlásil, že jej snídaně stejně nezajímá, i když byl už hotový včas. … </a:t>
            </a:r>
            <a:endParaRPr lang="cs-CZ" sz="3500" dirty="0" smtClean="0"/>
          </a:p>
          <a:p>
            <a:pPr marL="0" indent="0">
              <a:buNone/>
              <a:defRPr/>
            </a:pPr>
            <a:r>
              <a:rPr lang="cs-CZ" sz="3500" dirty="0" smtClean="0"/>
              <a:t>Čtvrté </a:t>
            </a:r>
            <a:r>
              <a:rPr lang="cs-CZ" sz="3500" dirty="0"/>
              <a:t>a páté ráno seděl </a:t>
            </a:r>
            <a:r>
              <a:rPr lang="cs-CZ" sz="3500" dirty="0" smtClean="0"/>
              <a:t>Adam </a:t>
            </a:r>
            <a:r>
              <a:rPr lang="cs-CZ" sz="3500" dirty="0"/>
              <a:t>u stolu už zavčas  a jedl vydatnou snídani. Dva a půlroční zápas byl vyřešený.</a:t>
            </a:r>
          </a:p>
          <a:p>
            <a:pPr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7302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Přirozené důsledky vedou k odpovědnosti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702124"/>
          </a:xfrm>
        </p:spPr>
        <p:txBody>
          <a:bodyPr>
            <a:normAutofit/>
          </a:bodyPr>
          <a:lstStyle/>
          <a:p>
            <a:r>
              <a:rPr lang="cs-CZ" dirty="0" smtClean="0"/>
              <a:t>Logický/Přirozený </a:t>
            </a:r>
            <a:r>
              <a:rPr lang="cs-CZ" dirty="0"/>
              <a:t>důsledek: </a:t>
            </a:r>
            <a:r>
              <a:rPr lang="cs-CZ" dirty="0" smtClean="0"/>
              <a:t>„</a:t>
            </a:r>
            <a:r>
              <a:rPr lang="cs-CZ" i="1" dirty="0" smtClean="0"/>
              <a:t>Každá </a:t>
            </a:r>
            <a:r>
              <a:rPr lang="cs-CZ" i="1" dirty="0"/>
              <a:t>činnost má svůj důsledek. A jestli se chceme vyhnout nepříjemným důsledkům svého jednání, potom </a:t>
            </a:r>
            <a:r>
              <a:rPr lang="cs-CZ" i="1" dirty="0" smtClean="0"/>
              <a:t>je zapotřebí se </a:t>
            </a:r>
            <a:r>
              <a:rPr lang="cs-CZ" i="1" dirty="0"/>
              <a:t>chovat takovým způsobem, který nám zabezpečí víc příznivých </a:t>
            </a:r>
            <a:r>
              <a:rPr lang="cs-CZ" i="1" dirty="0" smtClean="0"/>
              <a:t>výsledků</a:t>
            </a:r>
            <a:r>
              <a:rPr lang="cs-CZ" dirty="0"/>
              <a:t>“. (</a:t>
            </a:r>
            <a:r>
              <a:rPr lang="cs-CZ" dirty="0" err="1"/>
              <a:t>Dreikurs</a:t>
            </a:r>
            <a:r>
              <a:rPr lang="cs-CZ" dirty="0"/>
              <a:t>, </a:t>
            </a:r>
            <a:r>
              <a:rPr lang="cs-CZ" dirty="0" err="1"/>
              <a:t>Grey</a:t>
            </a:r>
            <a:r>
              <a:rPr lang="cs-CZ" dirty="0"/>
              <a:t>, 1997). </a:t>
            </a:r>
          </a:p>
          <a:p>
            <a:r>
              <a:rPr lang="cs-CZ" i="1" dirty="0" smtClean="0"/>
              <a:t>Základním </a:t>
            </a:r>
            <a:r>
              <a:rPr lang="cs-CZ" i="1" dirty="0"/>
              <a:t>kamenem </a:t>
            </a:r>
            <a:r>
              <a:rPr lang="cs-CZ" i="1" dirty="0" smtClean="0"/>
              <a:t>naší </a:t>
            </a:r>
            <a:r>
              <a:rPr lang="cs-CZ" i="1" dirty="0"/>
              <a:t>teorie je přesvědčení, že se děti nenaučí zodpovědnosti, jestliže jim ji neposkytneme. Dnešní děti mohou dělat, co chtějí a zodpovědnost za ně nesou rodiče</a:t>
            </a:r>
            <a:r>
              <a:rPr lang="cs-CZ" dirty="0"/>
              <a:t>. (</a:t>
            </a:r>
            <a:r>
              <a:rPr lang="cs-CZ" dirty="0" err="1"/>
              <a:t>Dreikurs</a:t>
            </a:r>
            <a:r>
              <a:rPr lang="cs-CZ" dirty="0"/>
              <a:t>, </a:t>
            </a:r>
            <a:r>
              <a:rPr lang="cs-CZ" dirty="0" err="1"/>
              <a:t>Grey</a:t>
            </a:r>
            <a:r>
              <a:rPr lang="cs-CZ" dirty="0"/>
              <a:t>, 1997). </a:t>
            </a:r>
          </a:p>
          <a:p>
            <a:r>
              <a:rPr lang="cs-CZ" dirty="0"/>
              <a:t>  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Najděte své nejčastější tresty (umělé důsledky) a přepracujte je do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přirozených.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4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i="1" dirty="0" smtClean="0"/>
              <a:t>Základní </a:t>
            </a:r>
            <a:r>
              <a:rPr lang="cs-CZ" i="1" dirty="0"/>
              <a:t>princip komunikace je založený na vzájemném respektování se. Naše děti se pro nás stávají rovnocennými partnery, i když </a:t>
            </a:r>
            <a:r>
              <a:rPr lang="cs-CZ" b="1" i="1" dirty="0"/>
              <a:t>ne ve vyspělosti, </a:t>
            </a:r>
            <a:r>
              <a:rPr lang="cs-CZ" b="1" i="1" dirty="0" smtClean="0"/>
              <a:t>schopnostech, </a:t>
            </a:r>
            <a:r>
              <a:rPr lang="cs-CZ" b="1" i="1" dirty="0"/>
              <a:t>zkušenostech</a:t>
            </a:r>
            <a:r>
              <a:rPr lang="cs-CZ" i="1" dirty="0"/>
              <a:t>, ale ve schopnosti a možnosti samostatného rozhodování se namísto podřízení se síle. </a:t>
            </a:r>
            <a:endParaRPr lang="cs-CZ" i="1" dirty="0" smtClean="0"/>
          </a:p>
          <a:p>
            <a:pPr marL="0" indent="0" algn="ctr">
              <a:buNone/>
            </a:pPr>
            <a:r>
              <a:rPr lang="cs-CZ" dirty="0" smtClean="0"/>
              <a:t>R</a:t>
            </a:r>
            <a:r>
              <a:rPr lang="cs-CZ" dirty="0"/>
              <a:t>. </a:t>
            </a:r>
            <a:r>
              <a:rPr lang="cs-CZ" dirty="0" err="1"/>
              <a:t>Dreikurs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36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769</TotalTime>
  <Words>1119</Words>
  <Application>Microsoft Office PowerPoint</Application>
  <PresentationFormat>Širokoúhlá obrazovka</PresentationFormat>
  <Paragraphs>90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Rudolf Dreikurs</vt:lpstr>
      <vt:lpstr>Rudolf Dreikurs </vt:lpstr>
      <vt:lpstr>Vychází z tradice Adlerovské psychologie</vt:lpstr>
      <vt:lpstr>Přirozený vs. umělý důsledek chování (trest)</vt:lpstr>
      <vt:lpstr>Prezentace aplikace PowerPoint</vt:lpstr>
      <vt:lpstr>Prezentace aplikace PowerPoint</vt:lpstr>
      <vt:lpstr>Prezentace aplikace PowerPoint</vt:lpstr>
      <vt:lpstr>Přirozené důsledky vedou k odpovědnosti</vt:lpstr>
      <vt:lpstr>Odpovědnost</vt:lpstr>
      <vt:lpstr>Rudolfa Dreikurse o výchově</vt:lpstr>
      <vt:lpstr>Prezentace aplikace PowerPoint</vt:lpstr>
      <vt:lpstr>Prezentace aplikace PowerPoint</vt:lpstr>
      <vt:lpstr>Prezentace aplikace PowerPoint</vt:lpstr>
      <vt:lpstr>Prezentace aplikace PowerPoint</vt:lpstr>
      <vt:lpstr>Dreikurs, Grey (1997) čtyři důvody nevhodného chováním dětí: </vt:lpstr>
      <vt:lpstr>Dreikurs, Grey (1997) čtyři důvody nevhodného chováním dětí: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Rudolf Dreikurs</dc:title>
  <dc:creator>Nehyba</dc:creator>
  <cp:lastModifiedBy>Nehyba</cp:lastModifiedBy>
  <cp:revision>19</cp:revision>
  <dcterms:created xsi:type="dcterms:W3CDTF">2015-09-23T20:22:16Z</dcterms:created>
  <dcterms:modified xsi:type="dcterms:W3CDTF">2016-11-10T08:22:47Z</dcterms:modified>
</cp:coreProperties>
</file>