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4" r:id="rId5"/>
    <p:sldId id="261" r:id="rId6"/>
    <p:sldId id="262" r:id="rId7"/>
    <p:sldId id="260" r:id="rId8"/>
    <p:sldId id="258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43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76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11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306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007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16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5. 1. 2017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58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5. 1. 2017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8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5. 1. 2017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18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0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19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77788-40E8-44E1-ACBF-69E37E13D780}" type="datetimeFigureOut">
              <a:rPr lang="cs-CZ" smtClean="0"/>
              <a:t>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53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earning/warp?fakulta=1441;obdobi=5703;predmet=685440;zuv=726444;qurl=%2Fel%2F1441%2Fpodzim2012%2FSZ7BP_TEV1%2Findex.qwar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earning/warp?fakulta=1441;obdobi=5703;predmet=685440;zuv=726444;qurl=/el/1441/podzim2012/SZ7BP_TEV1/index.qwar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metodika výchovy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600" dirty="0" smtClean="0"/>
              <a:t>ÚVOD</a:t>
            </a:r>
          </a:p>
          <a:p>
            <a:r>
              <a:rPr lang="cs-CZ" dirty="0" smtClean="0"/>
              <a:t>Jan Nehyba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474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</a:t>
            </a:r>
            <a:r>
              <a:rPr lang="cs-CZ" dirty="0" smtClean="0"/>
              <a:t>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Docházka a aktivní </a:t>
            </a:r>
            <a:r>
              <a:rPr lang="cs-CZ" dirty="0"/>
              <a:t>zapojení </a:t>
            </a:r>
          </a:p>
          <a:p>
            <a:r>
              <a:rPr lang="cs-CZ" dirty="0" smtClean="0"/>
              <a:t>Závěrečná </a:t>
            </a:r>
            <a:r>
              <a:rPr lang="cs-CZ" dirty="0"/>
              <a:t>seminární </a:t>
            </a:r>
            <a:r>
              <a:rPr lang="cs-CZ" dirty="0" smtClean="0"/>
              <a:t>práce</a:t>
            </a:r>
            <a:endParaRPr lang="cs-CZ" dirty="0"/>
          </a:p>
          <a:p>
            <a:r>
              <a:rPr lang="cs-CZ" strike="sngStrike" dirty="0" smtClean="0"/>
              <a:t>Vystoupení v semináři?</a:t>
            </a:r>
            <a:endParaRPr lang="cs-CZ" strike="sngStrike" dirty="0"/>
          </a:p>
        </p:txBody>
      </p:sp>
    </p:spTree>
    <p:extLst>
      <p:ext uri="{BB962C8B-B14F-4D97-AF65-F5344CB8AC3E}">
        <p14:creationId xmlns:p14="http://schemas.microsoft.com/office/powerpoint/2010/main" val="155113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Závěrečná práce – ukončení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cs-CZ" dirty="0" smtClean="0"/>
              <a:t>Tři základní </a:t>
            </a:r>
            <a:r>
              <a:rPr lang="cs-CZ" dirty="0"/>
              <a:t>m</a:t>
            </a:r>
            <a:r>
              <a:rPr lang="cs-CZ" dirty="0" smtClean="0"/>
              <a:t>ožnosti:</a:t>
            </a:r>
          </a:p>
          <a:p>
            <a:pPr fontAlgn="base"/>
            <a:r>
              <a:rPr lang="cs-CZ" dirty="0" smtClean="0"/>
              <a:t>Na </a:t>
            </a:r>
            <a:r>
              <a:rPr lang="cs-CZ" b="1" dirty="0" smtClean="0"/>
              <a:t>3 až </a:t>
            </a:r>
            <a:r>
              <a:rPr lang="cs-CZ" b="1" dirty="0"/>
              <a:t>5 stran rozhovor s učitelem </a:t>
            </a:r>
            <a:r>
              <a:rPr lang="cs-CZ" dirty="0"/>
              <a:t>na téma: </a:t>
            </a:r>
            <a:r>
              <a:rPr lang="cs-CZ" dirty="0" smtClean="0"/>
              <a:t>1. část: Jak </a:t>
            </a:r>
            <a:r>
              <a:rPr lang="cs-CZ" dirty="0"/>
              <a:t>učitel může ovlivňovat výchovu dětí ve škole? </a:t>
            </a:r>
            <a:r>
              <a:rPr lang="cs-CZ" dirty="0" smtClean="0"/>
              <a:t>S </a:t>
            </a:r>
            <a:r>
              <a:rPr lang="cs-CZ" dirty="0"/>
              <a:t>vaší reflexí odpovědí, jak </a:t>
            </a:r>
            <a:r>
              <a:rPr lang="cs-CZ" dirty="0" smtClean="0"/>
              <a:t>jeho myšlenky vnímáte.</a:t>
            </a:r>
            <a:endParaRPr lang="cs-CZ" dirty="0"/>
          </a:p>
          <a:p>
            <a:pPr fontAlgn="base"/>
            <a:r>
              <a:rPr lang="cs-CZ" dirty="0" err="1" smtClean="0"/>
              <a:t>Self</a:t>
            </a:r>
            <a:r>
              <a:rPr lang="cs-CZ" dirty="0" smtClean="0"/>
              <a:t> report: </a:t>
            </a:r>
            <a:r>
              <a:rPr lang="cs-CZ" b="1" dirty="0" smtClean="0"/>
              <a:t>Vyzkoušet </a:t>
            </a:r>
            <a:r>
              <a:rPr lang="cs-CZ" b="1" dirty="0"/>
              <a:t>si</a:t>
            </a:r>
            <a:r>
              <a:rPr lang="cs-CZ" dirty="0"/>
              <a:t> nějakou </a:t>
            </a:r>
            <a:r>
              <a:rPr lang="cs-CZ" b="1" dirty="0"/>
              <a:t>výchovnou techniku </a:t>
            </a:r>
            <a:r>
              <a:rPr lang="cs-CZ" dirty="0"/>
              <a:t>o které </a:t>
            </a:r>
            <a:r>
              <a:rPr lang="cs-CZ" dirty="0" smtClean="0"/>
              <a:t>bude </a:t>
            </a:r>
            <a:r>
              <a:rPr lang="cs-CZ" dirty="0"/>
              <a:t>řeč </a:t>
            </a:r>
            <a:r>
              <a:rPr lang="cs-CZ" b="1" dirty="0"/>
              <a:t>a napsat </a:t>
            </a:r>
            <a:r>
              <a:rPr lang="cs-CZ" dirty="0"/>
              <a:t>o této </a:t>
            </a:r>
            <a:r>
              <a:rPr lang="cs-CZ" dirty="0" smtClean="0"/>
              <a:t>zkušenosti (techniky viz seznam literatury). </a:t>
            </a:r>
            <a:r>
              <a:rPr lang="cs-CZ" b="1" dirty="0" smtClean="0"/>
              <a:t>Návod:</a:t>
            </a:r>
            <a:r>
              <a:rPr lang="cs-CZ" dirty="0"/>
              <a:t> 1. Popsat situaci: jak </a:t>
            </a:r>
            <a:r>
              <a:rPr lang="cs-CZ" dirty="0" smtClean="0"/>
              <a:t>to probíhalo </a:t>
            </a:r>
            <a:r>
              <a:rPr lang="cs-CZ" dirty="0"/>
              <a:t>2. Analýza situace, kde je vidět předkládaný přístup 3. Co si z toho odnáším. </a:t>
            </a:r>
          </a:p>
          <a:p>
            <a:r>
              <a:rPr lang="cs-CZ" b="1" dirty="0"/>
              <a:t>Přečíst si jednu knihu </a:t>
            </a:r>
            <a:r>
              <a:rPr lang="cs-CZ" dirty="0"/>
              <a:t>se seznamu literatury a </a:t>
            </a:r>
            <a:r>
              <a:rPr lang="cs-CZ" b="1" dirty="0"/>
              <a:t>napsat recenzi </a:t>
            </a:r>
            <a:r>
              <a:rPr lang="cs-CZ" dirty="0"/>
              <a:t>na </a:t>
            </a:r>
            <a:r>
              <a:rPr lang="cs-CZ" dirty="0" smtClean="0"/>
              <a:t>ni – Co mi kniha osobně přinesla? (</a:t>
            </a:r>
            <a:r>
              <a:rPr lang="cs-CZ" b="1" dirty="0" smtClean="0"/>
              <a:t>3 až 5 </a:t>
            </a:r>
            <a:r>
              <a:rPr lang="cs-CZ" dirty="0" smtClean="0"/>
              <a:t>stran). Do konce semestru 18.12. do 24:00 odevzdat do  </a:t>
            </a:r>
            <a:r>
              <a:rPr lang="cs-CZ" dirty="0" err="1" smtClean="0"/>
              <a:t>odevzdávárny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740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-193183"/>
            <a:ext cx="10515600" cy="1325563"/>
          </a:xfrm>
        </p:spPr>
        <p:txBody>
          <a:bodyPr/>
          <a:lstStyle/>
          <a:p>
            <a:r>
              <a:rPr lang="cs-CZ" dirty="0" smtClean="0"/>
              <a:t>Seznam literatury pro závěrečnou práci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0358" y="1041006"/>
            <a:ext cx="11058388" cy="4786045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ALDORT, Naomi. Vychováváme děti a rosteme s nimi. Vyd. 1. Praha: Práh, 2010. 227 s. ISBN 978-80-7252-287-3.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DREIKURS, Rudolf a </a:t>
            </a:r>
            <a:r>
              <a:rPr lang="cs-CZ" sz="1800" dirty="0" err="1"/>
              <a:t>Loren</a:t>
            </a:r>
            <a:r>
              <a:rPr lang="cs-CZ" sz="1800" dirty="0"/>
              <a:t> GREY. Logické </a:t>
            </a:r>
            <a:r>
              <a:rPr lang="cs-CZ" sz="1800" dirty="0" err="1"/>
              <a:t>dôsledky</a:t>
            </a:r>
            <a:r>
              <a:rPr lang="cs-CZ" sz="1800" dirty="0"/>
              <a:t>: praktická </a:t>
            </a:r>
            <a:r>
              <a:rPr lang="cs-CZ" sz="1800" dirty="0" err="1"/>
              <a:t>príručka</a:t>
            </a:r>
            <a:r>
              <a:rPr lang="cs-CZ" sz="1800" dirty="0"/>
              <a:t> </a:t>
            </a:r>
            <a:r>
              <a:rPr lang="cs-CZ" sz="1800" dirty="0" err="1"/>
              <a:t>ako</a:t>
            </a:r>
            <a:r>
              <a:rPr lang="cs-CZ" sz="1800" dirty="0"/>
              <a:t> </a:t>
            </a:r>
            <a:r>
              <a:rPr lang="cs-CZ" sz="1800" dirty="0" err="1"/>
              <a:t>učiť</a:t>
            </a:r>
            <a:r>
              <a:rPr lang="cs-CZ" sz="1800" dirty="0"/>
              <a:t> </a:t>
            </a:r>
            <a:r>
              <a:rPr lang="cs-CZ" sz="1800" dirty="0" err="1"/>
              <a:t>deti</a:t>
            </a:r>
            <a:r>
              <a:rPr lang="cs-CZ" sz="1800" dirty="0"/>
              <a:t> a </a:t>
            </a:r>
            <a:r>
              <a:rPr lang="cs-CZ" sz="1800" dirty="0" err="1"/>
              <a:t>dospievajúcu</a:t>
            </a:r>
            <a:r>
              <a:rPr lang="cs-CZ" sz="1800" dirty="0"/>
              <a:t> mládež </a:t>
            </a:r>
            <a:r>
              <a:rPr lang="cs-CZ" sz="1800" dirty="0" err="1"/>
              <a:t>zodpovednému</a:t>
            </a:r>
            <a:r>
              <a:rPr lang="cs-CZ" sz="1800" dirty="0"/>
              <a:t> </a:t>
            </a:r>
            <a:r>
              <a:rPr lang="cs-CZ" sz="1800" dirty="0" err="1"/>
              <a:t>správaniu</a:t>
            </a:r>
            <a:r>
              <a:rPr lang="cs-CZ" sz="1800" dirty="0"/>
              <a:t>. 1. vyd. Nové Zámky: </a:t>
            </a:r>
            <a:r>
              <a:rPr lang="cs-CZ" sz="1800" dirty="0" err="1"/>
              <a:t>Psychprof</a:t>
            </a:r>
            <a:r>
              <a:rPr lang="cs-CZ" sz="1800" dirty="0"/>
              <a:t>, spol. s.r.o., 1997, 171 s. ISBN 80-967148-7-2.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DREIKURS, Rudolf a </a:t>
            </a:r>
            <a:r>
              <a:rPr lang="cs-CZ" sz="1800" dirty="0" err="1"/>
              <a:t>Vicki</a:t>
            </a:r>
            <a:r>
              <a:rPr lang="cs-CZ" sz="1800" dirty="0"/>
              <a:t> SOLTZ. </a:t>
            </a:r>
            <a:r>
              <a:rPr lang="cs-CZ" sz="1800" dirty="0" err="1"/>
              <a:t>Deti</a:t>
            </a:r>
            <a:r>
              <a:rPr lang="cs-CZ" sz="1800" dirty="0"/>
              <a:t> </a:t>
            </a:r>
            <a:r>
              <a:rPr lang="cs-CZ" sz="1800" dirty="0" err="1"/>
              <a:t>ako</a:t>
            </a:r>
            <a:r>
              <a:rPr lang="cs-CZ" sz="1800" dirty="0"/>
              <a:t> výzva. 2. vyd. Bratislava: </a:t>
            </a:r>
            <a:r>
              <a:rPr lang="cs-CZ" sz="1800" dirty="0" err="1"/>
              <a:t>Adlerovská</a:t>
            </a:r>
            <a:r>
              <a:rPr lang="cs-CZ" sz="1800" dirty="0"/>
              <a:t> psychoterapeutická </a:t>
            </a:r>
            <a:r>
              <a:rPr lang="cs-CZ" sz="1800" dirty="0" err="1"/>
              <a:t>spoločnosť</a:t>
            </a:r>
            <a:r>
              <a:rPr lang="cs-CZ" sz="1800" dirty="0"/>
              <a:t>, 2012, 293 s. ISBN 9788097086909.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 smtClean="0"/>
              <a:t>GORDON</a:t>
            </a:r>
            <a:r>
              <a:rPr lang="cs-CZ" sz="1800" dirty="0"/>
              <a:t>, Thomas. Výchova bez poražených: řešení konfliktů mezi rodiči a dětmi. Vyd. 1. Praha: </a:t>
            </a:r>
            <a:r>
              <a:rPr lang="cs-CZ" sz="1800" dirty="0" err="1"/>
              <a:t>Malvern</a:t>
            </a:r>
            <a:r>
              <a:rPr lang="cs-CZ" sz="1800" dirty="0"/>
              <a:t>, 2012. 307 s. ISBN 978-80-87580-06-6.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GORDON, Thomas. Škola bez poražených: řešení konfliktů mezi rodiči a dětmi. </a:t>
            </a:r>
            <a:r>
              <a:rPr lang="cs-CZ" sz="1800" dirty="0" smtClean="0"/>
              <a:t>Praha</a:t>
            </a:r>
            <a:r>
              <a:rPr lang="cs-CZ" sz="1800" dirty="0"/>
              <a:t>: </a:t>
            </a:r>
            <a:r>
              <a:rPr lang="cs-CZ" sz="1800" dirty="0" err="1"/>
              <a:t>Malvern</a:t>
            </a:r>
            <a:r>
              <a:rPr lang="cs-CZ" sz="1800" dirty="0"/>
              <a:t>, 2015. ISBN: 978-80-7530-006-5</a:t>
            </a:r>
            <a:r>
              <a:rPr lang="cs-CZ" sz="1800" dirty="0" smtClean="0"/>
              <a:t>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GUEGUEN, Catherine. Cesta ke šťastnému dětství: empatická výchova ve světle nejnovějších poznatků o mozku a emocionálním vývoji dítěte. V Praze: Rybka, 2014. ISBN 978-80-87950-03-6.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CHUA, </a:t>
            </a:r>
            <a:r>
              <a:rPr lang="cs-CZ" sz="1800" dirty="0" err="1"/>
              <a:t>Amy</a:t>
            </a:r>
            <a:r>
              <a:rPr lang="cs-CZ" sz="1800" dirty="0"/>
              <a:t>. Bojová </a:t>
            </a:r>
            <a:r>
              <a:rPr lang="cs-CZ" sz="1800" dirty="0" err="1"/>
              <a:t>pieseň</a:t>
            </a:r>
            <a:r>
              <a:rPr lang="cs-CZ" sz="1800" dirty="0"/>
              <a:t> </a:t>
            </a:r>
            <a:r>
              <a:rPr lang="cs-CZ" sz="1800" dirty="0" err="1"/>
              <a:t>tigrej</a:t>
            </a:r>
            <a:r>
              <a:rPr lang="cs-CZ" sz="1800" dirty="0"/>
              <a:t> matky. Bratislava: </a:t>
            </a:r>
            <a:r>
              <a:rPr lang="cs-CZ" sz="1800" dirty="0" err="1"/>
              <a:t>Premedia</a:t>
            </a:r>
            <a:r>
              <a:rPr lang="cs-CZ" sz="1800" dirty="0"/>
              <a:t>, 2013. ISBN: 9788089594528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KOPŘIVA, Pavel et al. Respektovat a být respektován. 3. vyd. Kroměříž: Spirála, 2008. 286 s. ISBN 978-80-904030-0-0.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ROGGE, Jan-</a:t>
            </a:r>
            <a:r>
              <a:rPr lang="cs-CZ" sz="1800" dirty="0" err="1"/>
              <a:t>Uwe</a:t>
            </a:r>
            <a:r>
              <a:rPr lang="cs-CZ" sz="1800" dirty="0"/>
              <a:t>. Děti potřebují hranice. Překlad Alžběta </a:t>
            </a:r>
            <a:r>
              <a:rPr lang="cs-CZ" sz="1800" dirty="0" err="1"/>
              <a:t>Sirovátková</a:t>
            </a:r>
            <a:r>
              <a:rPr lang="cs-CZ" sz="1800" dirty="0"/>
              <a:t>. Vyd. 5. Praha: Portál, 2013. 131 s. Rádci pro rodiče a vychovatele. ISBN 978-80-262-0451-0.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ROSENBERG, </a:t>
            </a:r>
            <a:r>
              <a:rPr lang="cs-CZ" sz="1800" dirty="0" err="1"/>
              <a:t>Marshall</a:t>
            </a:r>
            <a:r>
              <a:rPr lang="cs-CZ" sz="1800" dirty="0"/>
              <a:t> B. Nenásilná komunikace: řeč života. Vyd. 1. Praha: Portál, 2008. 221 s. ISBN 978-80-7367-447-2.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SIEGEL, Daniel J. a BRYSON, Tina </a:t>
            </a:r>
            <a:r>
              <a:rPr lang="cs-CZ" sz="1800" dirty="0" err="1"/>
              <a:t>Payne</a:t>
            </a:r>
            <a:r>
              <a:rPr lang="cs-CZ" sz="1800" dirty="0"/>
              <a:t>. Klidná výchova k disciplíně. Překlad Eva Klimentová. 1. vyd. V Praze: Triton, 2015. 269 s. ISBN 978-80-7387-848-1.</a:t>
            </a:r>
          </a:p>
        </p:txBody>
      </p:sp>
    </p:spTree>
    <p:extLst>
      <p:ext uri="{BB962C8B-B14F-4D97-AF65-F5344CB8AC3E}">
        <p14:creationId xmlns:p14="http://schemas.microsoft.com/office/powerpoint/2010/main" val="97148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8843" y="192847"/>
            <a:ext cx="10515600" cy="1325563"/>
          </a:xfrm>
        </p:spPr>
        <p:txBody>
          <a:bodyPr/>
          <a:lstStyle/>
          <a:p>
            <a:r>
              <a:rPr lang="cs-CZ" dirty="0" smtClean="0"/>
              <a:t>Co nás čeká?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604426"/>
              </p:ext>
            </p:extLst>
          </p:nvPr>
        </p:nvGraphicFramePr>
        <p:xfrm>
          <a:off x="3684103" y="365126"/>
          <a:ext cx="7845287" cy="5883226"/>
        </p:xfrm>
        <a:graphic>
          <a:graphicData uri="http://schemas.openxmlformats.org/drawingml/2006/table">
            <a:tbl>
              <a:tblPr/>
              <a:tblGrid>
                <a:gridCol w="989557"/>
                <a:gridCol w="6855730"/>
              </a:tblGrid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22.9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Úvodní hodina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29.9.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Škola bez poražených (T. </a:t>
                      </a:r>
                      <a:r>
                        <a:rPr lang="cs-CZ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Gordon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2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.10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Samostudium (četba)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1685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13.10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Respektovat a být 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respektován (P.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Kopřiva)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79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20.10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Nenásilná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komunikace ve výchově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(M.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Rosenberg)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27.10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Bojová </a:t>
                      </a:r>
                      <a:r>
                        <a:rPr lang="cs-CZ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pieseň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tigrej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matky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(A. </a:t>
                      </a:r>
                      <a:r>
                        <a:rPr lang="cs-CZ" sz="2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Chua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.11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Logické důsledky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vs. umělé důsledky (R. </a:t>
                      </a:r>
                      <a:r>
                        <a:rPr lang="cs-CZ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Dreikurs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10.11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Hranice</a:t>
                      </a:r>
                      <a:r>
                        <a:rPr lang="cs-CZ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 výchově</a:t>
                      </a:r>
                      <a:endParaRPr lang="cs-CZ" sz="2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17.11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Státní svátek</a:t>
                      </a:r>
                      <a:endParaRPr lang="cs-CZ" sz="2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24.11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Klidná 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výchova (D. </a:t>
                      </a:r>
                      <a:r>
                        <a:rPr lang="cs-CZ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Siegel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.12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Summer</a:t>
                      </a: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hill</a:t>
                      </a: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(A.</a:t>
                      </a:r>
                      <a:r>
                        <a:rPr lang="cs-CZ" sz="2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S. </a:t>
                      </a:r>
                      <a:r>
                        <a:rPr lang="cs-CZ" sz="22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Neill</a:t>
                      </a:r>
                      <a:r>
                        <a:rPr lang="cs-CZ" sz="2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8.12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500"/>
                        </a:spcBef>
                        <a:spcAft>
                          <a:spcPts val="400"/>
                        </a:spcAft>
                      </a:pPr>
                      <a:r>
                        <a:rPr lang="cs-CZ" sz="2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Teorie solení?</a:t>
                      </a:r>
                      <a:endParaRPr lang="cs-CZ" sz="220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15.12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Psychoterapeutická inspirace pro výchovu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305300" y="18018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518410"/>
            <a:ext cx="385638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Hodně </a:t>
            </a:r>
            <a:r>
              <a:rPr lang="cs-CZ" sz="2800" dirty="0" err="1" smtClean="0"/>
              <a:t>sebezkušenosti</a:t>
            </a:r>
            <a:endParaRPr lang="cs-CZ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Trochu čtení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Diskuze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24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v </a:t>
            </a:r>
            <a:r>
              <a:rPr lang="cs-CZ" dirty="0" err="1" smtClean="0"/>
              <a:t>ISu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5307" y="1493949"/>
            <a:ext cx="10748493" cy="510003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Teorie a metodika výchovy ve studiu učitelství; </a:t>
            </a:r>
          </a:p>
          <a:p>
            <a:r>
              <a:rPr lang="cs-CZ" dirty="0"/>
              <a:t>Koncepce globální výchovy; </a:t>
            </a:r>
          </a:p>
          <a:p>
            <a:r>
              <a:rPr lang="cs-CZ" dirty="0"/>
              <a:t>Normativní a situační pojetí výchovy; </a:t>
            </a:r>
          </a:p>
          <a:p>
            <a:r>
              <a:rPr lang="cs-CZ" dirty="0"/>
              <a:t>Kázeň a ukázněnost jako společenské a pedagogické jevy; </a:t>
            </a:r>
          </a:p>
          <a:p>
            <a:r>
              <a:rPr lang="cs-CZ" dirty="0"/>
              <a:t>Klima školní třídy; </a:t>
            </a:r>
          </a:p>
          <a:p>
            <a:r>
              <a:rPr lang="cs-CZ" dirty="0"/>
              <a:t>Agresivita a šikana jako výchovné problémy; </a:t>
            </a:r>
          </a:p>
          <a:p>
            <a:r>
              <a:rPr lang="cs-CZ" dirty="0"/>
              <a:t>Vliv rodinného prostředí na výchovu dítěte; </a:t>
            </a:r>
          </a:p>
          <a:p>
            <a:r>
              <a:rPr lang="cs-CZ" dirty="0"/>
              <a:t>Výchovné činnosti třídního učitele; </a:t>
            </a:r>
          </a:p>
          <a:p>
            <a:r>
              <a:rPr lang="cs-CZ" dirty="0"/>
              <a:t>Pojetí a prostředky alternativní výchovy;</a:t>
            </a:r>
          </a:p>
          <a:p>
            <a:r>
              <a:rPr lang="cs-CZ" dirty="0"/>
              <a:t>Zdravá škola;</a:t>
            </a:r>
          </a:p>
          <a:p>
            <a:r>
              <a:rPr lang="cs-CZ" dirty="0"/>
              <a:t>Hra jako výchovný prostředek;</a:t>
            </a:r>
          </a:p>
          <a:p>
            <a:r>
              <a:rPr lang="cs-CZ" dirty="0"/>
              <a:t>Dítě ve sféře vlivů společenského prostředí.</a:t>
            </a:r>
          </a:p>
        </p:txBody>
      </p:sp>
    </p:spTree>
    <p:extLst>
      <p:ext uri="{BB962C8B-B14F-4D97-AF65-F5344CB8AC3E}">
        <p14:creationId xmlns:p14="http://schemas.microsoft.com/office/powerpoint/2010/main" val="363099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Ukončení přednášek Teorie a metodika výchovy: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670" y="1825625"/>
            <a:ext cx="1078713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Test </a:t>
            </a:r>
            <a:r>
              <a:rPr lang="cs-CZ" dirty="0"/>
              <a:t>50% otázek z přednášek a 50% otázek z semináře (pojmy, </a:t>
            </a:r>
            <a:r>
              <a:rPr lang="cs-CZ" dirty="0" smtClean="0"/>
              <a:t>které </a:t>
            </a:r>
            <a:r>
              <a:rPr lang="cs-CZ" dirty="0"/>
              <a:t>se tam </a:t>
            </a:r>
            <a:r>
              <a:rPr lang="cs-CZ" dirty="0" smtClean="0"/>
              <a:t>objevují, </a:t>
            </a:r>
            <a:r>
              <a:rPr lang="cs-CZ" dirty="0" smtClean="0"/>
              <a:t>viz prezentace</a:t>
            </a:r>
            <a:r>
              <a:rPr lang="cs-CZ" dirty="0" smtClean="0"/>
              <a:t>) – 6 </a:t>
            </a:r>
            <a:r>
              <a:rPr lang="cs-CZ" dirty="0" smtClean="0"/>
              <a:t>otázek (každá otázka je za dva body)</a:t>
            </a:r>
            <a:endParaRPr lang="cs-CZ" dirty="0" smtClean="0"/>
          </a:p>
          <a:p>
            <a:r>
              <a:rPr lang="cs-CZ" dirty="0" smtClean="0"/>
              <a:t>Test 50% </a:t>
            </a:r>
            <a:r>
              <a:rPr lang="cs-CZ" dirty="0"/>
              <a:t>z </a:t>
            </a:r>
            <a:r>
              <a:rPr lang="cs-CZ" dirty="0" smtClean="0"/>
              <a:t>přednášek (materiály k učení na test – interaktivní osnovy) – 6 </a:t>
            </a:r>
            <a:r>
              <a:rPr lang="cs-CZ" dirty="0" smtClean="0"/>
              <a:t>otázek (každá otázka je za bod):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://is.muni.cz/auth/elearning/warp?fakulta=1441;obdobi=5703;predmet=685440;zuv=726444;qurl=%</a:t>
            </a:r>
            <a:r>
              <a:rPr lang="cs-CZ" dirty="0" smtClean="0">
                <a:hlinkClick r:id="rId2"/>
              </a:rPr>
              <a:t>2Fel%2F1441%2Fpodzim2012%2FSZ7BP_TEV1%2Findex.qwarp</a:t>
            </a:r>
            <a:endParaRPr lang="cs-CZ" dirty="0" smtClean="0"/>
          </a:p>
          <a:p>
            <a:r>
              <a:rPr lang="cs-CZ"/>
              <a:t>Známkování:</a:t>
            </a:r>
            <a:r>
              <a:rPr lang="cs-CZ"/>
              <a:t/>
            </a:r>
            <a:br>
              <a:rPr lang="cs-CZ"/>
            </a:br>
            <a:r>
              <a:rPr lang="cs-CZ"/>
              <a:t>18-17 bodů A</a:t>
            </a:r>
            <a:r>
              <a:rPr lang="cs-CZ"/>
              <a:t/>
            </a:r>
            <a:br>
              <a:rPr lang="cs-CZ"/>
            </a:br>
            <a:r>
              <a:rPr lang="cs-CZ"/>
              <a:t>16-15 bodů B</a:t>
            </a:r>
            <a:r>
              <a:rPr lang="cs-CZ"/>
              <a:t/>
            </a:r>
            <a:br>
              <a:rPr lang="cs-CZ"/>
            </a:br>
            <a:r>
              <a:rPr lang="cs-CZ"/>
              <a:t>14-13 bodů C</a:t>
            </a:r>
            <a:r>
              <a:rPr lang="cs-CZ"/>
              <a:t/>
            </a:r>
            <a:br>
              <a:rPr lang="cs-CZ"/>
            </a:br>
            <a:r>
              <a:rPr lang="cs-CZ"/>
              <a:t>12-11 bodů D</a:t>
            </a:r>
            <a:r>
              <a:rPr lang="cs-CZ"/>
              <a:t/>
            </a:r>
            <a:br>
              <a:rPr lang="cs-CZ"/>
            </a:br>
            <a:r>
              <a:rPr lang="cs-CZ"/>
              <a:t>10-9 bodů E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42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 literatura k přednáškám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Interaktivní osnovy: </a:t>
            </a:r>
            <a:r>
              <a:rPr lang="cs-CZ" dirty="0">
                <a:hlinkClick r:id="rId2"/>
              </a:rPr>
              <a:t>https://is.muni.cz/auth/elearning/warp?fakulta=1441;obdobi=5703;predmet=685440;zuv=726444;qurl=%</a:t>
            </a:r>
            <a:r>
              <a:rPr lang="cs-CZ" dirty="0" smtClean="0">
                <a:hlinkClick r:id="rId2"/>
              </a:rPr>
              <a:t>2Fel%2F1441%2Fpodzim2012%2FSZ7BP_TEV1%2Findex.qwarp</a:t>
            </a:r>
            <a:endParaRPr lang="cs-CZ" dirty="0" smtClean="0"/>
          </a:p>
          <a:p>
            <a:r>
              <a:rPr lang="cs-CZ" dirty="0" smtClean="0"/>
              <a:t>STŘELEC</a:t>
            </a:r>
            <a:r>
              <a:rPr lang="cs-CZ" dirty="0"/>
              <a:t>, Stanislav. </a:t>
            </a:r>
            <a:r>
              <a:rPr lang="cs-CZ" i="1" dirty="0"/>
              <a:t>(</a:t>
            </a:r>
            <a:r>
              <a:rPr lang="cs-CZ" i="1" dirty="0" err="1"/>
              <a:t>ed</a:t>
            </a:r>
            <a:r>
              <a:rPr lang="cs-CZ" i="1" dirty="0"/>
              <a:t>.) Studie z teorie a metodiky výchovy I.</a:t>
            </a:r>
            <a:r>
              <a:rPr lang="cs-CZ" dirty="0"/>
              <a:t> Brno: Katedra pedagogiky </a:t>
            </a:r>
            <a:r>
              <a:rPr lang="cs-CZ" dirty="0" err="1"/>
              <a:t>PdF</a:t>
            </a:r>
            <a:r>
              <a:rPr lang="cs-CZ" dirty="0"/>
              <a:t> MU, MSD, 2004. 155 s. Studijní literatura. ISBN 80-86633-21-7</a:t>
            </a:r>
            <a:r>
              <a:rPr lang="cs-CZ" dirty="0" smtClean="0"/>
              <a:t>.</a:t>
            </a:r>
          </a:p>
          <a:p>
            <a:r>
              <a:rPr lang="cs-CZ" dirty="0"/>
              <a:t>STŘELEC, Stanislav. </a:t>
            </a:r>
            <a:r>
              <a:rPr lang="cs-CZ" i="1" dirty="0"/>
              <a:t>(</a:t>
            </a:r>
            <a:r>
              <a:rPr lang="cs-CZ" i="1" dirty="0" err="1"/>
              <a:t>ed</a:t>
            </a:r>
            <a:r>
              <a:rPr lang="cs-CZ" i="1" dirty="0"/>
              <a:t>.) Studie z teorie a metodiky výchovy II.</a:t>
            </a:r>
            <a:r>
              <a:rPr lang="cs-CZ" dirty="0"/>
              <a:t> Brno: Masarykova </a:t>
            </a:r>
            <a:r>
              <a:rPr lang="cs-CZ" dirty="0" err="1"/>
              <a:t>univerzita,MSD</a:t>
            </a:r>
            <a:r>
              <a:rPr lang="cs-CZ" dirty="0"/>
              <a:t>, 2005. 214 s. Studijní literatura. ISBN 80-210-3687-7.</a:t>
            </a:r>
          </a:p>
        </p:txBody>
      </p:sp>
    </p:spTree>
    <p:extLst>
      <p:ext uri="{BB962C8B-B14F-4D97-AF65-F5344CB8AC3E}">
        <p14:creationId xmlns:p14="http://schemas.microsoft.com/office/powerpoint/2010/main" val="359799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525</Words>
  <Application>Microsoft Office PowerPoint</Application>
  <PresentationFormat>Širokoúhlá obrazovka</PresentationFormat>
  <Paragraphs>76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Teorie a metodika výchovy</vt:lpstr>
      <vt:lpstr>Ukončení semináře</vt:lpstr>
      <vt:lpstr>Závěrečná práce – ukončení semináře</vt:lpstr>
      <vt:lpstr>Seznam literatury pro závěrečnou práci</vt:lpstr>
      <vt:lpstr>Co nás čeká?</vt:lpstr>
      <vt:lpstr>Co je v ISu:</vt:lpstr>
      <vt:lpstr>Ukončení přednášek Teorie a metodika výchovy: </vt:lpstr>
      <vt:lpstr>Povinná literatura k přednáškám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Nehyba</dc:creator>
  <cp:lastModifiedBy>Nehyba</cp:lastModifiedBy>
  <cp:revision>26</cp:revision>
  <dcterms:created xsi:type="dcterms:W3CDTF">2015-09-21T19:59:17Z</dcterms:created>
  <dcterms:modified xsi:type="dcterms:W3CDTF">2017-01-05T09:25:03Z</dcterms:modified>
</cp:coreProperties>
</file>