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0"/>
  </p:notesMasterIdLst>
  <p:sldIdLst>
    <p:sldId id="256" r:id="rId2"/>
    <p:sldId id="280" r:id="rId3"/>
    <p:sldId id="295" r:id="rId4"/>
    <p:sldId id="346" r:id="rId5"/>
    <p:sldId id="347" r:id="rId6"/>
    <p:sldId id="265" r:id="rId7"/>
    <p:sldId id="296" r:id="rId8"/>
    <p:sldId id="297" r:id="rId9"/>
    <p:sldId id="298" r:id="rId10"/>
    <p:sldId id="299" r:id="rId11"/>
    <p:sldId id="300" r:id="rId12"/>
    <p:sldId id="282" r:id="rId13"/>
    <p:sldId id="294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77" d="100"/>
          <a:sy n="77" d="100"/>
        </p:scale>
        <p:origin x="2168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42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43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44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45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46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d.com/talks/ken_robinson_changing_education_paradigm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nobelprize.org/educational_games/medicine/pavlov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4" Type="http://schemas.openxmlformats.org/officeDocument/2006/relationships/hyperlink" Target="http://pdfweb.truni.sk/jop/index.html" TargetMode="External"/><Relationship Id="rId5" Type="http://schemas.openxmlformats.org/officeDocument/2006/relationships/hyperlink" Target="http://www.rvp.cz/" TargetMode="External"/><Relationship Id="rId6" Type="http://schemas.openxmlformats.org/officeDocument/2006/relationships/hyperlink" Target="http://www.nadani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4" Type="http://schemas.openxmlformats.org/officeDocument/2006/relationships/hyperlink" Target="http://aplikace.msmt.cz/doc/NHRevizeBloomovytaxonomieedukace.do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změnila škola v uplynulých letech?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na následující </a:t>
            </a:r>
            <a:r>
              <a:rPr lang="cs-CZ" dirty="0" smtClean="0"/>
              <a:t>otázky:</a:t>
            </a:r>
            <a:endParaRPr lang="cs-CZ" dirty="0" smtClean="0"/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 smtClean="0"/>
              <a:t>Pedagogická psychologie může být chápána jako:</a:t>
            </a:r>
          </a:p>
          <a:p>
            <a:pPr lvl="1"/>
            <a:r>
              <a:rPr lang="cs-CZ" b="1" dirty="0" smtClean="0"/>
              <a:t>Vědní obor</a:t>
            </a:r>
          </a:p>
          <a:p>
            <a:pPr lvl="1"/>
            <a:r>
              <a:rPr lang="cs-CZ" b="1" dirty="0" smtClean="0"/>
              <a:t>Soubor </a:t>
            </a:r>
            <a:r>
              <a:rPr lang="cs-CZ" b="1" dirty="0" smtClean="0"/>
              <a:t>profesí</a:t>
            </a:r>
            <a:r>
              <a:rPr lang="cs-CZ" dirty="0" smtClean="0"/>
              <a:t>, které poznatky využívají v praxi i ve výzkumu</a:t>
            </a:r>
            <a:endParaRPr lang="cs-CZ" dirty="0" smtClean="0"/>
          </a:p>
          <a:p>
            <a:pPr lvl="1"/>
            <a:r>
              <a:rPr lang="cs-CZ" b="1" dirty="0" smtClean="0"/>
              <a:t>Vyučovací předmět</a:t>
            </a:r>
            <a:r>
              <a:rPr lang="cs-CZ" dirty="0" smtClean="0"/>
              <a:t>(</a:t>
            </a:r>
            <a:r>
              <a:rPr lang="cs-CZ" dirty="0" err="1" smtClean="0"/>
              <a:t>y</a:t>
            </a:r>
            <a:r>
              <a:rPr lang="cs-CZ" dirty="0" smtClean="0"/>
              <a:t>) pro různé skupiny</a:t>
            </a:r>
          </a:p>
          <a:p>
            <a:pPr lvl="1"/>
            <a:r>
              <a:rPr lang="cs-CZ" b="1" dirty="0" smtClean="0"/>
              <a:t>Kulturní a mediální fenomén </a:t>
            </a:r>
            <a:r>
              <a:rPr lang="cs-CZ" dirty="0" smtClean="0"/>
              <a:t>(soubor </a:t>
            </a:r>
            <a:r>
              <a:rPr lang="cs-CZ" dirty="0" smtClean="0"/>
              <a:t>„aktuálních“ témat) </a:t>
            </a:r>
            <a:r>
              <a:rPr lang="mr-IN" dirty="0" smtClean="0"/>
              <a:t>–</a:t>
            </a:r>
            <a:r>
              <a:rPr lang="cs-CZ" dirty="0" smtClean="0"/>
              <a:t> která to jsou v současnosti?</a:t>
            </a:r>
            <a:endParaRPr lang="cs-CZ" dirty="0" smtClean="0"/>
          </a:p>
          <a:p>
            <a:pPr lvl="1"/>
            <a:endParaRPr lang="cs-CZ" dirty="0" smtClean="0"/>
          </a:p>
          <a:p>
            <a:pPr lvl="1" algn="r">
              <a:buFont typeface="Wingdings 2" pitchFamily="18" charset="2"/>
              <a:buNone/>
            </a:pPr>
            <a:r>
              <a:rPr lang="cs-CZ" dirty="0" smtClean="0"/>
              <a:t>…a je potřeba je umět rozlišovat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smtClean="0"/>
              <a:t>leží na </a:t>
            </a:r>
            <a:r>
              <a:rPr lang="cs-CZ" sz="2200" b="1" smtClean="0"/>
              <a:t>průniku řady věd</a:t>
            </a:r>
            <a:r>
              <a:rPr lang="cs-CZ" sz="220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psychologie</a:t>
            </a:r>
            <a:r>
              <a:rPr lang="cs-CZ" sz="200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pedagogiky</a:t>
            </a:r>
            <a:r>
              <a:rPr lang="cs-CZ" sz="2000" smtClean="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smtClean="0"/>
              <a:t>Situování</a:t>
            </a:r>
            <a:r>
              <a:rPr lang="cs-CZ" sz="2200" smtClean="0"/>
              <a:t> pedagogické psychologie </a:t>
            </a:r>
            <a:r>
              <a:rPr lang="cs-CZ" sz="2200" b="1" smtClean="0"/>
              <a:t>v rámci humanitních věd je ovlivněno historickou tradicí</a:t>
            </a:r>
            <a:r>
              <a:rPr lang="cs-CZ" sz="220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ve většině evropských států, v USA, Kanadě, Austrálii je řazena mezi </a:t>
            </a:r>
            <a:r>
              <a:rPr lang="cs-CZ" sz="2000" b="1" smtClean="0"/>
              <a:t>psychologické vědy</a:t>
            </a:r>
            <a:r>
              <a:rPr lang="cs-CZ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Německu a ve skandinávských zemích bývá počítána mezi </a:t>
            </a:r>
            <a:r>
              <a:rPr lang="cs-CZ" sz="2000" b="1" smtClean="0"/>
              <a:t>vědy pedagogické</a:t>
            </a:r>
            <a:r>
              <a:rPr lang="cs-CZ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 </a:t>
            </a:r>
            <a:r>
              <a:rPr lang="cs-CZ" dirty="0" smtClean="0">
                <a:solidFill>
                  <a:srgbClr val="FF0000"/>
                </a:solidFill>
              </a:rPr>
              <a:t>SZ6039</a:t>
            </a:r>
            <a:r>
              <a:rPr lang="cs-CZ" dirty="0" smtClean="0">
                <a:solidFill>
                  <a:srgbClr val="FF0000"/>
                </a:solidFill>
              </a:rPr>
              <a:t>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pondělí 10:00-11:00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</a:t>
            </a:r>
            <a:r>
              <a:rPr lang="en-GB" dirty="0" smtClean="0"/>
              <a:t>)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J. </a:t>
            </a:r>
            <a:r>
              <a:rPr lang="en-US" dirty="0" err="1"/>
              <a:t>Pedagogická</a:t>
            </a:r>
            <a:r>
              <a:rPr lang="en-US" dirty="0"/>
              <a:t> </a:t>
            </a:r>
            <a:r>
              <a:rPr lang="en-US" dirty="0" err="1" smtClean="0"/>
              <a:t>psychologie</a:t>
            </a:r>
            <a:r>
              <a:rPr lang="en-US" dirty="0" smtClean="0"/>
              <a:t>.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Pedagogika</a:t>
            </a:r>
            <a:r>
              <a:rPr lang="cs-CZ" sz="1600" dirty="0" smtClean="0"/>
              <a:t>, Studia </a:t>
            </a:r>
            <a:r>
              <a:rPr lang="cs-CZ" sz="1600" dirty="0" err="1" smtClean="0"/>
              <a:t>Paedagogica</a:t>
            </a:r>
            <a:r>
              <a:rPr lang="cs-CZ" sz="1600" dirty="0" smtClean="0"/>
              <a:t>, Orbis </a:t>
            </a:r>
            <a:r>
              <a:rPr lang="cs-CZ" sz="1600" dirty="0" err="1" smtClean="0"/>
              <a:t>Scholae</a:t>
            </a:r>
            <a:r>
              <a:rPr lang="cs-CZ" sz="1600" dirty="0" smtClean="0"/>
              <a:t>, Pedagogická orientace, Komenský, </a:t>
            </a:r>
            <a:r>
              <a:rPr lang="en-US" sz="1600" dirty="0" err="1" smtClean="0">
                <a:hlinkClick r:id="rId4"/>
              </a:rPr>
              <a:t>Pedagogický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časopis</a:t>
            </a:r>
            <a:r>
              <a:rPr lang="en-US" sz="1600" dirty="0" smtClean="0">
                <a:hlinkClick r:id="rId4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5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6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mtClean="0"/>
              <a:t>v rámci výkladu i literatury se střídají perspektivy </a:t>
            </a:r>
          </a:p>
          <a:p>
            <a:pPr lvl="1" eaLnBrk="1" hangingPunct="1"/>
            <a:r>
              <a:rPr lang="cs-CZ" b="1" smtClean="0"/>
              <a:t>jedinec</a:t>
            </a:r>
            <a:r>
              <a:rPr lang="cs-CZ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smtClean="0"/>
              <a:t>sociální skupiny</a:t>
            </a:r>
            <a:r>
              <a:rPr lang="cs-CZ" smtClean="0"/>
              <a:t>, jejich dynamika a vliv (rodina, školní třída, škola)</a:t>
            </a:r>
          </a:p>
          <a:p>
            <a:pPr lvl="1" eaLnBrk="1" hangingPunct="1"/>
            <a:r>
              <a:rPr lang="cs-CZ" b="1" smtClean="0"/>
              <a:t>teorie, metody</a:t>
            </a:r>
            <a:r>
              <a:rPr lang="cs-CZ" smtClean="0"/>
              <a:t> ev. intervence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obecně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je to blbý učení?“)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 skupině předmětů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(„Nerad cokoli počítám!“)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určitém předmětu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(„Matematika mi nejde.“)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konkrétním tématu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mi jsou rovnice o dvou neznámých?“)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žákovo pojetí pojmu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(„Rovnice je když...“)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r>
              <a:rPr lang="cs-CZ" dirty="0" smtClean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Jaké výzvy přináší současná školní praxe?</a:t>
            </a:r>
          </a:p>
          <a:p>
            <a:r>
              <a:rPr lang="cs-CZ" dirty="0" smtClean="0"/>
              <a:t>Jaký je rozdíl mezi mediální prezentací problémů ve školství a reálnou výukovou praxí v konkrétní škole?</a:t>
            </a:r>
          </a:p>
          <a:p>
            <a:r>
              <a:rPr lang="cs-CZ" dirty="0" smtClean="0"/>
              <a:t>Jak má vypadat školní 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r>
              <a:rPr lang="cs-CZ" dirty="0" smtClean="0"/>
              <a:t>Nástup technologií</a:t>
            </a:r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509</TotalTime>
  <Words>4056</Words>
  <Application>Microsoft Macintosh PowerPoint</Application>
  <PresentationFormat>Vlastní</PresentationFormat>
  <Paragraphs>464</Paragraphs>
  <Slides>68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7" baseType="lpstr">
      <vt:lpstr>Arial</vt:lpstr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Literatura</vt:lpstr>
      <vt:lpstr>Literatura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Jak se změnila škola v uplynulých letech?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50</cp:revision>
  <dcterms:modified xsi:type="dcterms:W3CDTF">2016-10-12T06:15:27Z</dcterms:modified>
</cp:coreProperties>
</file>