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3"/>
  </p:notesMasterIdLst>
  <p:sldIdLst>
    <p:sldId id="256" r:id="rId2"/>
    <p:sldId id="280" r:id="rId3"/>
    <p:sldId id="281" r:id="rId4"/>
    <p:sldId id="295" r:id="rId5"/>
    <p:sldId id="346" r:id="rId6"/>
    <p:sldId id="347" r:id="rId7"/>
    <p:sldId id="265" r:id="rId8"/>
    <p:sldId id="296" r:id="rId9"/>
    <p:sldId id="297" r:id="rId10"/>
    <p:sldId id="298" r:id="rId11"/>
    <p:sldId id="299" r:id="rId12"/>
    <p:sldId id="300" r:id="rId13"/>
    <p:sldId id="282" r:id="rId14"/>
    <p:sldId id="294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48" r:id="rId41"/>
    <p:sldId id="316" r:id="rId42"/>
    <p:sldId id="317" r:id="rId43"/>
    <p:sldId id="318" r:id="rId44"/>
    <p:sldId id="319" r:id="rId45"/>
    <p:sldId id="34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687"/>
  </p:normalViewPr>
  <p:slideViewPr>
    <p:cSldViewPr>
      <p:cViewPr varScale="1">
        <p:scale>
          <a:sx n="100" d="100"/>
          <a:sy n="100" d="100"/>
        </p:scale>
        <p:origin x="1626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96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02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4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8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99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6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4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4110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87117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330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59678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3652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2362" cy="3700462"/>
          </a:xfrm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4462" cy="4016375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5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22434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38687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29927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32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51859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452448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092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926681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7132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381841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6021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71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83275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38381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C417389-8796-4024-B2A6-C0B1891FE94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44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4965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7A11EC02-A370-4EE0-82C4-4CE27D671B8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46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4080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A97BF9A1-6235-4D14-BF8F-640E45E4117F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47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51597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46ECACF-36C2-48A4-9DAA-DF0BEAC021B0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48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126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752850" y="9318625"/>
            <a:ext cx="2868613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5CDB4D2A-D5B6-4605-8C24-3B90DC3364B2}" type="slidenum">
              <a:rPr lang="en-GB" altLang="cs-CZ" sz="1800">
                <a:latin typeface="Verdana" panose="020B0604030504040204" pitchFamily="34" charset="0"/>
              </a:rPr>
              <a:pPr>
                <a:lnSpc>
                  <a:spcPct val="93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49</a:t>
            </a:fld>
            <a:endParaRPr lang="en-GB" altLang="cs-CZ" sz="1800">
              <a:latin typeface="Verdana" panose="020B0604030504040204" pitchFamily="34" charset="0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858838" y="736600"/>
            <a:ext cx="4905375" cy="3678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882650" y="4659313"/>
            <a:ext cx="4857750" cy="441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87363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8666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28068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108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586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59129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573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802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82689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79703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67699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3399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3978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550381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6971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871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36736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39622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86857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209072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72818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565383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80993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cs-CZ" altLang="cs-CZ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body"/>
          </p:nvPr>
        </p:nvSpPr>
        <p:spPr>
          <a:xfrm>
            <a:off x="1062038" y="4349750"/>
            <a:ext cx="4740275" cy="351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662430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578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5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1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6581775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672263"/>
            <a:ext cx="2479675" cy="787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600325" y="6662738"/>
            <a:ext cx="7480300" cy="7858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84138" y="6689725"/>
            <a:ext cx="2268537" cy="755650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298700" y="260350"/>
            <a:ext cx="6469063" cy="4032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820150" y="252413"/>
            <a:ext cx="92392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562385-A5A5-42B2-8648-EAC448C8A9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5C44-CE27-49B3-9D83-BA9C31E42C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721475" y="0"/>
            <a:ext cx="352425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770688" y="671513"/>
            <a:ext cx="252412" cy="6888162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770688" y="0"/>
            <a:ext cx="252412" cy="5873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224713" y="6888163"/>
            <a:ext cx="24352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04825" y="6888163"/>
            <a:ext cx="6143625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6604000" y="158750"/>
            <a:ext cx="587375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C2F0-2B8A-4C4A-A921-1F506CCF4D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1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9428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E8DE4-7A0F-4FE6-929B-8C213F3F2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82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1" y="306238"/>
            <a:ext cx="9072563" cy="125644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504031" y="1763925"/>
            <a:ext cx="9072563" cy="4994285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04031" y="6887704"/>
            <a:ext cx="2352146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224448" y="6887704"/>
            <a:ext cx="2352146" cy="50397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7A1B0-D550-4A01-ABD7-C6318515D2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810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01C4-4B3C-4BC7-8D07-5C26F87724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679575"/>
            <a:ext cx="10080625" cy="1260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763713"/>
            <a:ext cx="1428750" cy="10922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512888" y="1763713"/>
            <a:ext cx="8567737" cy="1092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931988"/>
            <a:ext cx="1428750" cy="773112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326832-F69C-46AC-AA09-4EAE1F7D59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63BE8D-A110-4DE8-A763-4CF1E64697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4E6E03-2787-43A6-94A7-90C5F1CB3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B7AC2-CF05-496A-922A-4ECBF127B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888163"/>
            <a:ext cx="587375" cy="4191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0C83BF-0878-488C-887F-74B7D38EAE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/>
          <a:lstStyle>
            <a:lvl1pPr algn="l">
              <a:buNone/>
              <a:defRPr sz="4900" b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9A2E-1984-46DB-8402-7EC3AB42A1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5040313"/>
            <a:ext cx="10080625" cy="9779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5140325"/>
            <a:ext cx="1612900" cy="7858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703388" y="5130800"/>
            <a:ext cx="8377237" cy="7858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595438" y="0"/>
            <a:ext cx="111125" cy="75692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888163" y="6888163"/>
            <a:ext cx="2940050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5145088"/>
            <a:ext cx="1595438" cy="731837"/>
          </a:xfrm>
        </p:spPr>
        <p:txBody>
          <a:bodyPr rtlCol="0"/>
          <a:lstStyle>
            <a:lvl1pPr>
              <a:defRPr sz="3100"/>
            </a:lvl1pPr>
          </a:lstStyle>
          <a:p>
            <a:pPr>
              <a:defRPr/>
            </a:pPr>
            <a:fld id="{16D64C60-0C56-4391-AE9E-19C2F18D0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763713" y="6888163"/>
            <a:ext cx="5040312" cy="401637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71513" y="252413"/>
            <a:ext cx="8988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74688" y="1763713"/>
            <a:ext cx="8990012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719888" y="6888163"/>
            <a:ext cx="2940050" cy="401637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71513" y="6888163"/>
            <a:ext cx="5976937" cy="401637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360488"/>
            <a:ext cx="10080625" cy="352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411288"/>
            <a:ext cx="587375" cy="252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650875" y="1411288"/>
            <a:ext cx="9429750" cy="252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401763"/>
            <a:ext cx="587375" cy="269875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B26229-CB39-4CC2-831F-97F1B5D0AD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0" r:id="rId2"/>
    <p:sldLayoutId id="2147483865" r:id="rId3"/>
    <p:sldLayoutId id="2147483866" r:id="rId4"/>
    <p:sldLayoutId id="2147483867" r:id="rId5"/>
    <p:sldLayoutId id="2147483861" r:id="rId6"/>
    <p:sldLayoutId id="2147483868" r:id="rId7"/>
    <p:sldLayoutId id="2147483862" r:id="rId8"/>
    <p:sldLayoutId id="2147483869" r:id="rId9"/>
    <p:sldLayoutId id="2147483863" r:id="rId10"/>
    <p:sldLayoutId id="2147483870" r:id="rId11"/>
    <p:sldLayoutId id="2147483871" r:id="rId12"/>
    <p:sldLayoutId id="214748387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w Cen MT" pitchFamily="34" charset="-18"/>
        </a:defRPr>
      </a:lvl9pPr>
    </p:titleStyle>
    <p:bodyStyle>
      <a:lvl1pPr marL="352425" indent="-352425" algn="l" rtl="0" eaLnBrk="0" fontAlgn="base" hangingPunct="0">
        <a:spcBef>
          <a:spcPts val="77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rtl="0" eaLnBrk="0" fontAlgn="base" hangingPunct="0">
        <a:spcBef>
          <a:spcPts val="55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00" indent="-250825" algn="l" rtl="0" eaLnBrk="0" fontAlgn="base" hangingPunct="0">
        <a:spcBef>
          <a:spcPts val="438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538" indent="-250825" algn="l" rtl="0" eaLnBrk="0" fontAlgn="base" hangingPunct="0">
        <a:spcBef>
          <a:spcPts val="438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ken_robinson_changing_education_paradigm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belprize.org/educational_games/medicine/pavlov/index.html" TargetMode="Externa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6LEcM0E0io&amp;index=2&amp;list=PLOp_Z2CRlFmbqmHdfi8172vQ3tSNcN4Q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influence.com/Primer/modeling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qNaLerMNOE" TargetMode="Externa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OTvkY3jO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plikace.msmt.cz/doc/NHRevizeBloomovytaxonomieedukace.doc" TargetMode="External"/><Relationship Id="rId5" Type="http://schemas.openxmlformats.org/officeDocument/2006/relationships/hyperlink" Target="http://www.nwlink.com/~Donclark/hrd/bloom.html" TargetMode="External"/><Relationship Id="rId4" Type="http://schemas.openxmlformats.org/officeDocument/2006/relationships/hyperlink" Target="https://www.youtube.com/watch?v=TRF27F2bn-A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lib/neweb/index.php?sekce=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dani.cz/" TargetMode="External"/><Relationship Id="rId5" Type="http://schemas.openxmlformats.org/officeDocument/2006/relationships/hyperlink" Target="http://www.rvp.cz/" TargetMode="External"/><Relationship Id="rId4" Type="http://schemas.openxmlformats.org/officeDocument/2006/relationships/hyperlink" Target="http://pdfweb.truni.sk/jop/index.html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classics.yorku.ca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ebrary.com/lib/masaryk/Top?channelName=masaryk&amp;cpage=2&amp;docID=10054087&amp;f00=text&amp;frm=smp.x&amp;hitsPerPage=10&amp;layout=document&amp;p00=learning+theories&amp;sortBy=score&amp;sortOrder=desc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604161" y="5128328"/>
            <a:ext cx="7140443" cy="662874"/>
          </a:xfrm>
        </p:spPr>
        <p:txBody>
          <a:bodyPr lIns="0" tIns="0" rIns="0" bIns="0" anchor="ctr">
            <a:spAutoFit/>
          </a:bodyPr>
          <a:lstStyle/>
          <a:p>
            <a:pPr marL="357188" indent="-357188" eaLnBrk="1" fontAlgn="auto" hangingPunct="1">
              <a:lnSpc>
                <a:spcPct val="102000"/>
              </a:lnSpc>
              <a:spcAft>
                <a:spcPts val="0"/>
              </a:spcAft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  <a:defRPr/>
            </a:pPr>
            <a:r>
              <a:rPr lang="cs-CZ" sz="4400" dirty="0" err="1" smtClean="0"/>
              <a:t>pedagogickÁ</a:t>
            </a:r>
            <a:r>
              <a:rPr lang="cs-CZ" sz="4400" dirty="0" smtClean="0"/>
              <a:t> </a:t>
            </a:r>
            <a:r>
              <a:rPr lang="cs-CZ" sz="4400" dirty="0"/>
              <a:t>psychologie</a:t>
            </a:r>
            <a:endParaRPr lang="en-GB" sz="4400" dirty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Úvodní setkání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ve školství změnilo za 25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Rostoucí diverzita (jazyková, SPU, rodinné zázemí atd.)</a:t>
            </a:r>
          </a:p>
          <a:p>
            <a:r>
              <a:rPr lang="cs-CZ" dirty="0" smtClean="0"/>
              <a:t>Nástup technologií</a:t>
            </a:r>
          </a:p>
          <a:p>
            <a:r>
              <a:rPr lang="cs-CZ" dirty="0" smtClean="0"/>
              <a:t>Změna výukových paradigmat (</a:t>
            </a:r>
            <a:r>
              <a:rPr lang="cs-CZ" dirty="0" err="1" smtClean="0"/>
              <a:t>transmisivní</a:t>
            </a:r>
            <a:r>
              <a:rPr lang="cs-CZ" dirty="0" smtClean="0"/>
              <a:t> vs. konstruktivistické, výuka průměrného žáka vs. individuální přístup aj.)</a:t>
            </a:r>
          </a:p>
          <a:p>
            <a:r>
              <a:rPr lang="cs-CZ" dirty="0" smtClean="0"/>
              <a:t>Neoliberální diskurz (</a:t>
            </a:r>
            <a:r>
              <a:rPr lang="cs-CZ" dirty="0" err="1" smtClean="0"/>
              <a:t>akontabilita</a:t>
            </a:r>
            <a:r>
              <a:rPr lang="cs-CZ" dirty="0" smtClean="0"/>
              <a:t>, efektivita, </a:t>
            </a:r>
            <a:r>
              <a:rPr lang="cs-CZ" dirty="0" err="1" smtClean="0"/>
              <a:t>benchmarking</a:t>
            </a:r>
            <a:r>
              <a:rPr lang="cs-CZ" dirty="0" smtClean="0"/>
              <a:t>, srovnávání výkonových ukazatelů… ekonomická hlediska) a jeho mediální důsledky (jaká je česká škola a učitelé v ní?)</a:t>
            </a:r>
          </a:p>
          <a:p>
            <a:r>
              <a:rPr lang="cs-CZ" dirty="0" smtClean="0"/>
              <a:t>Rostoucí požadavky na profesionalitu učitelů (kontinuální vzdělávání, další agendy (prevence…), kariérní řád), které přinášejí stres „jsem (ještě) dost dobrý?“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2487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Může s tím pomoci pedagogická psychologie?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91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„Seminární“ úkol (do 20.10.)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Video na úvod: K. Robinson a jeho přednáška pro TED </a:t>
            </a:r>
            <a:r>
              <a:rPr lang="cs-CZ" dirty="0">
                <a:hlinkClick r:id="rId2"/>
              </a:rPr>
              <a:t>http://www.ted.com/talks/ken_robinson_changing_education_paradigms.html</a:t>
            </a:r>
            <a:endParaRPr lang="cs-CZ" dirty="0"/>
          </a:p>
          <a:p>
            <a:r>
              <a:rPr lang="cs-CZ" dirty="0" smtClean="0"/>
              <a:t>Podívejte se, zapněte si titulky a odpovězte na následující otázky (a vložte 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):</a:t>
            </a:r>
          </a:p>
          <a:p>
            <a:pPr lvl="1"/>
            <a:r>
              <a:rPr lang="cs-CZ" dirty="0" smtClean="0"/>
              <a:t>Která část videa Vám přišla nejvíc zajímavá? (a v čem)</a:t>
            </a:r>
          </a:p>
          <a:p>
            <a:pPr lvl="1"/>
            <a:r>
              <a:rPr lang="cs-CZ" dirty="0" smtClean="0"/>
              <a:t>Jakou metaforu používá K. Robinson pro tradiční školství?</a:t>
            </a:r>
          </a:p>
          <a:p>
            <a:pPr lvl="1"/>
            <a:r>
              <a:rPr lang="cs-CZ" dirty="0" smtClean="0"/>
              <a:t>Jaké výzvy vidí pro školu v současnosti?</a:t>
            </a:r>
          </a:p>
          <a:p>
            <a:pPr lvl="1"/>
            <a:r>
              <a:rPr lang="cs-CZ" dirty="0" smtClean="0"/>
              <a:t>Která část USA by měla být podle statistik spotřeby tlumících preparátů „zcela šílená“?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5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Pedagogická psychologie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9405937" cy="4956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Pedagogická psychologie</a:t>
            </a:r>
          </a:p>
          <a:p>
            <a:pPr lvl="1">
              <a:defRPr/>
            </a:pP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educational</a:t>
            </a:r>
            <a:r>
              <a:rPr lang="cs-CZ" dirty="0" smtClean="0"/>
              <a:t> psychology, </a:t>
            </a:r>
          </a:p>
          <a:p>
            <a:pPr lvl="1">
              <a:defRPr/>
            </a:pPr>
            <a:r>
              <a:rPr lang="cs-CZ" dirty="0" err="1" smtClean="0"/>
              <a:t>franc</a:t>
            </a:r>
            <a:r>
              <a:rPr lang="cs-CZ" dirty="0" smtClean="0"/>
              <a:t>. psychologie de l’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</a:p>
          <a:p>
            <a:pPr lvl="1">
              <a:defRPr/>
            </a:pPr>
            <a:r>
              <a:rPr lang="cs-CZ" dirty="0" smtClean="0"/>
              <a:t>něm. </a:t>
            </a:r>
            <a:r>
              <a:rPr lang="cs-CZ" dirty="0" err="1" smtClean="0"/>
              <a:t>Pädagogische</a:t>
            </a:r>
            <a:r>
              <a:rPr lang="cs-CZ" dirty="0" smtClean="0"/>
              <a:t> Psychologie, </a:t>
            </a:r>
          </a:p>
          <a:p>
            <a:pPr lvl="1">
              <a:defRPr/>
            </a:pPr>
            <a:r>
              <a:rPr lang="cs-CZ" dirty="0" smtClean="0"/>
              <a:t>rusky </a:t>
            </a:r>
            <a:r>
              <a:rPr lang="cs-CZ" dirty="0" err="1" smtClean="0"/>
              <a:t>pedagogičeskaja</a:t>
            </a:r>
            <a:r>
              <a:rPr lang="cs-CZ" dirty="0" smtClean="0"/>
              <a:t> </a:t>
            </a:r>
            <a:r>
              <a:rPr lang="cs-CZ" dirty="0" err="1" smtClean="0"/>
              <a:t>psichologija</a:t>
            </a:r>
            <a:r>
              <a:rPr lang="cs-CZ" dirty="0" smtClean="0"/>
              <a:t> 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patří mezi vědní obory, které mají relativně dlouhou historii; vznikla už na přelomu 19. a 20. století.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Pozor na různé významy pojmu!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Pedagogická psychologie může být chápána jako:</a:t>
            </a:r>
          </a:p>
          <a:p>
            <a:pPr lvl="1"/>
            <a:r>
              <a:rPr lang="cs-CZ" smtClean="0"/>
              <a:t>Vědní obor</a:t>
            </a:r>
          </a:p>
          <a:p>
            <a:pPr lvl="1"/>
            <a:r>
              <a:rPr lang="cs-CZ" smtClean="0"/>
              <a:t>Soubor profesí</a:t>
            </a:r>
          </a:p>
          <a:p>
            <a:pPr lvl="1"/>
            <a:r>
              <a:rPr lang="cs-CZ" smtClean="0"/>
              <a:t>Vyučovací předmět(y) pro různé skupiny</a:t>
            </a:r>
          </a:p>
          <a:p>
            <a:pPr lvl="1"/>
            <a:r>
              <a:rPr lang="cs-CZ" smtClean="0"/>
              <a:t>Kulturní a mediální fenomén (soubor témat)</a:t>
            </a:r>
          </a:p>
          <a:p>
            <a:pPr lvl="1"/>
            <a:endParaRPr lang="cs-CZ" smtClean="0"/>
          </a:p>
          <a:p>
            <a:pPr lvl="1" algn="r">
              <a:buFont typeface="Wingdings 2" pitchFamily="18" charset="2"/>
              <a:buNone/>
            </a:pPr>
            <a:r>
              <a:rPr lang="cs-CZ" smtClean="0"/>
              <a:t>…a je potřeba je umět rozlišovat</a:t>
            </a:r>
          </a:p>
          <a:p>
            <a:pPr lvl="1"/>
            <a:endParaRPr lang="cs-CZ" smtClean="0"/>
          </a:p>
          <a:p>
            <a:pPr lvl="1"/>
            <a:endParaRPr lang="cs-CZ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Zařazení pedagogické psychologie.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200" smtClean="0"/>
              <a:t>leží na </a:t>
            </a:r>
            <a:r>
              <a:rPr lang="cs-CZ" sz="2200" b="1" smtClean="0"/>
              <a:t>průniku řady věd</a:t>
            </a:r>
            <a:r>
              <a:rPr lang="cs-CZ" sz="2200" smtClean="0"/>
              <a:t>, především pak pedagogiky a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psychologie</a:t>
            </a:r>
            <a:r>
              <a:rPr lang="cs-CZ" sz="2000" smtClean="0"/>
              <a:t> ji ovlivňují  zejména vývojová psychologie, kognitivní psychologie, psychologie učení, psychologie motivace, psychologie osobnosti, diferenciální psychologie a sociální psychologie. </a:t>
            </a:r>
          </a:p>
          <a:p>
            <a:pPr lvl="1">
              <a:lnSpc>
                <a:spcPct val="90000"/>
              </a:lnSpc>
            </a:pPr>
            <a:r>
              <a:rPr lang="cs-CZ" sz="2000" b="1" smtClean="0"/>
              <a:t>Z pedagogiky</a:t>
            </a:r>
            <a:r>
              <a:rPr lang="cs-CZ" sz="2000" smtClean="0"/>
              <a:t> ji ovlivňují didaktika (o společných a rozdílných oblastech viz Kansanen, 2004), teorie výchovy a filozofie výchovy. </a:t>
            </a:r>
          </a:p>
          <a:p>
            <a:pPr>
              <a:lnSpc>
                <a:spcPct val="90000"/>
              </a:lnSpc>
            </a:pPr>
            <a:r>
              <a:rPr lang="cs-CZ" sz="2200" b="1" smtClean="0"/>
              <a:t>Situování</a:t>
            </a:r>
            <a:r>
              <a:rPr lang="cs-CZ" sz="2200" smtClean="0"/>
              <a:t> pedagogické psychologie </a:t>
            </a:r>
            <a:r>
              <a:rPr lang="cs-CZ" sz="2200" b="1" smtClean="0"/>
              <a:t>v rámci humanitních věd je ovlivněno historickou tradicí</a:t>
            </a:r>
            <a:r>
              <a:rPr lang="cs-CZ" sz="2200" smtClean="0"/>
              <a:t>, v různých zemích se liší.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ve většině evropských států, v USA, Kanadě, Austrálii je řazena mezi </a:t>
            </a:r>
            <a:r>
              <a:rPr lang="cs-CZ" sz="2000" b="1" smtClean="0"/>
              <a:t>psychologické vědy</a:t>
            </a:r>
            <a:r>
              <a:rPr lang="cs-CZ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2000" smtClean="0"/>
              <a:t>v Německu a ve skandinávských zemích bývá počítána mezi </a:t>
            </a:r>
            <a:r>
              <a:rPr lang="cs-CZ" sz="2000" b="1" smtClean="0"/>
              <a:t>vědy pedagogické</a:t>
            </a:r>
            <a:r>
              <a:rPr lang="cs-CZ" sz="200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Vymezení pedagogické psychologie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je nesnadné, neboť se odvíjí od názoru na její zařazení do soustavy vědních oborů, od její vývojové etapy (proměňovalo se v čase), od zastávané koncepce oboru. </a:t>
            </a:r>
          </a:p>
          <a:p>
            <a:pPr lvl="1">
              <a:lnSpc>
                <a:spcPct val="90000"/>
              </a:lnSpc>
            </a:pPr>
            <a:r>
              <a:rPr lang="cs-CZ" sz="2200" b="1" smtClean="0"/>
              <a:t>Americká tradice:</a:t>
            </a:r>
            <a:r>
              <a:rPr lang="cs-CZ" sz="220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pedagogická psychologie je obor, který aplikuje vědecké metody při studiu chování lidí v pedagogických podmínkách (Berliner, 1982)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je to obor, který shromažďuje psychologické poznatky, které jsou relevantní pro výchovu a vzdělávání a aplikuje je tak, aby zlepšil kvalitu edukačního procesu a jeho výsledků (Sternberg, Williams, 2002). 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jde o obor, který se systematicky věnuje zkoumání jedince v kontextu výchovy a vzdělávání (Berliner, Calfee, 1996; Reynolds, Miller,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Vymezení pedagogické psychologie (2)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smtClean="0"/>
              <a:t>Česká a slovenská tradice: </a:t>
            </a:r>
          </a:p>
          <a:p>
            <a:pPr lvl="1">
              <a:lnSpc>
                <a:spcPct val="80000"/>
              </a:lnSpc>
            </a:pPr>
            <a:r>
              <a:rPr lang="cs-CZ" sz="2000" b="1" smtClean="0"/>
              <a:t>Neakcentuje aplikační charakter</a:t>
            </a:r>
            <a:r>
              <a:rPr lang="cs-CZ" sz="2000" smtClean="0"/>
              <a:t> oboru, nýbrž chápe obor jako svébytný.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Příhoda (1956) vymezuje pedagogickou psychologii jako soustavu poznatků o vnitřních zákonitostech změn, navozených v chování člověka. Od psychologie se liší specifickým zaměřením na jevy sociálně a výchovně formující, od pedagogiky pak neuropsychickým pohledem na učební a výchovně vlivy působící na člověka.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věda o psychologických zákonitostech výchovně-vzdělávacího procesu ve škole i v mimoškolních zařízeních (Ďurič, 1974). 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V. Kulič a J. Mareš (1992) vymezili pedagogickou psychologii jako relativně samostatný psychologický obor, který sice přijímá podněty od mnoha dalších psychologických i nepsychologických disciplin, ale integruje je, rekonstruuje je a využívá v situacích pedagogického typu. Pedagogické psychologii jde o psychologický pohled na předpoklady, průběh a výsledky: a) rozvoje jednotlivce (zvláště jeho osobnosti), b) rozvoje skupin (žáků, učitelů, vychovatelů, rodin, týmů apod.) v situacích pedagogického typu.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Pedagogická psychologie jako vyučovací předmět.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lnSpcReduction="10000"/>
          </a:bodyPr>
          <a:lstStyle/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učitelské přípravě</a:t>
            </a:r>
            <a:r>
              <a:rPr lang="cs-CZ" dirty="0" smtClean="0"/>
              <a:t> patří k základním psychologickým předmětům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samostatná učebnice (např. Příhoda, 1956; Jiránek, 1968, </a:t>
            </a:r>
            <a:r>
              <a:rPr lang="cs-CZ" dirty="0" err="1" smtClean="0"/>
              <a:t>Ďurič</a:t>
            </a:r>
            <a:r>
              <a:rPr lang="cs-CZ" dirty="0" smtClean="0"/>
              <a:t>, 1974, Mareš, 2013 aj.) </a:t>
            </a:r>
          </a:p>
          <a:p>
            <a:pPr marL="705560" lvl="1" indent="-302383" fontAlgn="auto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tvoří podstatnou část témat v souhrnné učebnici psychologie pro učitele (např. Čáp, 1976, 1993; </a:t>
            </a:r>
            <a:r>
              <a:rPr lang="cs-CZ" dirty="0" err="1" smtClean="0"/>
              <a:t>Ďurič</a:t>
            </a:r>
            <a:r>
              <a:rPr lang="cs-CZ" dirty="0" smtClean="0"/>
              <a:t> a </a:t>
            </a:r>
            <a:r>
              <a:rPr lang="cs-CZ" dirty="0" err="1" smtClean="0"/>
              <a:t>Štefanovič</a:t>
            </a:r>
            <a:r>
              <a:rPr lang="cs-CZ" dirty="0" smtClean="0"/>
              <a:t>, 1977; Čáp a Mareš, 2001). </a:t>
            </a:r>
          </a:p>
          <a:p>
            <a:pPr marL="352780" indent="-352780" fontAlgn="auto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V přípravě odborných psychologů</a:t>
            </a:r>
            <a:r>
              <a:rPr lang="cs-CZ" dirty="0" smtClean="0"/>
              <a:t> patří pedagogická psychologie k předmětům rozšiřujícím tradiční základ.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300" smtClean="0"/>
              <a:t>Pedagogická psychologie jako obor vědecké přípravy a jako </a:t>
            </a:r>
            <a:r>
              <a:rPr lang="cs-CZ" sz="3300" b="1" smtClean="0"/>
              <a:t>odborná psychologická specializace</a:t>
            </a:r>
            <a:r>
              <a:rPr lang="cs-CZ" sz="3300" smtClean="0"/>
              <a:t>.</a:t>
            </a:r>
            <a:r>
              <a:rPr lang="cs-CZ" sz="4500" smtClean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/>
              <a:t>Po skončení pregraduálního studia psychologie může absolvent-psycholog pokračovat ve vědecké postgraduální přípravě.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 oborů doktorského studia </a:t>
            </a:r>
            <a:r>
              <a:rPr lang="cs-CZ" sz="1700" smtClean="0"/>
              <a:t>je také pedagogická psychologie. Studium připravuje absolventy jednak pro vědecko-výzkumnou práci v oboru (v ústavech Akademie věd ČR, ve výzkumných ústavech), jednak pro vědecko-pedagogickou činnost na vysokých školách.</a:t>
            </a:r>
          </a:p>
          <a:p>
            <a:pPr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000" smtClean="0"/>
              <a:t>Europsycholog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ucelený soubor požadavků, které musí splňovat pregraduální a postgraduální příprava psychologů v dané zemi, aby absolventům tohoto studia byl nejen uznán psychologický diplom v jiných evropských zemích, ale mohli také v těchto zemích vykonávat profesi psychologa. </a:t>
            </a:r>
          </a:p>
          <a:p>
            <a:pPr lvl="1">
              <a:lnSpc>
                <a:spcPct val="80000"/>
              </a:lnSpc>
            </a:pPr>
            <a:r>
              <a:rPr lang="cs-CZ" sz="1700" smtClean="0"/>
              <a:t>Předpokládá se, že psychologické studium bude sestávat ze tří stupňů: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3 roky bakalářského studia,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2 roky navazujícího magisterského studia </a:t>
            </a:r>
          </a:p>
          <a:p>
            <a:pPr lvl="2">
              <a:lnSpc>
                <a:spcPct val="80000"/>
              </a:lnSpc>
            </a:pPr>
            <a:r>
              <a:rPr lang="cs-CZ" sz="1500" smtClean="0"/>
              <a:t>nejméně 1 rok praxe pod supervizí po absolvování vysoké školy. </a:t>
            </a:r>
          </a:p>
          <a:p>
            <a:pPr lvl="1">
              <a:lnSpc>
                <a:spcPct val="80000"/>
              </a:lnSpc>
            </a:pPr>
            <a:r>
              <a:rPr lang="cs-CZ" sz="1700" b="1" smtClean="0"/>
              <a:t>Jedním ze čtyř profesních oborů</a:t>
            </a:r>
            <a:r>
              <a:rPr lang="cs-CZ" sz="1700" smtClean="0"/>
              <a:t>, v nichž se absolvent může po promoci specializovat, </a:t>
            </a:r>
            <a:r>
              <a:rPr lang="cs-CZ" sz="1700" b="1" smtClean="0"/>
              <a:t>je</a:t>
            </a:r>
            <a:r>
              <a:rPr lang="cs-CZ" sz="1700" smtClean="0"/>
              <a:t> také </a:t>
            </a:r>
            <a:r>
              <a:rPr lang="cs-CZ" sz="1700" b="1" smtClean="0"/>
              <a:t>pedagogická a školní psychologie</a:t>
            </a:r>
            <a:r>
              <a:rPr lang="cs-CZ" sz="1700" smtClean="0"/>
              <a:t>, tedy oblast edukace – </a:t>
            </a:r>
            <a:r>
              <a:rPr lang="cs-CZ" sz="1700" i="1" smtClean="0"/>
              <a:t>education</a:t>
            </a:r>
            <a:r>
              <a:rPr lang="cs-CZ" sz="1700" smtClean="0"/>
              <a:t> (EuroPsy, 2005).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588963"/>
            <a:ext cx="9074150" cy="693737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825" y="1763713"/>
            <a:ext cx="9074150" cy="539263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  <a:endParaRPr lang="en-GB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>
                <a:solidFill>
                  <a:srgbClr val="FF0000"/>
                </a:solidFill>
              </a:rPr>
              <a:t>Prosím uvádět v předmětu kód předmětu SZ6049!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konzultační</a:t>
            </a:r>
            <a:r>
              <a:rPr lang="en-GB" dirty="0" smtClean="0"/>
              <a:t> </a:t>
            </a:r>
            <a:r>
              <a:rPr lang="en-GB" dirty="0" err="1" smtClean="0"/>
              <a:t>hodiny</a:t>
            </a:r>
            <a:r>
              <a:rPr lang="en-GB" dirty="0" smtClean="0"/>
              <a:t>: </a:t>
            </a:r>
            <a:r>
              <a:rPr lang="cs-CZ" dirty="0" smtClean="0"/>
              <a:t>pondělí 10:00-11:00</a:t>
            </a: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err="1" smtClean="0"/>
              <a:t>jindy</a:t>
            </a:r>
            <a:r>
              <a:rPr lang="en-GB" dirty="0" smtClean="0"/>
              <a:t> </a:t>
            </a:r>
            <a:r>
              <a:rPr lang="cs-CZ" dirty="0" smtClean="0"/>
              <a:t>jen </a:t>
            </a:r>
            <a:r>
              <a:rPr lang="en-GB" dirty="0" err="1" smtClean="0"/>
              <a:t>po</a:t>
            </a:r>
            <a:r>
              <a:rPr lang="en-GB" dirty="0" smtClean="0"/>
              <a:t> </a:t>
            </a:r>
            <a:r>
              <a:rPr lang="en-GB" dirty="0" err="1" smtClean="0"/>
              <a:t>předchozí</a:t>
            </a:r>
            <a:r>
              <a:rPr lang="en-GB" dirty="0" smtClean="0"/>
              <a:t> </a:t>
            </a:r>
            <a:r>
              <a:rPr lang="en-GB" dirty="0" err="1" smtClean="0"/>
              <a:t>domluvě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(</a:t>
            </a:r>
            <a:r>
              <a:rPr lang="en-GB" dirty="0" err="1" smtClean="0"/>
              <a:t>Katedra</a:t>
            </a:r>
            <a:r>
              <a:rPr lang="en-GB" dirty="0" smtClean="0"/>
              <a:t> </a:t>
            </a:r>
            <a:r>
              <a:rPr lang="en-GB" dirty="0" err="1" smtClean="0"/>
              <a:t>psychologie</a:t>
            </a:r>
            <a:r>
              <a:rPr lang="en-GB" dirty="0" smtClean="0"/>
              <a:t>, </a:t>
            </a:r>
            <a:r>
              <a:rPr lang="cs-CZ" dirty="0" smtClean="0"/>
              <a:t>Poříčí 31</a:t>
            </a:r>
            <a:r>
              <a:rPr lang="en-GB" dirty="0" smtClean="0"/>
              <a:t>, Brno)</a:t>
            </a:r>
            <a:endParaRPr lang="cs-CZ" dirty="0" smtClean="0"/>
          </a:p>
          <a:p>
            <a:pPr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err="1"/>
              <a:t>PhDr</a:t>
            </a:r>
            <a:r>
              <a:rPr lang="en-GB" b="1" dirty="0"/>
              <a:t>. Kateřina </a:t>
            </a:r>
            <a:r>
              <a:rPr lang="en-GB" b="1" dirty="0" err="1"/>
              <a:t>Bartošová</a:t>
            </a:r>
            <a:r>
              <a:rPr lang="en-GB" b="1" dirty="0"/>
              <a:t>, Ph.D</a:t>
            </a:r>
            <a:r>
              <a:rPr lang="en-GB" b="1" dirty="0" smtClean="0"/>
              <a:t>.</a:t>
            </a:r>
            <a:endParaRPr lang="cs-CZ" b="1" dirty="0" smtClean="0"/>
          </a:p>
          <a:p>
            <a:pPr lvl="1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katt.bartosova@gmail.com</a:t>
            </a:r>
            <a:endParaRPr lang="cs-CZ" dirty="0" smtClean="0"/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>
                <a:solidFill>
                  <a:srgbClr val="FF0000"/>
                </a:solidFill>
              </a:rPr>
              <a:t>Prosím uvádět v předmětu kód </a:t>
            </a:r>
            <a:r>
              <a:rPr lang="cs-CZ" dirty="0" smtClean="0">
                <a:solidFill>
                  <a:srgbClr val="FF0000"/>
                </a:solidFill>
              </a:rPr>
              <a:t>předmětu SZ6049!</a:t>
            </a:r>
            <a:endParaRPr lang="cs-CZ" dirty="0">
              <a:solidFill>
                <a:srgbClr val="FF0000"/>
              </a:solidFill>
            </a:endParaRPr>
          </a:p>
          <a:p>
            <a:pPr lvl="2" eaLnBrk="1" hangingPunct="1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Historie oboru ve světě.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700" smtClean="0"/>
              <a:t>Pedagogická psychologie patří mezi nejstarší psychologické obory, neboť začala se rozvíjet už ke konci 19. století. Mezi její zakladatele patřili přední psychologové své doby.</a:t>
            </a:r>
          </a:p>
          <a:p>
            <a:pPr>
              <a:lnSpc>
                <a:spcPct val="90000"/>
              </a:lnSpc>
            </a:pPr>
            <a:r>
              <a:rPr lang="cs-CZ" sz="2700" smtClean="0"/>
              <a:t>Americká psychologická asociace zpracovala publikaci věnovanou stoleté existenci oboru pedagogické psychologie (Zimmermann, Schunk, 2003). </a:t>
            </a:r>
          </a:p>
          <a:p>
            <a:pPr lvl="1">
              <a:lnSpc>
                <a:spcPct val="90000"/>
              </a:lnSpc>
            </a:pPr>
            <a:r>
              <a:rPr lang="cs-CZ" sz="2200" smtClean="0"/>
              <a:t>jednoduchá periodizaci do tří velkých, mírně se překrývajících vývojových etap: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1890-1920,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1920-1960, </a:t>
            </a:r>
          </a:p>
          <a:p>
            <a:pPr lvl="2">
              <a:lnSpc>
                <a:spcPct val="90000"/>
              </a:lnSpc>
            </a:pPr>
            <a:r>
              <a:rPr lang="cs-CZ" sz="2000" smtClean="0"/>
              <a:t>od r. 1960 do současnosti.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První období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Nejstarší vývojové období (1890-1920) reprezentuje šest osobností: W. James, A. Binet, J. Dewey, E.L. Thorndike, L.M. Terman, M. Montessoriová. Připomeňme  zde výběrově alespoň první dvě zakladatelské osobnosti.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Americký psycholog </a:t>
            </a:r>
            <a:r>
              <a:rPr lang="cs-CZ" sz="1800" b="1" smtClean="0"/>
              <a:t>W. James</a:t>
            </a:r>
            <a:r>
              <a:rPr lang="cs-CZ" sz="1800" smtClean="0"/>
              <a:t>, který je pokládán za jednoho ze zakladatelů vědecké psychologie, už v r. 1899 napsal Rozpravy s učiteli o psychologii a se studenty o životních ideálech. Upozorňoval, že sama psychologie jako věda nemůže zajistit efektivní výuku žáků, neboť vyučovací činnost učitele je tvořivou záležitostí, je tedy spíše uměním. Byl jeden z prvních, který zdůrazňoval, že je třeba přihlížet k individuálním zvláštnostem žáků a založil tak v pedagogické psychologii linii zaměřenou na dítě a jeho potřeby (child-centered psychology).  </a:t>
            </a:r>
          </a:p>
          <a:p>
            <a:pPr lvl="1">
              <a:lnSpc>
                <a:spcPct val="80000"/>
              </a:lnSpc>
            </a:pPr>
            <a:r>
              <a:rPr lang="cs-CZ" sz="1800" smtClean="0"/>
              <a:t>Francouzský lékař a psycholog </a:t>
            </a:r>
            <a:r>
              <a:rPr lang="cs-CZ" sz="1800" b="1" smtClean="0"/>
              <a:t>A. Binet </a:t>
            </a:r>
            <a:r>
              <a:rPr lang="cs-CZ" sz="1800" smtClean="0"/>
              <a:t>vnesl do pedagogické psychologie metodu experimentálního zkoumání lidského učení (při výzkumech používal i kontrolní skupiny) a studoval podmínky, za nichž učení ve škole probíhá. Zpočátku se zajímal o psychopatologii, zejména o tzv. abnormální děti. Pro zkoumání jejich kognitivních schopností vypracoval speciální zkoušky a tím se zařadil mezi zakladatele psychologického testování. Nešlo mu však o identifikaci mentálně znevýhodněných dětí proto, aby mohly být separovány od běžné populace. Naopak: snažil se je identifikovat proto, aby jim mohla být poskytnuta zvýšené péče s přihlédnutím k jejich potřebám. Výrazně ovlivnil hnutí moderní výchovy tím, že studoval zvláštnosti dětí; vyvracel představu, že dítě je pouhá zmenšenina dospělého člověka.</a:t>
            </a:r>
          </a:p>
          <a:p>
            <a:pPr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Druhé období, třetí období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r>
              <a:rPr lang="cs-CZ" smtClean="0"/>
              <a:t>Střední  vývojové období (1920 – 1960) ovlivnilo pět osobností: L.S. Vygotskij, B.F. Skinner, J. Piaget, L.J. Cronbach, R.M. Gagné. </a:t>
            </a:r>
          </a:p>
          <a:p>
            <a:r>
              <a:rPr lang="cs-CZ" smtClean="0"/>
              <a:t>Nejmladší vývojové období (od r. 1960 do současnosti) reprezentují: B.S. Bloom, N.L. Gage, J. Bruner, A. Bandura, A.L. Brownová.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500" smtClean="0"/>
              <a:t>Přínos ped. psy. pro další obory </a:t>
            </a:r>
            <a:br>
              <a:rPr lang="cs-CZ" sz="4500" smtClean="0"/>
            </a:br>
            <a:r>
              <a:rPr lang="cs-CZ" sz="4500" smtClean="0"/>
              <a:t>- Aster (1990) uvádí: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smtClean="0"/>
              <a:t>regresní analýzu (R.T. Thorndike),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analýzu kovariance (A. Porter),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zjišťování reliability testů a dotazníků (L. Cronbach),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multivariační metody později zužitkované ve statistických počítačových programech typu SPSS - Statistical Programs for Social Scienes (B. Cooley, P. Lohnes) </a:t>
            </a:r>
          </a:p>
          <a:p>
            <a:pPr>
              <a:lnSpc>
                <a:spcPct val="80000"/>
              </a:lnSpc>
            </a:pPr>
            <a:r>
              <a:rPr lang="cs-CZ" sz="2700" smtClean="0"/>
              <a:t>meta-analýzu výsledků empirických výzkumů (G. Glass, I.V. Hedges).</a:t>
            </a:r>
          </a:p>
          <a:p>
            <a:pPr>
              <a:lnSpc>
                <a:spcPct val="80000"/>
              </a:lnSpc>
            </a:pPr>
            <a:endParaRPr lang="cs-CZ" sz="2700" smtClean="0"/>
          </a:p>
          <a:p>
            <a:pPr>
              <a:lnSpc>
                <a:spcPct val="80000"/>
              </a:lnSpc>
            </a:pPr>
            <a:r>
              <a:rPr lang="cs-CZ" sz="2700" smtClean="0"/>
              <a:t>jedná se ale i např. o action research, practice-based research...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Změny v oboru v minulém století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700" dirty="0" smtClean="0"/>
              <a:t>Mayer (1992) napsal, že ve 20. století se vztah mezi pedagogikou a psychologií podobal třem odlišným typům dopravní situace.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Z počátku šlo o ulici s jednosměrným provozem – podněty mířily od psychologie k pedagogice. </a:t>
            </a:r>
            <a:r>
              <a:rPr lang="cs-CZ" sz="2200" b="1" dirty="0" smtClean="0"/>
              <a:t>Psychologie</a:t>
            </a:r>
            <a:r>
              <a:rPr lang="cs-CZ" sz="2200" dirty="0" smtClean="0"/>
              <a:t> se snažila formulovat </a:t>
            </a:r>
            <a:r>
              <a:rPr lang="cs-CZ" sz="2200" b="1" dirty="0" smtClean="0"/>
              <a:t>nové teorie učení a vyučování</a:t>
            </a:r>
            <a:r>
              <a:rPr lang="cs-CZ" sz="2200" dirty="0" smtClean="0"/>
              <a:t>, zatímco </a:t>
            </a:r>
            <a:r>
              <a:rPr lang="cs-CZ" sz="2200" b="1" dirty="0" smtClean="0"/>
              <a:t>pedagogika</a:t>
            </a:r>
            <a:r>
              <a:rPr lang="cs-CZ" sz="2200" dirty="0" smtClean="0"/>
              <a:t> se je </a:t>
            </a:r>
            <a:r>
              <a:rPr lang="cs-CZ" sz="2200" b="1" dirty="0" smtClean="0"/>
              <a:t>snažila aplikovat</a:t>
            </a:r>
            <a:r>
              <a:rPr lang="cs-CZ" sz="2200" dirty="0" smtClean="0"/>
              <a:t> na problémy, s nimiž zápasila školní praxe.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další vývojové etapě jak psychologie, tak pedagogika zajely do slepé ulice: psychologie se soustředila na problémy, které příliš nesouvisely s edukací lidí; pedagogika se zaměřila na řešení praktických úkolů a odklonila se od teorie. </a:t>
            </a:r>
          </a:p>
          <a:p>
            <a:pPr lvl="1">
              <a:lnSpc>
                <a:spcPct val="80000"/>
              </a:lnSpc>
            </a:pPr>
            <a:r>
              <a:rPr lang="cs-CZ" sz="2200" dirty="0" smtClean="0"/>
              <a:t>V poslední době byl naštěstí nastolen „obousměrný provoz“ mezi psychologií a pedagogikou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9208" tIns="51588" rIns="99208" bIns="51588" numCol="1" anchor="b" anchorCtr="0" compatLnSpc="1">
            <a:prstTxWarp prst="textNoShape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cs-CZ" sz="5952" dirty="0"/>
              <a:t>Pedagogická </a:t>
            </a:r>
            <a:r>
              <a:rPr lang="en-GB" sz="5952" dirty="0" err="1"/>
              <a:t>Psychologie</a:t>
            </a:r>
            <a:endParaRPr lang="en-GB" sz="6063" b="1" dirty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604417" y="6668963"/>
            <a:ext cx="7391682" cy="755968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z="4740"/>
          </a:p>
          <a:p>
            <a:pPr eaLnBrk="1" fontAlgn="auto" hangingPunct="1">
              <a:spcBef>
                <a:spcPts val="441"/>
              </a:spcBef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endParaRPr lang="en-GB" smtClean="0"/>
          </a:p>
        </p:txBody>
      </p:sp>
      <p:sp>
        <p:nvSpPr>
          <p:cNvPr id="12292" name="Obdélník 4"/>
          <p:cNvSpPr>
            <a:spLocks noChangeArrowheads="1"/>
          </p:cNvSpPr>
          <p:nvPr/>
        </p:nvSpPr>
        <p:spPr bwMode="auto">
          <a:xfrm>
            <a:off x="2739162" y="6716211"/>
            <a:ext cx="3147721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cs-CZ" altLang="cs-CZ" sz="3968" b="1">
                <a:solidFill>
                  <a:schemeClr val="tx1"/>
                </a:solidFill>
              </a:rPr>
              <a:t>T</a:t>
            </a:r>
            <a:r>
              <a:rPr lang="en-GB" altLang="cs-CZ" sz="3968" b="1">
                <a:solidFill>
                  <a:schemeClr val="tx1"/>
                </a:solidFill>
              </a:rPr>
              <a:t>eorie učení</a:t>
            </a:r>
          </a:p>
        </p:txBody>
      </p:sp>
    </p:spTree>
    <p:extLst>
      <p:ext uri="{BB962C8B-B14F-4D97-AF65-F5344CB8AC3E}">
        <p14:creationId xmlns:p14="http://schemas.microsoft.com/office/powerpoint/2010/main" val="1302042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Úvodem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535" i="1"/>
              <a:t>Pedagogický pohled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užším smyslu </a:t>
            </a:r>
          </a:p>
          <a:p>
            <a:pPr lvl="1" eaLnBrk="1" hangingPunct="1">
              <a:lnSpc>
                <a:spcPct val="80000"/>
              </a:lnSpc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b="1" i="1" smtClean="0"/>
              <a:t>	</a:t>
            </a:r>
            <a:r>
              <a:rPr lang="cs-CZ" altLang="cs-CZ" i="1" smtClean="0"/>
              <a:t>(v situacích pedagogického typu; Kulič, 1992)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směřující k určitému cíli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záměrně organizované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promyšleně řízené</a:t>
            </a:r>
          </a:p>
          <a:p>
            <a:pPr lvl="2" eaLnBrk="1" hangingPunct="1">
              <a:lnSpc>
                <a:spcPct val="95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Učení uvědomované žákem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205" i="1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cs-CZ" altLang="cs-CZ" sz="2205" i="1"/>
              <a:t>Učení </a:t>
            </a:r>
            <a:r>
              <a:rPr lang="cs-CZ" altLang="cs-CZ" sz="2205" b="1" i="1"/>
              <a:t>v širším smyslu </a:t>
            </a:r>
            <a:r>
              <a:rPr lang="cs-CZ" altLang="cs-CZ" sz="2205" i="1"/>
              <a:t>(viz dále)</a:t>
            </a:r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646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1984" i="1"/>
          </a:p>
        </p:txBody>
      </p:sp>
    </p:spTree>
    <p:extLst>
      <p:ext uri="{BB962C8B-B14F-4D97-AF65-F5344CB8AC3E}">
        <p14:creationId xmlns:p14="http://schemas.microsoft.com/office/powerpoint/2010/main" val="3568274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Základní pojmy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r>
              <a:rPr lang="en-GB" sz="2205" dirty="0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osvojené</a:t>
            </a:r>
            <a:r>
              <a:rPr lang="en-GB" sz="1984" dirty="0"/>
              <a:t> </a:t>
            </a:r>
            <a:r>
              <a:rPr lang="en-GB" sz="1984" dirty="0" err="1"/>
              <a:t>soustavy</a:t>
            </a:r>
            <a:r>
              <a:rPr lang="en-GB" sz="1984" dirty="0"/>
              <a:t> </a:t>
            </a:r>
            <a:r>
              <a:rPr lang="en-GB" sz="1984" dirty="0" err="1"/>
              <a:t>informací</a:t>
            </a:r>
            <a:r>
              <a:rPr lang="en-GB" sz="1984" dirty="0"/>
              <a:t>, </a:t>
            </a:r>
            <a:r>
              <a:rPr lang="en-GB" sz="1984" dirty="0" err="1"/>
              <a:t>představ</a:t>
            </a:r>
            <a:r>
              <a:rPr lang="en-GB" sz="1984" dirty="0"/>
              <a:t> a </a:t>
            </a:r>
            <a:r>
              <a:rPr lang="en-GB" sz="1984" dirty="0" err="1"/>
              <a:t>pojmů</a:t>
            </a:r>
            <a:endParaRPr lang="en-GB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 dirty="0"/>
              <a:t>(</a:t>
            </a:r>
            <a:r>
              <a:rPr lang="en-GB" sz="1984" i="1" dirty="0" err="1"/>
              <a:t>srv</a:t>
            </a:r>
            <a:r>
              <a:rPr lang="en-GB" sz="1984" i="1" dirty="0"/>
              <a:t>. </a:t>
            </a:r>
            <a:r>
              <a:rPr lang="en-GB" sz="1984" i="1" dirty="0" err="1"/>
              <a:t>deklarativní</a:t>
            </a:r>
            <a:r>
              <a:rPr lang="en-GB" sz="1984" i="1" dirty="0"/>
              <a:t> </a:t>
            </a:r>
            <a:r>
              <a:rPr lang="en-GB" sz="1984" i="1" dirty="0" err="1"/>
              <a:t>znalosti</a:t>
            </a:r>
            <a:r>
              <a:rPr lang="cs-CZ" sz="1984" i="1" dirty="0"/>
              <a:t>)</a:t>
            </a:r>
            <a:endParaRPr lang="en-GB" sz="1984" i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Dovednosti</a:t>
            </a:r>
            <a:r>
              <a:rPr lang="en-GB" sz="2205" dirty="0"/>
              <a:t> </a:t>
            </a:r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předpoklad</a:t>
            </a:r>
            <a:r>
              <a:rPr lang="en-GB" sz="1984" dirty="0"/>
              <a:t> pro </a:t>
            </a:r>
            <a:r>
              <a:rPr lang="en-GB" sz="1984" dirty="0" err="1"/>
              <a:t>vykonávání</a:t>
            </a:r>
            <a:r>
              <a:rPr lang="en-GB" sz="1984" dirty="0"/>
              <a:t> </a:t>
            </a:r>
            <a:r>
              <a:rPr lang="en-GB" sz="1984" dirty="0" err="1"/>
              <a:t>činnosti</a:t>
            </a:r>
            <a:r>
              <a:rPr lang="en-GB" sz="1984" dirty="0"/>
              <a:t> </a:t>
            </a:r>
            <a:r>
              <a:rPr lang="en-GB" sz="1984" dirty="0" err="1"/>
              <a:t>či</a:t>
            </a:r>
            <a:r>
              <a:rPr lang="en-GB" sz="1984" dirty="0"/>
              <a:t> </a:t>
            </a:r>
            <a:r>
              <a:rPr lang="en-GB" sz="1984" dirty="0" err="1"/>
              <a:t>její</a:t>
            </a:r>
            <a:r>
              <a:rPr lang="en-GB" sz="1984" dirty="0"/>
              <a:t> </a:t>
            </a:r>
            <a:r>
              <a:rPr lang="en-GB" sz="1984" dirty="0" err="1"/>
              <a:t>části</a:t>
            </a:r>
            <a:r>
              <a:rPr lang="en-GB" sz="1984" dirty="0"/>
              <a:t>; </a:t>
            </a:r>
            <a:r>
              <a:rPr lang="en-GB" sz="1984" dirty="0" err="1"/>
              <a:t>znalost</a:t>
            </a:r>
            <a:r>
              <a:rPr lang="en-GB" sz="1984" dirty="0"/>
              <a:t> </a:t>
            </a:r>
            <a:r>
              <a:rPr lang="en-GB" sz="1984" dirty="0" err="1"/>
              <a:t>postupu</a:t>
            </a:r>
            <a:r>
              <a:rPr lang="en-GB" sz="1984" dirty="0"/>
              <a:t> </a:t>
            </a:r>
            <a:r>
              <a:rPr lang="en-GB" sz="1984" dirty="0" err="1"/>
              <a:t>či</a:t>
            </a:r>
            <a:r>
              <a:rPr lang="en-GB" sz="1984" dirty="0"/>
              <a:t> „</a:t>
            </a:r>
            <a:r>
              <a:rPr lang="en-GB" sz="1984" dirty="0" err="1"/>
              <a:t>strategie</a:t>
            </a:r>
            <a:r>
              <a:rPr lang="en-GB" sz="1984" dirty="0"/>
              <a:t>“ </a:t>
            </a:r>
            <a:r>
              <a:rPr lang="en-GB" sz="1984" dirty="0" err="1"/>
              <a:t>určité</a:t>
            </a:r>
            <a:r>
              <a:rPr lang="en-GB" sz="1984" dirty="0"/>
              <a:t> </a:t>
            </a:r>
            <a:r>
              <a:rPr lang="en-GB" sz="1984" dirty="0" err="1"/>
              <a:t>činnosti</a:t>
            </a:r>
            <a:endParaRPr lang="en-GB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i="1" dirty="0"/>
              <a:t>(</a:t>
            </a:r>
            <a:r>
              <a:rPr lang="en-GB" sz="1984" i="1" dirty="0" err="1"/>
              <a:t>srv</a:t>
            </a:r>
            <a:r>
              <a:rPr lang="en-GB" sz="1984" i="1" dirty="0"/>
              <a:t>. </a:t>
            </a:r>
            <a:r>
              <a:rPr lang="en-GB" sz="1984" i="1" dirty="0" err="1"/>
              <a:t>procedurální</a:t>
            </a:r>
            <a:r>
              <a:rPr lang="en-GB" sz="1984" i="1" dirty="0"/>
              <a:t> </a:t>
            </a:r>
            <a:r>
              <a:rPr lang="en-GB" sz="1984" i="1" dirty="0" err="1"/>
              <a:t>znalosti</a:t>
            </a:r>
            <a:r>
              <a:rPr lang="cs-CZ" sz="1984" i="1" dirty="0"/>
              <a:t>)</a:t>
            </a:r>
            <a:endParaRPr lang="en-GB" sz="1984" i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endParaRPr lang="en-GB" sz="2205" b="1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Učením</a:t>
            </a:r>
            <a:r>
              <a:rPr lang="en-GB" sz="1984" dirty="0"/>
              <a:t> </a:t>
            </a:r>
            <a:r>
              <a:rPr lang="en-GB" sz="1984" dirty="0" err="1"/>
              <a:t>získaná</a:t>
            </a:r>
            <a:r>
              <a:rPr lang="en-GB" sz="1984" dirty="0"/>
              <a:t> </a:t>
            </a:r>
            <a:r>
              <a:rPr lang="en-GB" sz="1984" dirty="0" err="1"/>
              <a:t>pobídka</a:t>
            </a:r>
            <a:r>
              <a:rPr lang="en-GB" sz="1984" dirty="0"/>
              <a:t> </a:t>
            </a:r>
            <a:r>
              <a:rPr lang="en-GB" sz="1984" dirty="0" err="1"/>
              <a:t>chovat</a:t>
            </a:r>
            <a:r>
              <a:rPr lang="en-GB" sz="1984" dirty="0"/>
              <a:t> se v </a:t>
            </a:r>
            <a:r>
              <a:rPr lang="en-GB" sz="1984" dirty="0" err="1"/>
              <a:t>určité</a:t>
            </a:r>
            <a:r>
              <a:rPr lang="en-GB" sz="1984" dirty="0"/>
              <a:t> </a:t>
            </a:r>
            <a:r>
              <a:rPr lang="en-GB" sz="1984" dirty="0" err="1"/>
              <a:t>situaci</a:t>
            </a:r>
            <a:r>
              <a:rPr lang="en-GB" sz="1984" dirty="0"/>
              <a:t> </a:t>
            </a:r>
            <a:r>
              <a:rPr lang="en-GB" sz="1984" dirty="0" err="1"/>
              <a:t>určitým</a:t>
            </a:r>
            <a:r>
              <a:rPr lang="en-GB" sz="1984" dirty="0"/>
              <a:t> </a:t>
            </a:r>
            <a:r>
              <a:rPr lang="en-GB" sz="1984" dirty="0" err="1"/>
              <a:t>způsobem</a:t>
            </a:r>
            <a:r>
              <a:rPr lang="en-GB" sz="1984" dirty="0"/>
              <a:t> a </a:t>
            </a:r>
            <a:r>
              <a:rPr lang="en-GB" sz="1984" dirty="0" err="1"/>
              <a:t>obsahuje</a:t>
            </a:r>
            <a:r>
              <a:rPr lang="en-GB" sz="1984" dirty="0"/>
              <a:t> </a:t>
            </a:r>
            <a:r>
              <a:rPr lang="en-GB" sz="1984" dirty="0" err="1"/>
              <a:t>motivační</a:t>
            </a:r>
            <a:r>
              <a:rPr lang="en-GB" sz="1984" dirty="0"/>
              <a:t> </a:t>
            </a:r>
            <a:r>
              <a:rPr lang="en-GB" sz="1984" dirty="0" err="1"/>
              <a:t>prvek</a:t>
            </a:r>
            <a:endParaRPr lang="en-GB" sz="1984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b="1" dirty="0"/>
          </a:p>
          <a:p>
            <a:pPr marL="352780" indent="-352780" eaLnBrk="1" fontAlgn="auto" hangingPunct="1">
              <a:lnSpc>
                <a:spcPct val="80000"/>
              </a:lnSpc>
              <a:spcBef>
                <a:spcPts val="579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u="sng" dirty="0" err="1"/>
              <a:t>Kompetence</a:t>
            </a:r>
            <a:r>
              <a:rPr lang="en-GB" sz="2205" b="1" dirty="0"/>
              <a:t> </a:t>
            </a:r>
            <a:r>
              <a:rPr lang="en-GB" sz="2205" i="1" dirty="0"/>
              <a:t>(v </a:t>
            </a:r>
            <a:r>
              <a:rPr lang="en-GB" sz="2205" i="1" dirty="0" err="1"/>
              <a:t>rámci</a:t>
            </a:r>
            <a:r>
              <a:rPr lang="en-GB" sz="2205" i="1" dirty="0"/>
              <a:t> ŠV</a:t>
            </a:r>
            <a:r>
              <a:rPr lang="cs-CZ" sz="2205" i="1" dirty="0"/>
              <a:t>P)</a:t>
            </a:r>
            <a:endParaRPr lang="en-GB" sz="2205" i="1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1984" dirty="0" err="1"/>
              <a:t>Zahrnují</a:t>
            </a:r>
            <a:r>
              <a:rPr lang="en-GB" sz="1984" dirty="0"/>
              <a:t> </a:t>
            </a:r>
            <a:r>
              <a:rPr lang="en-GB" sz="1984" dirty="0" err="1"/>
              <a:t>všechny</a:t>
            </a:r>
            <a:r>
              <a:rPr lang="en-GB" sz="1984" dirty="0"/>
              <a:t> </a:t>
            </a:r>
            <a:r>
              <a:rPr lang="en-GB" sz="1984" dirty="0" err="1"/>
              <a:t>výše</a:t>
            </a:r>
            <a:r>
              <a:rPr lang="en-GB" sz="1984" dirty="0"/>
              <a:t> </a:t>
            </a:r>
            <a:r>
              <a:rPr lang="en-GB" sz="1984" dirty="0" err="1"/>
              <a:t>uvedené</a:t>
            </a:r>
            <a:r>
              <a:rPr lang="en-GB" sz="1984" dirty="0"/>
              <a:t>; </a:t>
            </a:r>
            <a:r>
              <a:rPr lang="en-GB" sz="1984" dirty="0" err="1"/>
              <a:t>zdůrazňována</a:t>
            </a:r>
            <a:r>
              <a:rPr lang="en-GB" sz="1984" dirty="0"/>
              <a:t> </a:t>
            </a:r>
            <a:r>
              <a:rPr lang="en-GB" sz="1984" dirty="0" err="1"/>
              <a:t>praktičnost</a:t>
            </a:r>
            <a:r>
              <a:rPr lang="en-GB" sz="1984" dirty="0"/>
              <a:t> a </a:t>
            </a:r>
            <a:r>
              <a:rPr lang="en-GB" sz="1984" dirty="0" err="1"/>
              <a:t>provázanost</a:t>
            </a:r>
            <a:r>
              <a:rPr lang="en-GB" sz="1984" dirty="0"/>
              <a:t> s </a:t>
            </a:r>
            <a:r>
              <a:rPr lang="en-GB" sz="1984" dirty="0" err="1"/>
              <a:t>běžným</a:t>
            </a:r>
            <a:r>
              <a:rPr lang="en-GB" sz="1984" dirty="0"/>
              <a:t> </a:t>
            </a:r>
            <a:r>
              <a:rPr lang="en-GB" sz="1984" dirty="0" err="1"/>
              <a:t>životem</a:t>
            </a:r>
            <a:endParaRPr lang="cs-CZ" sz="1984" dirty="0"/>
          </a:p>
          <a:p>
            <a:pPr marL="705560" lvl="1" indent="-302383" eaLnBrk="1" fontAlgn="auto" hangingPunct="1">
              <a:lnSpc>
                <a:spcPct val="80000"/>
              </a:lnSpc>
              <a:spcBef>
                <a:spcPts val="551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cs-CZ" sz="1543" dirty="0" err="1"/>
              <a:t>Def</a:t>
            </a:r>
            <a:r>
              <a:rPr lang="cs-CZ" sz="1543" dirty="0"/>
              <a:t>. (Klíčové) kompetence jsou evropském rámci pojímány jako kombinace znalostí, dovedností a postojů odpovídajících určitému kontextu a definovány jako kompetence, které všichni potřebují ke svému osobnímu naplnění a rozvoji, aktivnímu občanství, sociálnímu začlenění a pro pracovní život. Během počátečního vzdělávání a odborné přípravy by si měli mladí lidé osvojit klíčové schopnosti na takové úrovni, aby byli připraveni na dospělost, a tyto schopnosti by si měli dále rozvíjet, zachovávat a aktualizovat v rámci celoživotního vzdělávání.</a:t>
            </a:r>
            <a:endParaRPr lang="en-GB" sz="1984" dirty="0"/>
          </a:p>
        </p:txBody>
      </p:sp>
    </p:spTree>
    <p:extLst>
      <p:ext uri="{BB962C8B-B14F-4D97-AF65-F5344CB8AC3E}">
        <p14:creationId xmlns:p14="http://schemas.microsoft.com/office/powerpoint/2010/main" val="414092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Úvodem – učení v psychologii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Učení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Čáp</a:t>
            </a:r>
            <a:r>
              <a:rPr lang="en-GB" altLang="cs-CZ" sz="2646" dirty="0"/>
              <a:t>, 2001)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Získávání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zkušeností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utváření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pozměňování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jedince</a:t>
            </a:r>
            <a:r>
              <a:rPr lang="en-GB" altLang="cs-CZ" sz="2205" dirty="0"/>
              <a:t> v </a:t>
            </a:r>
            <a:r>
              <a:rPr lang="en-GB" altLang="cs-CZ" sz="2205" dirty="0" err="1"/>
              <a:t>průběhu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života</a:t>
            </a:r>
            <a:r>
              <a:rPr lang="en-GB" altLang="cs-CZ" sz="2205" dirty="0"/>
              <a:t>.</a:t>
            </a:r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Opakem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vrozeného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Probíhá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na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subhumánní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úrovni</a:t>
            </a:r>
            <a:endParaRPr lang="cs-CZ" altLang="cs-CZ" sz="2205" dirty="0"/>
          </a:p>
          <a:p>
            <a:pPr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cs-CZ" altLang="cs-CZ" sz="2535" dirty="0"/>
          </a:p>
          <a:p>
            <a:pPr eaLnBrk="1" hangingPunct="1">
              <a:lnSpc>
                <a:spcPct val="8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Funkce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endParaRPr lang="en-GB" altLang="cs-CZ" sz="2646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Přizpůsobování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organismu</a:t>
            </a:r>
            <a:r>
              <a:rPr lang="en-GB" altLang="cs-CZ" sz="2205" dirty="0"/>
              <a:t> k </a:t>
            </a:r>
            <a:r>
              <a:rPr lang="en-GB" altLang="cs-CZ" sz="2205" dirty="0" err="1"/>
              <a:t>prostředí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změnám</a:t>
            </a:r>
            <a:r>
              <a:rPr lang="en-GB" altLang="cs-CZ" sz="2205" dirty="0"/>
              <a:t> v </a:t>
            </a:r>
            <a:r>
              <a:rPr lang="en-GB" altLang="cs-CZ" sz="2205" dirty="0" err="1"/>
              <a:t>prostředí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Přizpůsobování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společnosti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jejím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požadavkům</a:t>
            </a:r>
            <a:endParaRPr lang="en-GB" altLang="cs-CZ" sz="2205" dirty="0"/>
          </a:p>
          <a:p>
            <a:pPr lvl="1" eaLnBrk="1" hangingPunct="1">
              <a:lnSpc>
                <a:spcPct val="8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Nejedná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pouze</a:t>
            </a:r>
            <a:r>
              <a:rPr lang="en-GB" altLang="cs-CZ" sz="2205" dirty="0"/>
              <a:t> o </a:t>
            </a:r>
            <a:r>
              <a:rPr lang="en-GB" altLang="cs-CZ" sz="2205" dirty="0" err="1"/>
              <a:t>pasivní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proces</a:t>
            </a:r>
            <a:r>
              <a:rPr lang="en-GB" altLang="cs-CZ" sz="2205" dirty="0"/>
              <a:t> </a:t>
            </a:r>
          </a:p>
          <a:p>
            <a:pPr lvl="2" eaLnBrk="1" hangingPunct="1">
              <a:lnSpc>
                <a:spcPct val="80000"/>
              </a:lnSpc>
              <a:spcBef>
                <a:spcPts val="579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1984" i="1" dirty="0"/>
              <a:t>(</a:t>
            </a:r>
            <a:r>
              <a:rPr lang="en-GB" altLang="cs-CZ" sz="1984" i="1" dirty="0" err="1"/>
              <a:t>srv</a:t>
            </a:r>
            <a:r>
              <a:rPr lang="en-GB" altLang="cs-CZ" sz="1984" i="1" dirty="0"/>
              <a:t>. </a:t>
            </a:r>
            <a:r>
              <a:rPr lang="en-GB" altLang="cs-CZ" sz="1984" i="1" dirty="0" err="1"/>
              <a:t>např</a:t>
            </a:r>
            <a:r>
              <a:rPr lang="en-GB" altLang="cs-CZ" sz="1984" i="1" dirty="0"/>
              <a:t>. Piaget – </a:t>
            </a:r>
            <a:r>
              <a:rPr lang="en-GB" altLang="cs-CZ" sz="1984" i="1" dirty="0" err="1"/>
              <a:t>asimilace</a:t>
            </a:r>
            <a:r>
              <a:rPr lang="en-GB" altLang="cs-CZ" sz="1984" i="1" dirty="0"/>
              <a:t> a </a:t>
            </a:r>
            <a:r>
              <a:rPr lang="en-GB" altLang="cs-CZ" sz="1984" i="1" dirty="0" err="1"/>
              <a:t>akomodace</a:t>
            </a:r>
            <a:r>
              <a:rPr lang="en-GB" altLang="cs-CZ" sz="1984" i="1" dirty="0"/>
              <a:t>, </a:t>
            </a:r>
            <a:r>
              <a:rPr lang="en-GB" altLang="cs-CZ" sz="1984" i="1" dirty="0" err="1"/>
              <a:t>Moscovichi</a:t>
            </a:r>
            <a:r>
              <a:rPr lang="en-GB" altLang="cs-CZ" sz="1984" i="1" dirty="0"/>
              <a:t> – </a:t>
            </a:r>
            <a:r>
              <a:rPr lang="en-GB" altLang="cs-CZ" sz="1984" i="1" dirty="0" err="1"/>
              <a:t>sociální</a:t>
            </a:r>
            <a:r>
              <a:rPr lang="en-GB" altLang="cs-CZ" sz="1984" i="1" dirty="0"/>
              <a:t> </a:t>
            </a:r>
            <a:r>
              <a:rPr lang="en-GB" altLang="cs-CZ" sz="1984" i="1" dirty="0" err="1"/>
              <a:t>reprezentace</a:t>
            </a:r>
            <a:r>
              <a:rPr lang="en-GB" altLang="cs-CZ" sz="1984" i="1" dirty="0"/>
              <a:t> </a:t>
            </a:r>
            <a:r>
              <a:rPr lang="en-GB" altLang="cs-CZ" sz="1984" i="1" dirty="0" err="1"/>
              <a:t>aj</a:t>
            </a:r>
            <a:r>
              <a:rPr lang="en-GB" altLang="cs-CZ" sz="1984" i="1" dirty="0"/>
              <a:t>.)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55886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mtClean="0"/>
              <a:t>Druhy učení</a:t>
            </a:r>
            <a:r>
              <a:rPr lang="cs-CZ" smtClean="0"/>
              <a:t> v psychologii - opakování</a:t>
            </a:r>
            <a:endParaRPr lang="en-GB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Elementární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Tvoření asociací nebo podmiňování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Komplexní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Osvojení postupů při řešení problémů, mentální mapy prostředí, osvojování principů a systémů učiva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</a:t>
            </a:r>
            <a:r>
              <a:rPr lang="cs-CZ" altLang="cs-CZ" sz="2205" i="1"/>
              <a:t>další přednáška</a:t>
            </a:r>
            <a:r>
              <a:rPr lang="en-GB" altLang="cs-CZ" sz="2205" i="1"/>
              <a:t>)</a:t>
            </a:r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/>
              <a:t>Sociální učení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/>
              <a:t>Komunikace, interakce a percepce, sociální role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i="1"/>
              <a:t>(viz sociální psychologie)</a:t>
            </a:r>
          </a:p>
        </p:txBody>
      </p:sp>
    </p:spTree>
    <p:extLst>
      <p:ext uri="{BB962C8B-B14F-4D97-AF65-F5344CB8AC3E}">
        <p14:creationId xmlns:p14="http://schemas.microsoft.com/office/powerpoint/2010/main" val="1024538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pPr eaLnBrk="1" hangingPunct="1"/>
            <a:r>
              <a:rPr lang="cs-CZ" dirty="0" smtClean="0"/>
              <a:t>Požadavky na ukončení kurzu </a:t>
            </a:r>
            <a:br>
              <a:rPr lang="cs-CZ" dirty="0" smtClean="0"/>
            </a:br>
            <a:r>
              <a:rPr lang="cs-CZ" sz="3200" dirty="0" smtClean="0"/>
              <a:t>(všechny jsou nutnou podmínkou)</a:t>
            </a:r>
            <a:endParaRPr lang="cs-CZ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>
            <a:normAutofit fontScale="92500" lnSpcReduction="10000"/>
          </a:bodyPr>
          <a:lstStyle/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Zkouškový test ve zkouškovém období (50% hodnocení)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Anotace posteru (do 21.10. 2016) s </a:t>
            </a:r>
            <a:r>
              <a:rPr lang="cs-CZ" dirty="0" err="1" smtClean="0"/>
              <a:t>ped</a:t>
            </a:r>
            <a:r>
              <a:rPr lang="cs-CZ" dirty="0" smtClean="0"/>
              <a:t>. – psych. perspektivou (10%)</a:t>
            </a:r>
          </a:p>
          <a:p>
            <a:pPr marL="654050" lvl="2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Specifické téma </a:t>
            </a:r>
            <a:r>
              <a:rPr lang="cs-CZ" dirty="0"/>
              <a:t>dle vlastního výběru v </a:t>
            </a:r>
            <a:r>
              <a:rPr lang="cs-CZ" dirty="0" smtClean="0"/>
              <a:t>kontextu sylabu </a:t>
            </a:r>
            <a:r>
              <a:rPr lang="cs-CZ" dirty="0"/>
              <a:t>(teoretické / výzkumné / kazuistické téma</a:t>
            </a:r>
            <a:r>
              <a:rPr lang="cs-CZ" dirty="0" smtClean="0"/>
              <a:t>); </a:t>
            </a:r>
          </a:p>
          <a:p>
            <a:pPr marL="1158875" lvl="3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ideálně relevantní z hlediska osobního zájmu, zkušenosti, pracovních úkolů (učíte-li) či pro přípravu diplomky – nebo jako odpověď na otázku:</a:t>
            </a:r>
          </a:p>
          <a:p>
            <a:pPr marL="1158875" lvl="3" indent="-352425" eaLnBrk="1" hangingPunct="1">
              <a:spcBef>
                <a:spcPts val="775"/>
              </a:spcBef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„Hele, ty studuješ to učitelství, jak (proč) je to takhle…?“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odpovědi na otázku k videu K. Robinsona (do 20.10. 2016) (10%)</a:t>
            </a:r>
          </a:p>
          <a:p>
            <a:pPr marL="352425" lvl="1" indent="-352425" eaLnBrk="1" hangingPunct="1">
              <a:spcBef>
                <a:spcPts val="775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cs-CZ" dirty="0" smtClean="0"/>
              <a:t>Vypracování posteru (do </a:t>
            </a:r>
            <a:r>
              <a:rPr lang="cs-CZ" dirty="0" err="1" smtClean="0"/>
              <a:t>odevzdávárny</a:t>
            </a:r>
            <a:r>
              <a:rPr lang="cs-CZ" dirty="0" smtClean="0"/>
              <a:t> v </a:t>
            </a:r>
            <a:r>
              <a:rPr lang="cs-CZ" dirty="0" err="1" smtClean="0"/>
              <a:t>ISu</a:t>
            </a:r>
            <a:r>
              <a:rPr lang="cs-CZ" dirty="0" smtClean="0"/>
              <a:t>; diskuse nad postery v diskusním fóru kurzu do 15.12.2016) -  (30%)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cs-CZ" altLang="cs-CZ" smtClean="0"/>
              <a:t>Učení - v</a:t>
            </a:r>
            <a:r>
              <a:rPr lang="en-GB" altLang="cs-CZ" smtClean="0"/>
              <a:t>ýsledky učení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Vědomosti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Soustavy</a:t>
            </a:r>
            <a:r>
              <a:rPr lang="en-GB" sz="2205" dirty="0"/>
              <a:t> </a:t>
            </a:r>
            <a:r>
              <a:rPr lang="en-GB" sz="2205" dirty="0" err="1"/>
              <a:t>představ</a:t>
            </a:r>
            <a:r>
              <a:rPr lang="en-GB" sz="2205" dirty="0"/>
              <a:t> a </a:t>
            </a:r>
            <a:r>
              <a:rPr lang="en-GB" sz="2205" dirty="0" err="1"/>
              <a:t>pojmů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rozlišování</a:t>
            </a:r>
            <a:r>
              <a:rPr lang="en-GB" sz="2205" dirty="0"/>
              <a:t> </a:t>
            </a:r>
            <a:r>
              <a:rPr lang="en-GB" sz="2205" dirty="0" err="1"/>
              <a:t>výšky</a:t>
            </a:r>
            <a:r>
              <a:rPr lang="en-GB" sz="2205" dirty="0"/>
              <a:t> a </a:t>
            </a:r>
            <a:r>
              <a:rPr lang="en-GB" sz="2205" dirty="0" err="1"/>
              <a:t>barvy</a:t>
            </a:r>
            <a:r>
              <a:rPr lang="en-GB" sz="2205" dirty="0"/>
              <a:t> </a:t>
            </a:r>
            <a:r>
              <a:rPr lang="en-GB" sz="2205" dirty="0" err="1"/>
              <a:t>tónů</a:t>
            </a:r>
            <a:r>
              <a:rPr lang="en-GB" sz="2205" dirty="0"/>
              <a:t>, </a:t>
            </a:r>
            <a:r>
              <a:rPr lang="en-GB" sz="2205" dirty="0" err="1"/>
              <a:t>odlišení</a:t>
            </a:r>
            <a:r>
              <a:rPr lang="en-GB" sz="2205" dirty="0"/>
              <a:t> </a:t>
            </a:r>
            <a:r>
              <a:rPr lang="en-GB" sz="2205" dirty="0" err="1"/>
              <a:t>správného</a:t>
            </a:r>
            <a:r>
              <a:rPr lang="en-GB" sz="2205" dirty="0"/>
              <a:t> a </a:t>
            </a:r>
            <a:r>
              <a:rPr lang="en-GB" sz="2205" dirty="0" err="1"/>
              <a:t>špatného</a:t>
            </a:r>
            <a:r>
              <a:rPr lang="en-GB" sz="2205" dirty="0"/>
              <a:t> </a:t>
            </a:r>
            <a:r>
              <a:rPr lang="en-GB" sz="2205" dirty="0" err="1"/>
              <a:t>chodu</a:t>
            </a:r>
            <a:r>
              <a:rPr lang="en-GB" sz="2205" dirty="0"/>
              <a:t> </a:t>
            </a:r>
            <a:r>
              <a:rPr lang="en-GB" sz="2205" dirty="0" err="1"/>
              <a:t>stroje</a:t>
            </a:r>
            <a:r>
              <a:rPr lang="en-GB" sz="2205" dirty="0"/>
              <a:t> </a:t>
            </a:r>
            <a:r>
              <a:rPr lang="en-GB" sz="2205" dirty="0" err="1"/>
              <a:t>podle</a:t>
            </a:r>
            <a:r>
              <a:rPr lang="en-GB" sz="2205" dirty="0"/>
              <a:t> </a:t>
            </a:r>
            <a:r>
              <a:rPr lang="en-GB" sz="2205" dirty="0" err="1"/>
              <a:t>zvuku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Senzomotorické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Lepší</a:t>
            </a:r>
            <a:r>
              <a:rPr lang="en-GB" sz="2205" dirty="0"/>
              <a:t> </a:t>
            </a:r>
            <a:r>
              <a:rPr lang="en-GB" sz="2205" dirty="0" err="1"/>
              <a:t>koordinace</a:t>
            </a:r>
            <a:r>
              <a:rPr lang="en-GB" sz="2205" dirty="0"/>
              <a:t> </a:t>
            </a:r>
            <a:r>
              <a:rPr lang="en-GB" sz="2205" dirty="0" err="1"/>
              <a:t>vnímání</a:t>
            </a:r>
            <a:r>
              <a:rPr lang="en-GB" sz="2205" dirty="0"/>
              <a:t> a </a:t>
            </a:r>
            <a:r>
              <a:rPr lang="en-GB" sz="2205" dirty="0" err="1"/>
              <a:t>pohybů</a:t>
            </a:r>
            <a:r>
              <a:rPr lang="en-GB" sz="2205" dirty="0"/>
              <a:t> – </a:t>
            </a: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psaní</a:t>
            </a:r>
            <a:r>
              <a:rPr lang="en-GB" sz="2205" dirty="0"/>
              <a:t>, </a:t>
            </a:r>
            <a:r>
              <a:rPr lang="en-GB" sz="2205" dirty="0" err="1"/>
              <a:t>řemeslné</a:t>
            </a:r>
            <a:r>
              <a:rPr lang="en-GB" sz="2205" dirty="0"/>
              <a:t> </a:t>
            </a:r>
            <a:r>
              <a:rPr lang="en-GB" sz="2205" dirty="0" err="1"/>
              <a:t>práce</a:t>
            </a:r>
            <a:r>
              <a:rPr lang="en-GB" sz="2205" dirty="0"/>
              <a:t>, sport</a:t>
            </a:r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Intelektové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r>
              <a:rPr lang="en-GB" sz="2205" b="1" dirty="0"/>
              <a:t> a </a:t>
            </a:r>
            <a:r>
              <a:rPr lang="en-GB" sz="2205" b="1" dirty="0" err="1"/>
              <a:t>schopnosti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matematické</a:t>
            </a:r>
            <a:r>
              <a:rPr lang="en-GB" sz="2205" dirty="0"/>
              <a:t>, </a:t>
            </a:r>
            <a:r>
              <a:rPr lang="en-GB" sz="2205" dirty="0" err="1"/>
              <a:t>jazykové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Návyky</a:t>
            </a:r>
            <a:r>
              <a:rPr lang="en-GB" sz="2205" b="1" dirty="0"/>
              <a:t>, </a:t>
            </a:r>
            <a:r>
              <a:rPr lang="en-GB" sz="2205" b="1" dirty="0" err="1"/>
              <a:t>postoje</a:t>
            </a:r>
            <a:r>
              <a:rPr lang="en-GB" sz="2205" b="1" dirty="0"/>
              <a:t>, </a:t>
            </a:r>
            <a:r>
              <a:rPr lang="en-GB" sz="2205" b="1" dirty="0" err="1"/>
              <a:t>vlastnosti</a:t>
            </a:r>
            <a:r>
              <a:rPr lang="en-GB" sz="2205" b="1" dirty="0"/>
              <a:t> </a:t>
            </a:r>
            <a:r>
              <a:rPr lang="en-GB" sz="2205" b="1" dirty="0" err="1"/>
              <a:t>osobnosti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Např</a:t>
            </a:r>
            <a:r>
              <a:rPr lang="en-GB" sz="2205" dirty="0"/>
              <a:t>. </a:t>
            </a:r>
            <a:r>
              <a:rPr lang="en-GB" sz="2205" dirty="0" err="1"/>
              <a:t>vytrvalost</a:t>
            </a:r>
            <a:r>
              <a:rPr lang="en-GB" sz="2205" dirty="0"/>
              <a:t>, </a:t>
            </a:r>
            <a:r>
              <a:rPr lang="en-GB" sz="2205" dirty="0" err="1"/>
              <a:t>svědomitost</a:t>
            </a: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b="1" dirty="0" err="1"/>
              <a:t>Sociální</a:t>
            </a:r>
            <a:r>
              <a:rPr lang="en-GB" sz="2205" b="1" dirty="0"/>
              <a:t> </a:t>
            </a:r>
            <a:r>
              <a:rPr lang="en-GB" sz="2205" b="1" dirty="0" err="1"/>
              <a:t>dovednosti</a:t>
            </a:r>
            <a:endParaRPr lang="en-GB" sz="2205" b="1" dirty="0"/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Font typeface="Wingdings 2"/>
              <a:buChar char="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 err="1"/>
              <a:t>Komunikativní</a:t>
            </a:r>
            <a:r>
              <a:rPr lang="en-GB" sz="2205" dirty="0"/>
              <a:t> </a:t>
            </a:r>
            <a:r>
              <a:rPr lang="en-GB" sz="2205" dirty="0" err="1"/>
              <a:t>dovednosti</a:t>
            </a:r>
            <a:r>
              <a:rPr lang="en-GB" sz="2205" dirty="0"/>
              <a:t>, </a:t>
            </a:r>
            <a:r>
              <a:rPr lang="en-GB" sz="2205" dirty="0" err="1"/>
              <a:t>orientace</a:t>
            </a:r>
            <a:r>
              <a:rPr lang="en-GB" sz="2205" dirty="0"/>
              <a:t> v </a:t>
            </a:r>
            <a:r>
              <a:rPr lang="en-GB" sz="2205" dirty="0" err="1"/>
              <a:t>sociálních</a:t>
            </a:r>
            <a:r>
              <a:rPr lang="en-GB" sz="2205" dirty="0"/>
              <a:t> </a:t>
            </a:r>
            <a:r>
              <a:rPr lang="en-GB" sz="2205" dirty="0" err="1"/>
              <a:t>vztazích</a:t>
            </a:r>
            <a:r>
              <a:rPr lang="en-GB" sz="2205" dirty="0"/>
              <a:t>, </a:t>
            </a:r>
            <a:r>
              <a:rPr lang="en-GB" sz="2205" dirty="0" err="1"/>
              <a:t>schopnost</a:t>
            </a:r>
            <a:r>
              <a:rPr lang="en-GB" sz="2205" dirty="0"/>
              <a:t> </a:t>
            </a:r>
            <a:r>
              <a:rPr lang="en-GB" sz="2205" dirty="0" err="1"/>
              <a:t>obhájit</a:t>
            </a:r>
            <a:r>
              <a:rPr lang="en-GB" sz="2205" dirty="0"/>
              <a:t> </a:t>
            </a:r>
            <a:r>
              <a:rPr lang="en-GB" sz="2205" dirty="0" err="1"/>
              <a:t>vlastní</a:t>
            </a:r>
            <a:r>
              <a:rPr lang="en-GB" sz="2205" dirty="0"/>
              <a:t> </a:t>
            </a:r>
            <a:r>
              <a:rPr lang="en-GB" sz="2205" dirty="0" err="1"/>
              <a:t>názor</a:t>
            </a:r>
            <a:r>
              <a:rPr lang="en-GB" sz="2205" dirty="0"/>
              <a:t> </a:t>
            </a:r>
            <a:r>
              <a:rPr lang="en-GB" sz="2205" dirty="0" err="1"/>
              <a:t>atd</a:t>
            </a:r>
            <a:r>
              <a:rPr lang="en-GB" sz="2205" dirty="0"/>
              <a:t>.</a:t>
            </a:r>
          </a:p>
          <a:p>
            <a:pPr marL="705560" lvl="1" indent="-302383" defTabSz="1007959" eaLnBrk="1" fontAlgn="auto" hangingPunct="1">
              <a:lnSpc>
                <a:spcPct val="80000"/>
              </a:lnSpc>
              <a:spcBef>
                <a:spcPts val="413"/>
              </a:spcBef>
              <a:spcAft>
                <a:spcPts val="0"/>
              </a:spcAft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endParaRPr lang="en-GB" sz="2205" dirty="0"/>
          </a:p>
          <a:p>
            <a:pPr marL="352780" indent="-352780" defTabSz="1007959" eaLnBrk="1" fontAlgn="auto" hangingPunct="1">
              <a:lnSpc>
                <a:spcPct val="80000"/>
              </a:lnSpc>
              <a:spcBef>
                <a:spcPts val="468"/>
              </a:spcBef>
              <a:spcAft>
                <a:spcPts val="0"/>
              </a:spcAft>
              <a:buFont typeface="Wingdings"/>
              <a:buChar char="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  <a:defRPr/>
            </a:pPr>
            <a:r>
              <a:rPr lang="en-GB" sz="2205" dirty="0"/>
              <a:t>V </a:t>
            </a:r>
            <a:r>
              <a:rPr lang="en-GB" sz="2205" dirty="0" err="1"/>
              <a:t>moderní</a:t>
            </a:r>
            <a:r>
              <a:rPr lang="en-GB" sz="2205" dirty="0"/>
              <a:t> </a:t>
            </a:r>
            <a:r>
              <a:rPr lang="en-GB" sz="2205" dirty="0" err="1"/>
              <a:t>pedagogice</a:t>
            </a:r>
            <a:r>
              <a:rPr lang="en-GB" sz="2205" dirty="0"/>
              <a:t> </a:t>
            </a:r>
            <a:r>
              <a:rPr lang="en-GB" sz="2205" dirty="0" err="1"/>
              <a:t>též</a:t>
            </a:r>
            <a:r>
              <a:rPr lang="en-GB" sz="2205" dirty="0"/>
              <a:t> </a:t>
            </a:r>
            <a:r>
              <a:rPr lang="en-GB" sz="2205" dirty="0" err="1"/>
              <a:t>označovány</a:t>
            </a:r>
            <a:r>
              <a:rPr lang="en-GB" sz="2205" dirty="0"/>
              <a:t> </a:t>
            </a:r>
            <a:r>
              <a:rPr lang="en-GB" sz="2205" dirty="0" err="1"/>
              <a:t>jako</a:t>
            </a:r>
            <a:r>
              <a:rPr lang="en-GB" sz="2205" dirty="0"/>
              <a:t> </a:t>
            </a:r>
            <a:r>
              <a:rPr lang="en-GB" sz="2205" b="1" dirty="0" err="1"/>
              <a:t>kompetence</a:t>
            </a:r>
            <a:endParaRPr lang="cs-CZ" sz="2205" b="1" dirty="0"/>
          </a:p>
        </p:txBody>
      </p:sp>
    </p:spTree>
    <p:extLst>
      <p:ext uri="{BB962C8B-B14F-4D97-AF65-F5344CB8AC3E}">
        <p14:creationId xmlns:p14="http://schemas.microsoft.com/office/powerpoint/2010/main" val="3822238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498" y="281738"/>
            <a:ext cx="8607880" cy="1265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495223" eaLnBrk="1" fontAlgn="auto" hangingPunct="1">
              <a:lnSpc>
                <a:spcPct val="93000"/>
              </a:lnSpc>
              <a:spcAft>
                <a:spcPts val="0"/>
              </a:spcAft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  <a:defRPr/>
            </a:pPr>
            <a:r>
              <a:rPr lang="en-GB" smtClean="0"/>
              <a:t>Změny v přístupech ke školnímu učení (dle Mayer, 1992)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" y="1711426"/>
            <a:ext cx="9048860" cy="57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960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z="4409"/>
              <a:t>Osm typů lidského učení (Gagné</a:t>
            </a:r>
            <a:r>
              <a:rPr lang="cs-CZ" altLang="cs-CZ" sz="4409"/>
              <a:t>)</a:t>
            </a:r>
            <a:endParaRPr lang="en-GB" altLang="cs-CZ" sz="4409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3" y="1931917"/>
            <a:ext cx="9257102" cy="5022284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signálům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/>
              <a:t>Po </a:t>
            </a:r>
            <a:r>
              <a:rPr lang="en-GB" altLang="cs-CZ" sz="1764" dirty="0" err="1"/>
              <a:t>určitém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podnětu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následuje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něco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příjemného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nebo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nepříjemného</a:t>
            </a:r>
            <a:r>
              <a:rPr lang="en-GB" altLang="cs-CZ" sz="1764" dirty="0"/>
              <a:t> (Pavlov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Tvoření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spojů</a:t>
            </a:r>
            <a:r>
              <a:rPr lang="en-GB" altLang="cs-CZ" sz="1984" b="1" dirty="0"/>
              <a:t> S-R (</a:t>
            </a:r>
            <a:r>
              <a:rPr lang="en-GB" altLang="cs-CZ" sz="1984" b="1" dirty="0" err="1"/>
              <a:t>podnět-reakce</a:t>
            </a:r>
            <a:r>
              <a:rPr lang="en-GB" altLang="cs-CZ" sz="1984" b="1" dirty="0"/>
              <a:t>)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Naučíme</a:t>
            </a:r>
            <a:r>
              <a:rPr lang="en-GB" altLang="cs-CZ" sz="1764" dirty="0"/>
              <a:t> se </a:t>
            </a:r>
            <a:r>
              <a:rPr lang="en-GB" altLang="cs-CZ" sz="1764" dirty="0" err="1"/>
              <a:t>reagovat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na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určitý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podnět</a:t>
            </a:r>
            <a:r>
              <a:rPr lang="en-GB" altLang="cs-CZ" sz="1764" dirty="0"/>
              <a:t> </a:t>
            </a:r>
            <a:r>
              <a:rPr lang="en-GB" altLang="cs-CZ" sz="1764" dirty="0" err="1"/>
              <a:t>zcela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určitým</a:t>
            </a:r>
            <a:r>
              <a:rPr lang="en-GB" altLang="cs-CZ" sz="1764" dirty="0"/>
              <a:t> </a:t>
            </a:r>
            <a:r>
              <a:rPr lang="en-GB" altLang="cs-CZ" sz="1764" dirty="0" err="1"/>
              <a:t>způsobem</a:t>
            </a:r>
            <a:r>
              <a:rPr lang="en-GB" altLang="cs-CZ" sz="1764" dirty="0"/>
              <a:t> (Thorndike, Skinner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Řetězení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Spojení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několika</a:t>
            </a:r>
            <a:r>
              <a:rPr lang="en-GB" altLang="cs-CZ" sz="1764" dirty="0"/>
              <a:t> S-R do </a:t>
            </a:r>
            <a:r>
              <a:rPr lang="en-GB" altLang="cs-CZ" sz="1764" dirty="0" err="1"/>
              <a:t>řetězu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Slovní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asociace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Spojení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řady</a:t>
            </a:r>
            <a:r>
              <a:rPr lang="en-GB" altLang="cs-CZ" sz="1764" dirty="0"/>
              <a:t> </a:t>
            </a:r>
            <a:r>
              <a:rPr lang="en-GB" altLang="cs-CZ" sz="1764" dirty="0" err="1"/>
              <a:t>hlásek</a:t>
            </a:r>
            <a:r>
              <a:rPr lang="en-GB" altLang="cs-CZ" sz="1764" dirty="0"/>
              <a:t> </a:t>
            </a:r>
            <a:r>
              <a:rPr lang="en-GB" altLang="cs-CZ" sz="1764" dirty="0" err="1"/>
              <a:t>či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slov</a:t>
            </a:r>
            <a:r>
              <a:rPr lang="en-GB" altLang="cs-CZ" sz="1764" dirty="0"/>
              <a:t> (</a:t>
            </a:r>
            <a:r>
              <a:rPr lang="en-GB" altLang="cs-CZ" sz="1764" dirty="0" err="1"/>
              <a:t>viz</a:t>
            </a:r>
            <a:r>
              <a:rPr lang="en-GB" altLang="cs-CZ" sz="1764" dirty="0"/>
              <a:t> </a:t>
            </a:r>
            <a:r>
              <a:rPr lang="en-GB" altLang="cs-CZ" sz="1764" dirty="0" err="1"/>
              <a:t>asociace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Mnohonásobná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diskriminace</a:t>
            </a:r>
            <a:endParaRPr lang="en-GB" altLang="cs-CZ" sz="1984" b="1" dirty="0"/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 err="1"/>
              <a:t>Rozlišování</a:t>
            </a:r>
            <a:r>
              <a:rPr lang="en-GB" altLang="cs-CZ" sz="1764" dirty="0"/>
              <a:t> v </a:t>
            </a:r>
            <a:r>
              <a:rPr lang="en-GB" altLang="cs-CZ" sz="1764" dirty="0" err="1"/>
              <a:t>souboru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spojů</a:t>
            </a:r>
            <a:r>
              <a:rPr lang="en-GB" altLang="cs-CZ" sz="1764" dirty="0"/>
              <a:t> a </a:t>
            </a:r>
            <a:r>
              <a:rPr lang="en-GB" altLang="cs-CZ" sz="1764" dirty="0" err="1"/>
              <a:t>řetězců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pohybových</a:t>
            </a:r>
            <a:r>
              <a:rPr lang="en-GB" altLang="cs-CZ" sz="1764" dirty="0"/>
              <a:t> </a:t>
            </a:r>
            <a:r>
              <a:rPr lang="en-GB" altLang="cs-CZ" sz="1764" dirty="0" err="1"/>
              <a:t>nebo</a:t>
            </a:r>
            <a:r>
              <a:rPr lang="en-GB" altLang="cs-CZ" sz="1764" dirty="0"/>
              <a:t> </a:t>
            </a:r>
            <a:r>
              <a:rPr lang="en-GB" altLang="cs-CZ" sz="1764" dirty="0" err="1"/>
              <a:t>slovních</a:t>
            </a:r>
            <a:r>
              <a:rPr lang="en-GB" altLang="cs-CZ" sz="1764" dirty="0"/>
              <a:t> (</a:t>
            </a:r>
            <a:r>
              <a:rPr lang="en-GB" altLang="cs-CZ" sz="1764" dirty="0" err="1"/>
              <a:t>např</a:t>
            </a:r>
            <a:r>
              <a:rPr lang="en-GB" altLang="cs-CZ" sz="1764" dirty="0"/>
              <a:t>. </a:t>
            </a:r>
            <a:r>
              <a:rPr lang="en-GB" altLang="cs-CZ" sz="1764" dirty="0" err="1"/>
              <a:t>rozeznávání</a:t>
            </a:r>
            <a:r>
              <a:rPr lang="en-GB" altLang="cs-CZ" sz="1764" dirty="0"/>
              <a:t> </a:t>
            </a:r>
            <a:r>
              <a:rPr lang="en-GB" altLang="cs-CZ" sz="1764" dirty="0" err="1"/>
              <a:t>rostlin</a:t>
            </a:r>
            <a:r>
              <a:rPr lang="en-GB" altLang="cs-CZ" sz="1764" dirty="0"/>
              <a:t>, </a:t>
            </a:r>
            <a:r>
              <a:rPr lang="en-GB" altLang="cs-CZ" sz="1764" dirty="0" err="1"/>
              <a:t>zvířat</a:t>
            </a:r>
            <a:r>
              <a:rPr lang="en-GB" altLang="cs-CZ" sz="1764" dirty="0"/>
              <a:t> a </a:t>
            </a:r>
            <a:r>
              <a:rPr lang="en-GB" altLang="cs-CZ" sz="1764" dirty="0" err="1"/>
              <a:t>jejich</a:t>
            </a:r>
            <a:r>
              <a:rPr lang="en-GB" altLang="cs-CZ" sz="1764" dirty="0"/>
              <a:t> </a:t>
            </a:r>
            <a:r>
              <a:rPr lang="en-GB" altLang="cs-CZ" sz="1764" dirty="0" err="1"/>
              <a:t>pojmenování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pojmům</a:t>
            </a:r>
            <a:endParaRPr lang="en-GB" altLang="cs-CZ" sz="1984" b="1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Wingdings" panose="05000000000000000000" pitchFamily="2" charset="2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Učení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principům</a:t>
            </a:r>
            <a:r>
              <a:rPr lang="en-GB" altLang="cs-CZ" sz="1984" b="1" dirty="0"/>
              <a:t> a </a:t>
            </a:r>
            <a:r>
              <a:rPr lang="en-GB" altLang="cs-CZ" sz="1984" b="1" dirty="0" err="1"/>
              <a:t>obecným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vztahům</a:t>
            </a:r>
            <a:r>
              <a:rPr lang="en-GB" altLang="cs-CZ" sz="1984" dirty="0"/>
              <a:t> </a:t>
            </a:r>
          </a:p>
          <a:p>
            <a:pPr marL="1063940" lvl="1" indent="-559968" eaLnBrk="1" hangingPunct="1">
              <a:lnSpc>
                <a:spcPct val="80000"/>
              </a:lnSpc>
              <a:spcBef>
                <a:spcPts val="468"/>
              </a:spcBef>
              <a:buFont typeface="Wingdings" panose="05000000000000000000" pitchFamily="2" charset="2"/>
              <a:buChar char="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764" dirty="0"/>
              <a:t>(</a:t>
            </a:r>
            <a:r>
              <a:rPr lang="en-GB" altLang="cs-CZ" sz="1764" dirty="0" err="1"/>
              <a:t>viz</a:t>
            </a:r>
            <a:r>
              <a:rPr lang="en-GB" altLang="cs-CZ" sz="1764" dirty="0"/>
              <a:t> </a:t>
            </a:r>
            <a:r>
              <a:rPr lang="cs-CZ" altLang="cs-CZ" sz="1764" dirty="0"/>
              <a:t>přednáška </a:t>
            </a:r>
            <a:r>
              <a:rPr lang="en-GB" altLang="cs-CZ" sz="1764" dirty="0" err="1"/>
              <a:t>současné</a:t>
            </a:r>
            <a:r>
              <a:rPr lang="en-GB" altLang="cs-CZ" sz="1764" dirty="0"/>
              <a:t> </a:t>
            </a:r>
            <a:r>
              <a:rPr lang="en-GB" altLang="cs-CZ" sz="1764" dirty="0" err="1"/>
              <a:t>teorie</a:t>
            </a:r>
            <a:r>
              <a:rPr lang="en-GB" altLang="cs-CZ" sz="1764" dirty="0"/>
              <a:t> </a:t>
            </a:r>
            <a:r>
              <a:rPr lang="en-GB" altLang="cs-CZ" sz="1764" dirty="0" err="1"/>
              <a:t>učení</a:t>
            </a:r>
            <a:r>
              <a:rPr lang="cs-CZ" altLang="cs-CZ" sz="1764" dirty="0"/>
              <a:t>)</a:t>
            </a:r>
            <a:endParaRPr lang="en-GB" altLang="cs-CZ" sz="1764" dirty="0"/>
          </a:p>
          <a:p>
            <a:pPr marL="628215" indent="-628215" eaLnBrk="1" hangingPunct="1">
              <a:lnSpc>
                <a:spcPct val="80000"/>
              </a:lnSpc>
              <a:spcBef>
                <a:spcPts val="524"/>
              </a:spcBef>
              <a:buFont typeface="Verdana" panose="020B0604030504040204" pitchFamily="34" charset="0"/>
              <a:buAutoNum type="arabicPeriod"/>
              <a:tabLst>
                <a:tab pos="1116437" algn="l"/>
                <a:tab pos="2124380" algn="l"/>
                <a:tab pos="3132323" algn="l"/>
                <a:tab pos="4140266" algn="l"/>
                <a:tab pos="5148209" algn="l"/>
                <a:tab pos="6156153" algn="l"/>
                <a:tab pos="7164096" algn="l"/>
                <a:tab pos="8172039" algn="l"/>
                <a:tab pos="9179982" algn="l"/>
                <a:tab pos="10187925" algn="l"/>
                <a:tab pos="11195868" algn="l"/>
              </a:tabLst>
            </a:pPr>
            <a:r>
              <a:rPr lang="en-GB" altLang="cs-CZ" sz="1984" b="1" dirty="0" err="1"/>
              <a:t>Řešení</a:t>
            </a:r>
            <a:r>
              <a:rPr lang="en-GB" altLang="cs-CZ" sz="1984" b="1" dirty="0"/>
              <a:t> </a:t>
            </a:r>
            <a:r>
              <a:rPr lang="en-GB" altLang="cs-CZ" sz="1984" b="1" dirty="0" err="1"/>
              <a:t>problémů</a:t>
            </a:r>
            <a:endParaRPr lang="en-GB" altLang="cs-CZ" sz="1984" b="1" dirty="0"/>
          </a:p>
        </p:txBody>
      </p:sp>
    </p:spTree>
    <p:extLst>
      <p:ext uri="{BB962C8B-B14F-4D97-AF65-F5344CB8AC3E}">
        <p14:creationId xmlns:p14="http://schemas.microsoft.com/office/powerpoint/2010/main" val="3528129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Poznámky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8819621" cy="474229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Současná škola preferuje učení slovním asociacím a mnohonásobným diskriminacím (4 a 5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Žádoucí je usilovat v praxi o učení principům (7) a řešení problémů (8</a:t>
            </a:r>
            <a:r>
              <a:rPr lang="cs-CZ" altLang="cs-CZ" sz="2646"/>
              <a:t>)</a:t>
            </a:r>
            <a:endParaRPr lang="en-GB" altLang="cs-CZ" sz="2646"/>
          </a:p>
          <a:p>
            <a:pPr eaLnBrk="1" hangingPunct="1"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/>
              <a:t>Důležitým momentem jsou pro výsledky učení </a:t>
            </a:r>
            <a:r>
              <a:rPr lang="en-GB" altLang="cs-CZ" sz="2646" b="1"/>
              <a:t>zpětnovazební informace</a:t>
            </a:r>
            <a:r>
              <a:rPr lang="en-GB" altLang="cs-CZ" sz="2646"/>
              <a:t> - procesy kontroly, sebekontroly a autoregulece v průběhu učení</a:t>
            </a:r>
          </a:p>
          <a:p>
            <a:pPr eaLnBrk="1" hangingPunct="1">
              <a:spcBef>
                <a:spcPts val="716"/>
              </a:spcBef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z="2646"/>
          </a:p>
        </p:txBody>
      </p:sp>
    </p:spTree>
    <p:extLst>
      <p:ext uri="{BB962C8B-B14F-4D97-AF65-F5344CB8AC3E}">
        <p14:creationId xmlns:p14="http://schemas.microsoft.com/office/powerpoint/2010/main" val="42837334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Asocianisté...</a:t>
            </a:r>
          </a:p>
        </p:txBody>
      </p:sp>
    </p:spTree>
    <p:extLst>
      <p:ext uri="{BB962C8B-B14F-4D97-AF65-F5344CB8AC3E}">
        <p14:creationId xmlns:p14="http://schemas.microsoft.com/office/powerpoint/2010/main" val="3723532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Asocianistické teorie učení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b="1" dirty="0" err="1"/>
              <a:t>učení</a:t>
            </a:r>
            <a:r>
              <a:rPr lang="en-GB" altLang="cs-CZ" sz="2646" b="1" dirty="0"/>
              <a:t> je </a:t>
            </a:r>
            <a:r>
              <a:rPr lang="en-GB" altLang="cs-CZ" sz="2646" b="1" dirty="0" err="1"/>
              <a:t>zpevňování</a:t>
            </a:r>
            <a:r>
              <a:rPr lang="en-GB" altLang="cs-CZ" sz="2646" b="1" dirty="0"/>
              <a:t> asociací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jejich</a:t>
            </a:r>
            <a:r>
              <a:rPr lang="en-GB" altLang="cs-CZ" sz="2646" dirty="0"/>
              <a:t> </a:t>
            </a:r>
            <a:r>
              <a:rPr lang="en-GB" altLang="cs-CZ" sz="2646" dirty="0" err="1"/>
              <a:t>podržení</a:t>
            </a:r>
            <a:r>
              <a:rPr lang="en-GB" altLang="cs-CZ" sz="2646" dirty="0"/>
              <a:t> v </a:t>
            </a:r>
            <a:r>
              <a:rPr lang="en-GB" altLang="cs-CZ" sz="2646" dirty="0" err="1"/>
              <a:t>paměti</a:t>
            </a:r>
            <a:endParaRPr lang="en-GB" altLang="cs-CZ" sz="2646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Spojení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mezi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vjemy</a:t>
            </a:r>
            <a:r>
              <a:rPr lang="en-GB" altLang="cs-CZ" sz="2205" dirty="0"/>
              <a:t>, </a:t>
            </a:r>
            <a:r>
              <a:rPr lang="en-GB" altLang="cs-CZ" sz="2205" dirty="0" err="1"/>
              <a:t>představami</a:t>
            </a:r>
            <a:r>
              <a:rPr lang="en-GB" altLang="cs-CZ" sz="2205" dirty="0"/>
              <a:t> a </a:t>
            </a:r>
            <a:r>
              <a:rPr lang="en-GB" altLang="cs-CZ" sz="2205" dirty="0" err="1"/>
              <a:t>jednoduchými</a:t>
            </a:r>
            <a:r>
              <a:rPr lang="en-GB" altLang="cs-CZ" sz="2205" dirty="0"/>
              <a:t> city</a:t>
            </a:r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Spojuje</a:t>
            </a:r>
            <a:r>
              <a:rPr lang="en-GB" altLang="cs-CZ" sz="2205" dirty="0"/>
              <a:t> se to, co </a:t>
            </a:r>
            <a:r>
              <a:rPr lang="en-GB" altLang="cs-CZ" sz="2205" dirty="0" err="1"/>
              <a:t>jsme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opakovaně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prožívali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současně</a:t>
            </a:r>
            <a:r>
              <a:rPr lang="en-GB" altLang="cs-CZ" sz="2205" dirty="0"/>
              <a:t> </a:t>
            </a:r>
            <a:r>
              <a:rPr lang="en-GB" altLang="cs-CZ" sz="2205" dirty="0" err="1"/>
              <a:t>nebo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</a:t>
            </a:r>
            <a:r>
              <a:rPr lang="en-GB" altLang="cs-CZ" sz="2205" dirty="0"/>
              <a:t> </a:t>
            </a:r>
            <a:r>
              <a:rPr lang="en-GB" altLang="cs-CZ" sz="2205" dirty="0" err="1"/>
              <a:t>sobě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dotyku</a:t>
            </a:r>
            <a:r>
              <a:rPr lang="en-GB" altLang="cs-CZ" sz="2205" dirty="0"/>
              <a:t>).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vybavování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zážitku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prvním</a:t>
            </a:r>
            <a:r>
              <a:rPr lang="en-GB" altLang="cs-CZ" sz="2205" dirty="0"/>
              <a:t> </a:t>
            </a:r>
            <a:r>
              <a:rPr lang="en-GB" altLang="cs-CZ" sz="2205" dirty="0" err="1"/>
              <a:t>vybavuje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asociovaný</a:t>
            </a:r>
            <a:r>
              <a:rPr lang="en-GB" altLang="cs-CZ" sz="2205" dirty="0"/>
              <a:t> </a:t>
            </a:r>
            <a:r>
              <a:rPr lang="en-GB" altLang="cs-CZ" sz="2205" dirty="0" err="1"/>
              <a:t>druhý</a:t>
            </a:r>
            <a:r>
              <a:rPr lang="cs-CZ" altLang="cs-CZ" sz="2205" dirty="0"/>
              <a:t> (viz fotografie veverky)</a:t>
            </a:r>
            <a:endParaRPr lang="en-GB" altLang="cs-CZ" sz="2205" dirty="0"/>
          </a:p>
          <a:p>
            <a:pPr lvl="1" eaLnBrk="1" hangingPunct="1">
              <a:lnSpc>
                <a:spcPct val="90000"/>
              </a:lnSpc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205" dirty="0" err="1"/>
              <a:t>Asociace</a:t>
            </a:r>
            <a:r>
              <a:rPr lang="en-GB" altLang="cs-CZ" sz="2205" dirty="0"/>
              <a:t> se </a:t>
            </a:r>
            <a:r>
              <a:rPr lang="en-GB" altLang="cs-CZ" sz="2205" dirty="0" err="1"/>
              <a:t>vybavují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při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prožívání</a:t>
            </a:r>
            <a:r>
              <a:rPr lang="en-GB" altLang="cs-CZ" sz="2205" dirty="0"/>
              <a:t> </a:t>
            </a:r>
            <a:r>
              <a:rPr lang="en-GB" altLang="cs-CZ" sz="2205" dirty="0" err="1"/>
              <a:t>podobných</a:t>
            </a:r>
            <a:r>
              <a:rPr lang="en-GB" altLang="cs-CZ" sz="2205" dirty="0"/>
              <a:t> </a:t>
            </a:r>
            <a:r>
              <a:rPr lang="en-GB" altLang="cs-CZ" sz="2205" dirty="0" err="1"/>
              <a:t>zážitků</a:t>
            </a:r>
            <a:r>
              <a:rPr lang="en-GB" altLang="cs-CZ" sz="2205" dirty="0"/>
              <a:t> (</a:t>
            </a:r>
            <a:r>
              <a:rPr lang="en-GB" altLang="cs-CZ" sz="2205" b="1" dirty="0" err="1"/>
              <a:t>asociace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podle</a:t>
            </a:r>
            <a:r>
              <a:rPr lang="en-GB" altLang="cs-CZ" sz="2205" b="1" dirty="0"/>
              <a:t> </a:t>
            </a:r>
            <a:r>
              <a:rPr lang="en-GB" altLang="cs-CZ" sz="2205" b="1" dirty="0" err="1"/>
              <a:t>podobnosti</a:t>
            </a:r>
            <a:r>
              <a:rPr lang="cs-CZ" altLang="cs-CZ" sz="2205" dirty="0"/>
              <a:t>) (viz další vycpaná zvířata v kabinetu přírodopisu – jaké atributy bude mít vycpaný medvěd? </a:t>
            </a:r>
            <a:r>
              <a:rPr lang="cs-CZ" altLang="cs-CZ" sz="2205" dirty="0">
                <a:sym typeface="Wingdings" panose="05000000000000000000" pitchFamily="2" charset="2"/>
              </a:rPr>
              <a:t>)</a:t>
            </a:r>
            <a:endParaRPr lang="en-GB" altLang="cs-CZ" sz="2205" dirty="0"/>
          </a:p>
          <a:p>
            <a:pPr eaLnBrk="1" hangingPunct="1">
              <a:lnSpc>
                <a:spcPct val="90000"/>
              </a:lnSpc>
              <a:spcBef>
                <a:spcPts val="716"/>
              </a:spcBef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z="2646" dirty="0" err="1"/>
              <a:t>důraz</a:t>
            </a:r>
            <a:r>
              <a:rPr lang="en-GB" altLang="cs-CZ" sz="2646" dirty="0"/>
              <a:t> </a:t>
            </a:r>
            <a:r>
              <a:rPr lang="en-GB" altLang="cs-CZ" sz="2646" dirty="0" err="1"/>
              <a:t>na</a:t>
            </a:r>
            <a:r>
              <a:rPr lang="en-GB" altLang="cs-CZ" sz="2646" dirty="0"/>
              <a:t> </a:t>
            </a:r>
            <a:r>
              <a:rPr lang="en-GB" altLang="cs-CZ" sz="2646" dirty="0" err="1"/>
              <a:t>receptivní</a:t>
            </a:r>
            <a:r>
              <a:rPr lang="en-GB" altLang="cs-CZ" sz="2646" dirty="0"/>
              <a:t> </a:t>
            </a:r>
            <a:r>
              <a:rPr lang="en-GB" altLang="cs-CZ" sz="2646" dirty="0" err="1"/>
              <a:t>stránku</a:t>
            </a:r>
            <a:r>
              <a:rPr lang="en-GB" altLang="cs-CZ" sz="2646" dirty="0"/>
              <a:t> </a:t>
            </a:r>
            <a:r>
              <a:rPr lang="en-GB" altLang="cs-CZ" sz="2646" dirty="0" err="1"/>
              <a:t>učení</a:t>
            </a:r>
            <a:r>
              <a:rPr lang="en-GB" altLang="cs-CZ" sz="2646" dirty="0"/>
              <a:t> a </a:t>
            </a:r>
            <a:r>
              <a:rPr lang="en-GB" altLang="cs-CZ" sz="2646" dirty="0" err="1"/>
              <a:t>opakování</a:t>
            </a:r>
            <a:r>
              <a:rPr lang="en-GB" altLang="cs-CZ" sz="2646" dirty="0"/>
              <a:t> (</a:t>
            </a:r>
            <a:r>
              <a:rPr lang="en-GB" altLang="cs-CZ" sz="2646" dirty="0" err="1"/>
              <a:t>memorování</a:t>
            </a:r>
            <a:r>
              <a:rPr lang="cs-CZ" altLang="cs-CZ" sz="2646" dirty="0"/>
              <a:t>)</a:t>
            </a:r>
            <a:endParaRPr lang="en-GB" altLang="cs-CZ" sz="2646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38" y="5433517"/>
            <a:ext cx="3065868" cy="17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73" y="5433516"/>
            <a:ext cx="2833129" cy="21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411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Klasické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14061554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defTabSz="1007959" eaLnBrk="1" fontAlgn="auto" hangingPunct="1">
              <a:spcAft>
                <a:spcPts val="0"/>
              </a:spcAft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  <a:defRPr/>
            </a:pPr>
            <a:r>
              <a:rPr lang="en-GB" sz="4409"/>
              <a:t>Klasické podmiňování </a:t>
            </a:r>
            <a:br>
              <a:rPr lang="en-GB" sz="4409"/>
            </a:br>
            <a:r>
              <a:rPr lang="en-GB" sz="4409"/>
              <a:t>(Pavlov</a:t>
            </a:r>
            <a:r>
              <a:rPr lang="cs-CZ" sz="4409"/>
              <a:t>)</a:t>
            </a:r>
            <a:endParaRPr lang="en-GB" sz="4409"/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Klasické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podmiňování</a:t>
            </a:r>
            <a:endParaRPr lang="en-GB" altLang="cs-CZ" dirty="0" smtClean="0"/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dirty="0" err="1" smtClean="0"/>
              <a:t>Organismus</a:t>
            </a:r>
            <a:r>
              <a:rPr lang="en-GB" altLang="cs-CZ" dirty="0" smtClean="0"/>
              <a:t> se </a:t>
            </a:r>
            <a:r>
              <a:rPr lang="en-GB" altLang="cs-CZ" dirty="0" err="1" smtClean="0"/>
              <a:t>učí</a:t>
            </a:r>
            <a:r>
              <a:rPr lang="en-GB" altLang="cs-CZ" dirty="0" smtClean="0"/>
              <a:t>, </a:t>
            </a:r>
            <a:r>
              <a:rPr lang="en-GB" altLang="cs-CZ" dirty="0" err="1" smtClean="0"/>
              <a:t>že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dvě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události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jdou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za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sebou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nezávisle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aktivitě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jedince</a:t>
            </a:r>
            <a:endParaRPr lang="en-GB" altLang="cs-CZ" dirty="0" smtClean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39" y="367484"/>
            <a:ext cx="1289694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04" y="3541848"/>
            <a:ext cx="5001285" cy="25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504507" y="6403652"/>
            <a:ext cx="9127608" cy="81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</a:pP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Jak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to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funguje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můžete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vyzkoušet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na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virtuálním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i="1" dirty="0" err="1">
                <a:solidFill>
                  <a:srgbClr val="000000"/>
                </a:solidFill>
                <a:latin typeface="Verdana" panose="020B0604030504040204" pitchFamily="34" charset="0"/>
              </a:rPr>
              <a:t>psovi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1240"/>
              </a:spcBef>
              <a:buClr>
                <a:srgbClr val="336699"/>
              </a:buClr>
            </a:pPr>
            <a:r>
              <a:rPr lang="en-GB" altLang="cs-CZ" i="1" dirty="0">
                <a:solidFill>
                  <a:srgbClr val="336699"/>
                </a:solidFill>
                <a:latin typeface="Verdana" panose="020B0604030504040204" pitchFamily="34" charset="0"/>
                <a:hlinkClick r:id="rId5"/>
              </a:rPr>
              <a:t>http://nobelprize.org/educational_games/medicine/pavlov/index.html</a:t>
            </a:r>
            <a:r>
              <a:rPr lang="en-GB" altLang="cs-CZ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5675535" y="3620594"/>
            <a:ext cx="4206819" cy="222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Zvukový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signál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sliny</a:t>
            </a: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Nepodmíněný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stimul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nepodmíněná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240"/>
              </a:spcBef>
              <a:buFont typeface="Wingdings" panose="05000000000000000000" pitchFamily="2" charset="2"/>
              <a:buChar char=""/>
            </a:pP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Podmíněný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stimul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podmíněná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r>
              <a:rPr lang="en-GB" altLang="cs-CZ" dirty="0">
                <a:solidFill>
                  <a:srgbClr val="000000"/>
                </a:solidFill>
                <a:latin typeface="Verdana" panose="020B060403050404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lang="en-GB" altLang="cs-CZ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957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Operantní podmiňování</a:t>
            </a:r>
          </a:p>
        </p:txBody>
      </p:sp>
    </p:spTree>
    <p:extLst>
      <p:ext uri="{BB962C8B-B14F-4D97-AF65-F5344CB8AC3E}">
        <p14:creationId xmlns:p14="http://schemas.microsoft.com/office/powerpoint/2010/main" val="2760055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634001" y="27999"/>
            <a:ext cx="8819621" cy="1648429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Operantní (instrumentální) podmiňování </a:t>
            </a:r>
            <a:r>
              <a:rPr lang="en-GB" altLang="cs-CZ" sz="3527"/>
              <a:t>(Thorndike, Skinner</a:t>
            </a:r>
            <a:r>
              <a:rPr lang="cs-CZ" altLang="cs-CZ" sz="3527"/>
              <a:t>)</a:t>
            </a:r>
            <a:endParaRPr lang="en-GB" altLang="cs-CZ" sz="3527"/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25252" y="1931917"/>
            <a:ext cx="8462636" cy="47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208" tIns="51588" rIns="99208" bIns="51588"/>
          <a:lstStyle>
            <a:lvl1pPr marL="468313" indent="-46831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906463" indent="-436563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303338" indent="-3937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J.B. Watson</a:t>
            </a:r>
            <a:r>
              <a:rPr lang="en-GB" altLang="cs-CZ" sz="2866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GB" altLang="cs-CZ" sz="2866" dirty="0" err="1">
                <a:solidFill>
                  <a:srgbClr val="000000"/>
                </a:solidFill>
                <a:latin typeface="Verdana" panose="020B0604030504040204" pitchFamily="34" charset="0"/>
              </a:rPr>
              <a:t>behaviorismus</a:t>
            </a:r>
            <a:endParaRPr lang="en-GB" altLang="cs-CZ" sz="2866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551"/>
              </a:spcBef>
              <a:buClr>
                <a:srgbClr val="CC0000"/>
              </a:buClr>
              <a:buSzPct val="65000"/>
            </a:pPr>
            <a:r>
              <a:rPr lang="en-GB" altLang="cs-CZ" sz="2866" dirty="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„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dejte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 mi 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tucet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205" i="1" dirty="0" err="1">
                <a:solidFill>
                  <a:srgbClr val="000000"/>
                </a:solidFill>
                <a:latin typeface="Verdana" panose="020B0604030504040204" pitchFamily="34" charset="0"/>
              </a:rPr>
              <a:t>dětí</a:t>
            </a:r>
            <a:r>
              <a:rPr lang="en-GB" altLang="cs-CZ" sz="2205" i="1" dirty="0">
                <a:solidFill>
                  <a:srgbClr val="000000"/>
                </a:solidFill>
                <a:latin typeface="Verdana" panose="020B0604030504040204" pitchFamily="34" charset="0"/>
              </a:rPr>
              <a:t>…“</a:t>
            </a: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E.L. Thorndike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experiment s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hladovou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kočkou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v </a:t>
            </a:r>
          </a:p>
          <a:p>
            <a:pPr lvl="2">
              <a:lnSpc>
                <a:spcPct val="90000"/>
              </a:lnSpc>
              <a:spcBef>
                <a:spcPts val="579"/>
              </a:spcBef>
              <a:buClr>
                <a:srgbClr val="CC0000"/>
              </a:buClr>
              <a:buSzPct val="60000"/>
            </a:pP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„</a:t>
            </a:r>
            <a:r>
              <a:rPr lang="en-GB" altLang="cs-CZ" sz="2315" dirty="0" err="1">
                <a:solidFill>
                  <a:srgbClr val="000000"/>
                </a:solidFill>
                <a:latin typeface="Verdana" panose="020B0604030504040204" pitchFamily="34" charset="0"/>
              </a:rPr>
              <a:t>problémové</a:t>
            </a: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315" dirty="0" err="1">
                <a:solidFill>
                  <a:srgbClr val="000000"/>
                </a:solidFill>
                <a:latin typeface="Verdana" panose="020B0604030504040204" pitchFamily="34" charset="0"/>
              </a:rPr>
              <a:t>skříňce</a:t>
            </a:r>
            <a:r>
              <a:rPr lang="en-GB" altLang="cs-CZ" sz="2315" dirty="0">
                <a:solidFill>
                  <a:srgbClr val="000000"/>
                </a:solidFill>
                <a:latin typeface="Verdana" panose="020B0604030504040204" pitchFamily="34" charset="0"/>
              </a:rPr>
              <a:t>“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učení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pokusem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omylem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při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opakování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se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počet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neúspěšných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pokusů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snižuje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;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vzniká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spoj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mezi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stimulem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i="1" dirty="0" err="1">
                <a:solidFill>
                  <a:srgbClr val="000000"/>
                </a:solidFill>
                <a:latin typeface="Verdana" panose="020B0604030504040204" pitchFamily="34" charset="0"/>
              </a:rPr>
              <a:t>reakcí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spoj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S-R</a:t>
            </a:r>
            <a:r>
              <a:rPr lang="cs-CZ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GB" altLang="cs-CZ" sz="2425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71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"/>
            </a:pPr>
            <a:r>
              <a:rPr lang="en-GB" altLang="cs-CZ" sz="2866" b="1" dirty="0">
                <a:solidFill>
                  <a:srgbClr val="000000"/>
                </a:solidFill>
                <a:latin typeface="Verdana" panose="020B0604030504040204" pitchFamily="34" charset="0"/>
              </a:rPr>
              <a:t>B.F. Skinner</a:t>
            </a: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dirty="0" err="1">
                <a:solidFill>
                  <a:srgbClr val="000000"/>
                </a:solidFill>
                <a:latin typeface="Verdana" panose="020B0604030504040204" pitchFamily="34" charset="0"/>
              </a:rPr>
              <a:t>experimenty</a:t>
            </a:r>
            <a:r>
              <a:rPr lang="en-GB" altLang="cs-CZ" sz="2425" dirty="0">
                <a:solidFill>
                  <a:srgbClr val="000000"/>
                </a:solidFill>
                <a:latin typeface="Verdana" panose="020B0604030504040204" pitchFamily="34" charset="0"/>
              </a:rPr>
              <a:t> s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odměnami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a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tresty</a:t>
            </a:r>
            <a:endParaRPr lang="en-GB" altLang="cs-CZ" sz="2425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lvl="1">
              <a:lnSpc>
                <a:spcPct val="90000"/>
              </a:lnSpc>
              <a:spcBef>
                <a:spcPts val="606"/>
              </a:spcBef>
              <a:buClr>
                <a:srgbClr val="CC0000"/>
              </a:buClr>
              <a:buSzPct val="65000"/>
              <a:buFont typeface="Wingdings" panose="05000000000000000000" pitchFamily="2" charset="2"/>
              <a:buChar char=""/>
            </a:pP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posilování</a:t>
            </a:r>
            <a:r>
              <a:rPr lang="en-GB" altLang="cs-CZ" sz="2425" b="1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altLang="cs-CZ" sz="2425" b="1" dirty="0" err="1">
                <a:solidFill>
                  <a:srgbClr val="000000"/>
                </a:solidFill>
                <a:latin typeface="Verdana" panose="020B0604030504040204" pitchFamily="34" charset="0"/>
              </a:rPr>
              <a:t>reakce</a:t>
            </a:r>
            <a:endParaRPr lang="en-GB" altLang="cs-CZ" sz="2425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16" y="2112159"/>
            <a:ext cx="2498893" cy="183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2985371"/>
            <a:ext cx="810215" cy="103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3" y="5288272"/>
            <a:ext cx="2498893" cy="210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72" y="6472972"/>
            <a:ext cx="4971536" cy="10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1874170"/>
            <a:ext cx="7664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1" y="5288273"/>
            <a:ext cx="769967" cy="103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72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studijní</a:t>
            </a:r>
            <a:r>
              <a:rPr lang="en-US" dirty="0" smtClean="0"/>
              <a:t> text</a:t>
            </a:r>
          </a:p>
          <a:p>
            <a:r>
              <a:rPr lang="en-US" dirty="0"/>
              <a:t>MAREŠ, J. </a:t>
            </a:r>
            <a:r>
              <a:rPr lang="en-US" dirty="0" err="1"/>
              <a:t>Pedagogická</a:t>
            </a:r>
            <a:r>
              <a:rPr lang="en-US" dirty="0"/>
              <a:t> </a:t>
            </a:r>
            <a:r>
              <a:rPr lang="en-US" dirty="0" err="1" smtClean="0"/>
              <a:t>psychologie</a:t>
            </a:r>
            <a:r>
              <a:rPr lang="en-US" dirty="0" smtClean="0"/>
              <a:t>. Praha: </a:t>
            </a:r>
            <a:r>
              <a:rPr lang="en-US" dirty="0" err="1" smtClean="0"/>
              <a:t>Portál</a:t>
            </a:r>
            <a:r>
              <a:rPr lang="en-US" dirty="0" smtClean="0"/>
              <a:t> 2013.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152" y="3313313"/>
            <a:ext cx="26797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0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www.youtube.com/watch?v=H6LEcM0E0io&amp;index=2&amp;list=PLOp_Z2CRlFmbqmHdfi8172vQ3tSNcN4QS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40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Gestalt</a:t>
            </a:r>
          </a:p>
        </p:txBody>
      </p:sp>
    </p:spTree>
    <p:extLst>
      <p:ext uri="{BB962C8B-B14F-4D97-AF65-F5344CB8AC3E}">
        <p14:creationId xmlns:p14="http://schemas.microsoft.com/office/powerpoint/2010/main" val="2238895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42986"/>
            <a:ext cx="9073360" cy="1221447"/>
          </a:xfrm>
        </p:spPr>
        <p:txBody>
          <a:bodyPr vert="horz" wrap="square" lIns="99208" tIns="51588" rIns="99208" bIns="5158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GB" altLang="cs-CZ" smtClean="0"/>
              <a:t>Celostní (gestalt) psychologie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25252" y="1931917"/>
            <a:ext cx="7669920" cy="5108031"/>
          </a:xfrm>
        </p:spPr>
        <p:txBody>
          <a:bodyPr vert="horz" wrap="square" lIns="99208" tIns="51588" rIns="99208" bIns="5158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Zpočátku více zaměřena na vmímání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i="1" smtClean="0"/>
              <a:t>(</a:t>
            </a:r>
            <a:r>
              <a:rPr lang="cs-CZ" altLang="cs-CZ" i="1" smtClean="0"/>
              <a:t>„C</a:t>
            </a:r>
            <a:r>
              <a:rPr lang="en-GB" altLang="cs-CZ" i="1" smtClean="0"/>
              <a:t>elek je víc, než souhrn částí</a:t>
            </a:r>
            <a:r>
              <a:rPr lang="cs-CZ" altLang="cs-CZ" i="1" smtClean="0"/>
              <a:t>...“ ;)</a:t>
            </a:r>
            <a:endParaRPr lang="en-GB" altLang="cs-CZ" i="1" smtClean="0"/>
          </a:p>
          <a:p>
            <a:pPr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W. Köhler</a:t>
            </a:r>
          </a:p>
          <a:p>
            <a:pPr lvl="1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Pokus se šimpanzem a banánem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podstatou „vhled“ do situace </a:t>
            </a:r>
          </a:p>
          <a:p>
            <a:pPr lvl="3"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(„aha moment“</a:t>
            </a:r>
            <a:r>
              <a:rPr lang="cs-CZ" altLang="cs-CZ" smtClean="0"/>
              <a:t> v procesu učení</a:t>
            </a:r>
            <a:r>
              <a:rPr lang="en-GB" altLang="cs-CZ" smtClean="0"/>
              <a:t>)</a:t>
            </a:r>
          </a:p>
          <a:p>
            <a:pPr lvl="2" eaLnBrk="1" hangingPunct="1"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GB" altLang="cs-CZ" smtClean="0"/>
              <a:t>nová etapa ve výzkumu učení, myšlení a řešení problémů</a:t>
            </a:r>
            <a:r>
              <a:rPr lang="cs-CZ" altLang="cs-CZ" smtClean="0"/>
              <a:t> (mj. sociální učení – Bandura - </a:t>
            </a:r>
            <a:r>
              <a:rPr lang="en-GB" altLang="cs-CZ" sz="1323">
                <a:hlinkClick r:id="rId3"/>
              </a:rPr>
              <a:t>http://www.healthyinfluence.com/Primer/modeling.htm</a:t>
            </a:r>
            <a:r>
              <a:rPr lang="cs-CZ" altLang="cs-CZ" smtClean="0"/>
              <a:t>)</a:t>
            </a:r>
            <a:endParaRPr lang="en-GB" altLang="cs-CZ" smtClean="0"/>
          </a:p>
          <a:p>
            <a:pPr eaLnBrk="1" hangingPunct="1">
              <a:buNone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GB" altLang="cs-CZ" smtClean="0"/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3" y="3541848"/>
            <a:ext cx="925711" cy="12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94" y="3620594"/>
            <a:ext cx="2302901" cy="393908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96" y="1716676"/>
            <a:ext cx="1984415" cy="18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453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Drobná odbočka do sociální psychologie pro zájemce ;)</a:t>
            </a:r>
          </a:p>
        </p:txBody>
      </p:sp>
      <p:sp>
        <p:nvSpPr>
          <p:cNvPr id="47107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Sociální učení a agresivita</a:t>
            </a:r>
          </a:p>
        </p:txBody>
      </p:sp>
    </p:spTree>
    <p:extLst>
      <p:ext uri="{BB962C8B-B14F-4D97-AF65-F5344CB8AC3E}">
        <p14:creationId xmlns:p14="http://schemas.microsoft.com/office/powerpoint/2010/main" val="2042984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2497" y="2101660"/>
            <a:ext cx="6135236" cy="506253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Bandura se speciálně zajímal o případy, kdy může být agresivní chování naučené pozorováním druhých.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646"/>
          </a:p>
          <a:p>
            <a:pPr marL="418227" indent="-418227" eaLnBrk="1" hangingPunct="1">
              <a:lnSpc>
                <a:spcPct val="80000"/>
              </a:lnSpc>
              <a:spcBef>
                <a:spcPts val="689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646"/>
              <a:t>Nechal proto děti, aby viděli dospělého napadat fackovacího panáka („bobo doll“)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Naživo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videu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Na obrázku</a:t>
            </a:r>
          </a:p>
          <a:p>
            <a:pPr marL="880201" lvl="1" indent="-425227" eaLnBrk="1" hangingPunct="1">
              <a:lnSpc>
                <a:spcPct val="80000"/>
              </a:lnSpc>
              <a:spcBef>
                <a:spcPts val="579"/>
              </a:spcBef>
              <a:buSzPct val="100000"/>
              <a:buFont typeface="Times New Roman" panose="02020603050405020304" pitchFamily="18" charset="0"/>
              <a:buChar char="–"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r>
              <a:rPr lang="en-GB" altLang="cs-CZ" sz="2205"/>
              <a:t>Kontrolní skupina</a:t>
            </a:r>
          </a:p>
          <a:p>
            <a:pPr marL="418227" indent="-418227" eaLnBrk="1" hangingPunct="1">
              <a:lnSpc>
                <a:spcPct val="80000"/>
              </a:lnSpc>
              <a:spcBef>
                <a:spcPts val="579"/>
              </a:spcBef>
              <a:buClr>
                <a:srgbClr val="000000"/>
              </a:buClr>
              <a:buSzPct val="100000"/>
              <a:buNone/>
              <a:tabLst>
                <a:tab pos="435726" algn="l"/>
                <a:tab pos="885450" algn="l"/>
                <a:tab pos="1335175" algn="l"/>
                <a:tab pos="1784899" algn="l"/>
                <a:tab pos="2234624" algn="l"/>
                <a:tab pos="2686099" algn="l"/>
                <a:tab pos="3134074" algn="l"/>
                <a:tab pos="3583798" algn="l"/>
                <a:tab pos="4033523" algn="l"/>
                <a:tab pos="4483247" algn="l"/>
                <a:tab pos="4932972" algn="l"/>
                <a:tab pos="5382696" algn="l"/>
                <a:tab pos="5832421" algn="l"/>
                <a:tab pos="6282145" algn="l"/>
                <a:tab pos="6731871" algn="l"/>
                <a:tab pos="7181595" algn="l"/>
                <a:tab pos="7631320" algn="l"/>
                <a:tab pos="8081044" algn="l"/>
                <a:tab pos="8530769" algn="l"/>
                <a:tab pos="8980493" algn="l"/>
              </a:tabLst>
            </a:pPr>
            <a:endParaRPr lang="en-GB" altLang="cs-CZ" sz="2205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40" y="2430646"/>
            <a:ext cx="3349356" cy="388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07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030" y="1763925"/>
            <a:ext cx="8928769" cy="499428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www.youtube.com/watch?v=eqNaLerMNOE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7760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1" y="1847920"/>
            <a:ext cx="3657343" cy="520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05090" y="2112159"/>
            <a:ext cx="4933037" cy="4681048"/>
            <a:chOff x="2517" y="1207"/>
            <a:chExt cx="2819" cy="2675"/>
          </a:xfrm>
        </p:grpSpPr>
        <p:sp>
          <p:nvSpPr>
            <p:cNvPr id="50182" name="AutoShape 4"/>
            <p:cNvSpPr>
              <a:spLocks noChangeAspect="1"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2517" y="1207"/>
              <a:ext cx="2820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eaLnBrk="1" hangingPunct="1"/>
              <a:endParaRPr lang="cs-CZ" altLang="cs-CZ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53" y="1954666"/>
            <a:ext cx="5795751" cy="505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613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2497" y="355235"/>
            <a:ext cx="8901868" cy="166067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Socializace aneb naučená agrese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Bandurův výzkum ukazuje, že agresivní chování může být naučené přímo i nepřímo.  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Je-li už naučené, snadno může být využíváno i v jiných situacích a s časovým odstupem.</a:t>
            </a:r>
          </a:p>
          <a:p>
            <a:pPr eaLnBrk="1" hangingPunct="1">
              <a:lnSpc>
                <a:spcPct val="11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11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Velký vliv Bandurovy teorie – ukazuje ovlivnění chování dítěte prezentovanými vzory.</a:t>
            </a:r>
          </a:p>
        </p:txBody>
      </p:sp>
    </p:spTree>
    <p:extLst>
      <p:ext uri="{BB962C8B-B14F-4D97-AF65-F5344CB8AC3E}">
        <p14:creationId xmlns:p14="http://schemas.microsoft.com/office/powerpoint/2010/main" val="3628352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06237"/>
            <a:ext cx="9073360" cy="12581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sz="3527" b="1"/>
              <a:t>Vliv násilí v TV na agresivní chování, zejména u chlapců (Liebert and Baron, 1972)</a:t>
            </a:r>
            <a:r>
              <a:rPr lang="en-GB" altLang="cs-CZ" sz="3527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67" y="2103410"/>
            <a:ext cx="7244689" cy="475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91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ChangeArrowheads="1"/>
          </p:cNvSpPr>
          <p:nvPr>
            <p:ph type="title"/>
          </p:nvPr>
        </p:nvSpPr>
        <p:spPr>
          <a:xfrm>
            <a:off x="754747" y="367484"/>
            <a:ext cx="8604380" cy="166067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tabLst>
                <a:tab pos="0" algn="l"/>
                <a:tab pos="447975" algn="l"/>
                <a:tab pos="897700" algn="l"/>
                <a:tab pos="1347424" algn="l"/>
                <a:tab pos="1797149" algn="l"/>
                <a:tab pos="2246873" algn="l"/>
                <a:tab pos="2696598" algn="l"/>
                <a:tab pos="3146322" algn="l"/>
                <a:tab pos="3596048" algn="l"/>
                <a:tab pos="4045772" algn="l"/>
                <a:tab pos="4495497" algn="l"/>
                <a:tab pos="4945221" algn="l"/>
                <a:tab pos="5394946" algn="l"/>
                <a:tab pos="5844670" algn="l"/>
                <a:tab pos="6294395" algn="l"/>
                <a:tab pos="6744119" algn="l"/>
                <a:tab pos="7193845" algn="l"/>
                <a:tab pos="7643569" algn="l"/>
                <a:tab pos="8093294" algn="l"/>
                <a:tab pos="8543018" algn="l"/>
                <a:tab pos="8992743" algn="l"/>
              </a:tabLst>
            </a:pPr>
            <a:r>
              <a:rPr lang="en-GB" altLang="cs-CZ" b="1" smtClean="0"/>
              <a:t>Kritika Bandurovy teorie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3360" cy="499603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Přes svou popuparitu a vlim, má Bandurova teorie i své kritiky: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Co vlastně znamená chování dítěte v experimetu?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Jedná se o naučenou agresi, nebo o manipulaci?</a:t>
            </a:r>
          </a:p>
          <a:p>
            <a:pPr eaLnBrk="1" hangingPunct="1">
              <a:lnSpc>
                <a:spcPct val="96000"/>
              </a:lnSpc>
              <a:buNone/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endParaRPr lang="en-GB" altLang="cs-CZ" sz="2646"/>
          </a:p>
          <a:p>
            <a:pPr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646"/>
              <a:t>Agresivní modely chování nemusí vést vždycky k agresi: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Expozice násilí v TV může redukaovat agresivní tendence prostřednictvím katarze (Feshbach &amp; Singer, 1971).</a:t>
            </a:r>
          </a:p>
          <a:p>
            <a:pPr lvl="1" eaLnBrk="1" hangingPunct="1">
              <a:lnSpc>
                <a:spcPct val="96000"/>
              </a:lnSpc>
              <a:tabLst>
                <a:tab pos="446225" algn="l"/>
                <a:tab pos="895949" algn="l"/>
                <a:tab pos="1345675" algn="l"/>
                <a:tab pos="1795399" algn="l"/>
                <a:tab pos="2245124" algn="l"/>
                <a:tab pos="2696598" algn="l"/>
                <a:tab pos="3144573" algn="l"/>
                <a:tab pos="3594297" algn="l"/>
                <a:tab pos="4044022" algn="l"/>
                <a:tab pos="4493746" algn="l"/>
                <a:tab pos="4943472" algn="l"/>
                <a:tab pos="5393196" algn="l"/>
                <a:tab pos="5842921" algn="l"/>
                <a:tab pos="6292645" algn="l"/>
                <a:tab pos="6742370" algn="l"/>
                <a:tab pos="7192094" algn="l"/>
                <a:tab pos="7641819" algn="l"/>
                <a:tab pos="8091543" algn="l"/>
                <a:tab pos="8541269" algn="l"/>
                <a:tab pos="8990993" algn="l"/>
              </a:tabLst>
            </a:pPr>
            <a:r>
              <a:rPr lang="en-GB" altLang="cs-CZ" sz="2205"/>
              <a:t>Různí lidé na expozici modelu agrese reagují různě (muži, ženy; věřící…)</a:t>
            </a:r>
          </a:p>
        </p:txBody>
      </p:sp>
    </p:spTree>
    <p:extLst>
      <p:ext uri="{BB962C8B-B14F-4D97-AF65-F5344CB8AC3E}">
        <p14:creationId xmlns:p14="http://schemas.microsoft.com/office/powerpoint/2010/main" val="237343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/>
          <a:lstStyle/>
          <a:p>
            <a:r>
              <a:rPr lang="cs-CZ" smtClean="0"/>
              <a:t>Literatura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74688" y="1763713"/>
            <a:ext cx="9190037" cy="4956175"/>
          </a:xfrm>
        </p:spPr>
        <p:txBody>
          <a:bodyPr/>
          <a:lstStyle/>
          <a:p>
            <a:r>
              <a:rPr lang="cs-CZ" dirty="0" smtClean="0"/>
              <a:t>Jak se pozná odborná informace(vědecky ověřená) ?</a:t>
            </a:r>
          </a:p>
          <a:p>
            <a:r>
              <a:rPr lang="cs-CZ" dirty="0" smtClean="0"/>
              <a:t>Čím se liší od informace získané od autority?</a:t>
            </a:r>
          </a:p>
          <a:p>
            <a:r>
              <a:rPr lang="cs-CZ" dirty="0" smtClean="0"/>
              <a:t>Čím se liší od praktické zkušenosti?</a:t>
            </a:r>
          </a:p>
          <a:p>
            <a:r>
              <a:rPr lang="cs-CZ" dirty="0" smtClean="0"/>
              <a:t>Jakým způsobem je možné tyto zdroje informací v odborném životě učitelském využívat?</a:t>
            </a:r>
          </a:p>
          <a:p>
            <a:endParaRPr lang="cs-CZ" dirty="0" smtClean="0"/>
          </a:p>
          <a:p>
            <a:r>
              <a:rPr lang="cs-CZ" dirty="0" smtClean="0"/>
              <a:t>Co je cílem práce s odbornými informacemi? Nestačí talent a zkušenost?</a:t>
            </a:r>
          </a:p>
        </p:txBody>
      </p:sp>
    </p:spTree>
    <p:extLst>
      <p:ext uri="{BB962C8B-B14F-4D97-AF65-F5344CB8AC3E}">
        <p14:creationId xmlns:p14="http://schemas.microsoft.com/office/powerpoint/2010/main" val="3752404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6496" y="1577776"/>
            <a:ext cx="85676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fontAlgn="auto" hangingPunct="1">
              <a:lnSpc>
                <a:spcPct val="93000"/>
              </a:lnSpc>
              <a:spcAft>
                <a:spcPts val="0"/>
              </a:spcAft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  <a:defRPr/>
            </a:pPr>
            <a:r>
              <a:rPr lang="cs-CZ" smtClean="0"/>
              <a:t>Současné trendy</a:t>
            </a:r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0717" y="4162137"/>
            <a:ext cx="8278894" cy="217527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přehled teorií </a:t>
            </a:r>
            <a:r>
              <a:rPr lang="cs-CZ" altLang="cs-CZ" sz="2976" i="1"/>
              <a:t>(možnosti)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vývojové aspekty</a:t>
            </a:r>
            <a:r>
              <a:rPr lang="cs-CZ" altLang="cs-CZ" sz="2976" i="1"/>
              <a:t> – příklad (Piaget)</a:t>
            </a:r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i="1"/>
              <a:t> </a:t>
            </a:r>
            <a:r>
              <a:rPr lang="cs-CZ" altLang="cs-CZ" sz="2976" b="1" i="1"/>
              <a:t>dětské představy o světě</a:t>
            </a:r>
            <a:r>
              <a:rPr lang="en-GB" altLang="cs-CZ" sz="2976" b="1" i="1"/>
              <a:t> </a:t>
            </a:r>
            <a:endParaRPr lang="cs-CZ" altLang="cs-CZ" sz="2976" b="1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r>
              <a:rPr lang="cs-CZ" altLang="cs-CZ" sz="2976" b="1" i="1"/>
              <a:t> </a:t>
            </a:r>
            <a:r>
              <a:rPr lang="en-GB" altLang="cs-CZ" sz="2976" b="1" i="1"/>
              <a:t>současné teorie</a:t>
            </a:r>
            <a:r>
              <a:rPr lang="cs-CZ" altLang="cs-CZ" sz="2976" b="1" i="1"/>
              <a:t> – </a:t>
            </a:r>
            <a:r>
              <a:rPr lang="cs-CZ" altLang="cs-CZ" sz="2976" i="1"/>
              <a:t>příklad (Ausubel)</a:t>
            </a:r>
            <a:endParaRPr lang="en-GB" altLang="cs-CZ" sz="2976" i="1"/>
          </a:p>
          <a:p>
            <a:pPr marL="502222" lvl="1" eaLnBrk="1" hangingPunct="1">
              <a:lnSpc>
                <a:spcPct val="95000"/>
              </a:lnSpc>
              <a:spcBef>
                <a:spcPct val="0"/>
              </a:spcBef>
              <a:tabLst>
                <a:tab pos="428726" algn="l"/>
                <a:tab pos="930947" algn="l"/>
                <a:tab pos="1650157" algn="l"/>
                <a:tab pos="2369366" algn="l"/>
                <a:tab pos="3088576" algn="l"/>
                <a:tab pos="3807785" algn="l"/>
                <a:tab pos="4526995" algn="l"/>
                <a:tab pos="5244455" algn="l"/>
                <a:tab pos="5963663" algn="l"/>
                <a:tab pos="6682873" algn="l"/>
                <a:tab pos="7402082" algn="l"/>
                <a:tab pos="8121292" algn="l"/>
                <a:tab pos="8840501" algn="l"/>
                <a:tab pos="9559711" algn="l"/>
                <a:tab pos="10278920" algn="l"/>
                <a:tab pos="10998130" algn="l"/>
              </a:tabLst>
            </a:pPr>
            <a:endParaRPr lang="en-GB" altLang="cs-CZ" sz="2976" b="1" i="1"/>
          </a:p>
        </p:txBody>
      </p:sp>
    </p:spTree>
    <p:extLst>
      <p:ext uri="{BB962C8B-B14F-4D97-AF65-F5344CB8AC3E}">
        <p14:creationId xmlns:p14="http://schemas.microsoft.com/office/powerpoint/2010/main" val="1395282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Přehled současných teorií učení</a:t>
            </a:r>
          </a:p>
        </p:txBody>
      </p:sp>
    </p:spTree>
    <p:extLst>
      <p:ext uri="{BB962C8B-B14F-4D97-AF65-F5344CB8AC3E}">
        <p14:creationId xmlns:p14="http://schemas.microsoft.com/office/powerpoint/2010/main" val="2019181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55785"/>
            <a:ext cx="9075110" cy="567848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z="3968"/>
              <a:t>Současné teorie učení – možné dělení (I)</a:t>
            </a:r>
            <a:endParaRPr lang="en-GB" altLang="cs-CZ" sz="3968"/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5784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biologických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připravené učení </a:t>
            </a:r>
            <a:r>
              <a:rPr lang="en-GB" altLang="cs-CZ" i="1" smtClean="0"/>
              <a:t>(struktura pojmů)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Preferování sociokulturních vlivů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Situované 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Distribuované učení (lidé vs. materiál)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Vynořující se poznání (v návaznosti na soc. </a:t>
            </a:r>
            <a:r>
              <a:rPr lang="cs-CZ" altLang="cs-CZ" i="1" smtClean="0"/>
              <a:t>s</a:t>
            </a:r>
            <a:r>
              <a:rPr lang="en-GB" altLang="cs-CZ" i="1" smtClean="0"/>
              <a:t>ituace)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 jako dolaďování připravených struktur</a:t>
            </a:r>
            <a:endParaRPr lang="cs-CZ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(L.Resnick, 1996) </a:t>
            </a:r>
            <a:r>
              <a:rPr lang="en-GB" altLang="cs-CZ" sz="2205" i="1"/>
              <a:t>učení jako sled situací; kompetence se rozvíjejí na základě přip. </a:t>
            </a:r>
            <a:r>
              <a:rPr lang="cs-CZ" altLang="cs-CZ" sz="2205" i="1"/>
              <a:t>s</a:t>
            </a:r>
            <a:r>
              <a:rPr lang="en-GB" altLang="cs-CZ" sz="2205" i="1"/>
              <a:t>truktur (soc. i biol.); koherence, kontradikce; dynamické pojetí </a:t>
            </a:r>
            <a:r>
              <a:rPr lang="en-GB" altLang="cs-CZ" sz="2205" i="1" u="sng"/>
              <a:t>transferu</a:t>
            </a:r>
          </a:p>
        </p:txBody>
      </p:sp>
    </p:spTree>
    <p:extLst>
      <p:ext uri="{BB962C8B-B14F-4D97-AF65-F5344CB8AC3E}">
        <p14:creationId xmlns:p14="http://schemas.microsoft.com/office/powerpoint/2010/main" val="1262846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4079"/>
              <a:t>Současné teorie vyučování (teaching) - II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Akademické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snaha definovat takové charakteristiky obecného vzdělávání, které mají žákovi umožnit </a:t>
            </a:r>
            <a:r>
              <a:rPr lang="cs-CZ" sz="1543" b="1"/>
              <a:t>stát se všestranně kultivovaným člověkem</a:t>
            </a:r>
            <a:r>
              <a:rPr lang="cs-CZ" sz="1543"/>
              <a:t>... snaha „osvítit barbary“ (od 80. let, reakce na masmediální realitu)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tradicionalistické</a:t>
            </a:r>
            <a:r>
              <a:rPr lang="cs-CZ" sz="1543"/>
              <a:t> a </a:t>
            </a:r>
            <a:r>
              <a:rPr lang="cs-CZ" sz="1543" b="1"/>
              <a:t>generalistické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Henry, Lévy, Bloom...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Personalistické a spiritualistické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seberealizace, naplnění potenciálu jedince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individualistické, „alternativní“, „dítě je králem“</a:t>
            </a:r>
            <a:r>
              <a:rPr lang="cs-CZ" sz="1543"/>
              <a:t>; rozvoj individualismu na úkor sociálního vědomí (60. a 70. léta)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Ch. Rogers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konkrétní příklad – např. škola Summerhill, Anglie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„Je možné zvnějšku někoho učinit svobodným?“ (Bertrand)</a:t>
            </a:r>
          </a:p>
          <a:p>
            <a:pPr lvl="2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323"/>
              <a:t>srv. tzv. alternativní školství (Waldorf, Daltonský plán, Montessori...)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543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b="1"/>
              <a:t>Kognitivně psychologické, technologické a sociokognitivní teorie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Soustřeďují se hlavně na vhodné pedagogické strategie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 b="1"/>
              <a:t>Snaha řešit konkrétní a reálné problémy učení a vyučování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543"/>
              <a:t>Zájem o konkrétní charakteristiky žáka, struktury učení, procesy poznávání, techniky komunikace, ICT, média a sociální charakteristiky učení</a:t>
            </a:r>
          </a:p>
        </p:txBody>
      </p:sp>
    </p:spTree>
    <p:extLst>
      <p:ext uri="{BB962C8B-B14F-4D97-AF65-F5344CB8AC3E}">
        <p14:creationId xmlns:p14="http://schemas.microsoft.com/office/powerpoint/2010/main" val="3202194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z="3197" b="1"/>
              <a:t>Kognitivně psychologické, technologické a sociokognitivní teorie (přehled) – teching, learning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Bloomova</a:t>
            </a:r>
            <a:r>
              <a:rPr lang="cs-CZ" altLang="cs-CZ" sz="1764" dirty="0"/>
              <a:t> taxonomie (1956) – cíle kognitivní, afektivní, konativní; učení - metafora stromu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Feuersteinova</a:t>
            </a:r>
            <a:r>
              <a:rPr lang="cs-CZ" altLang="cs-CZ" sz="1764" dirty="0"/>
              <a:t> teorie – instrumentální obohacování (1957)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Gagné</a:t>
            </a:r>
            <a:r>
              <a:rPr lang="cs-CZ" altLang="cs-CZ" sz="1764" dirty="0"/>
              <a:t> – osm typů učení a pět typů naučených dovedností (1965)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Ausubel</a:t>
            </a:r>
            <a:r>
              <a:rPr lang="cs-CZ" altLang="cs-CZ" sz="1764" dirty="0"/>
              <a:t> a Robinson - šest </a:t>
            </a:r>
            <a:r>
              <a:rPr lang="cs-CZ" altLang="cs-CZ" sz="1764" dirty="0" err="1"/>
              <a:t>hierachicky</a:t>
            </a:r>
            <a:r>
              <a:rPr lang="cs-CZ" altLang="cs-CZ" sz="1764" dirty="0"/>
              <a:t> seřazených kategorií (1969)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Williamsův</a:t>
            </a:r>
            <a:r>
              <a:rPr lang="cs-CZ" altLang="cs-CZ" sz="1764" dirty="0"/>
              <a:t> model rozvíjející procesy myšlení a prožívání (1970)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Hannah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Michaelis</a:t>
            </a:r>
            <a:r>
              <a:rPr lang="cs-CZ" altLang="cs-CZ" sz="1764" dirty="0"/>
              <a:t> – souhrnný rámec výukových cílů (1977)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/>
              <a:t>Stahl a Murphy – taxonomie kognitivního pole (1981)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Biggs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Collis</a:t>
            </a:r>
            <a:r>
              <a:rPr lang="cs-CZ" altLang="cs-CZ" sz="1764" dirty="0"/>
              <a:t> – „SOLO“ taxonomie (1982)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Quellmalz</a:t>
            </a:r>
            <a:r>
              <a:rPr lang="cs-CZ" altLang="cs-CZ" sz="1764" dirty="0"/>
              <a:t> -  teoretické rámce myšlení (1987)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Presseisen</a:t>
            </a:r>
            <a:r>
              <a:rPr lang="cs-CZ" altLang="cs-CZ" sz="1764" dirty="0"/>
              <a:t> – model základních, komplexních a </a:t>
            </a:r>
            <a:r>
              <a:rPr lang="cs-CZ" altLang="cs-CZ" sz="1764" dirty="0" err="1"/>
              <a:t>metakognitivních</a:t>
            </a:r>
            <a:r>
              <a:rPr lang="cs-CZ" altLang="cs-CZ" sz="1764" dirty="0"/>
              <a:t> dovedností myšlení (1991)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Merrill</a:t>
            </a:r>
            <a:r>
              <a:rPr lang="cs-CZ" altLang="cs-CZ" sz="1764" dirty="0"/>
              <a:t> – transakční teorie výuky (1992)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/>
              <a:t>Andersona a </a:t>
            </a:r>
            <a:r>
              <a:rPr lang="cs-CZ" altLang="cs-CZ" sz="1764" dirty="0" err="1"/>
              <a:t>Krathwohlova</a:t>
            </a:r>
            <a:r>
              <a:rPr lang="cs-CZ" altLang="cs-CZ" sz="1764" dirty="0"/>
              <a:t> revize </a:t>
            </a:r>
            <a:r>
              <a:rPr lang="cs-CZ" altLang="cs-CZ" sz="1764" dirty="0" err="1"/>
              <a:t>Bloomovy</a:t>
            </a:r>
            <a:r>
              <a:rPr lang="cs-CZ" altLang="cs-CZ" sz="1764" dirty="0"/>
              <a:t> taxonomie (2001)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764" dirty="0" err="1"/>
              <a:t>Gouge</a:t>
            </a:r>
            <a:r>
              <a:rPr lang="cs-CZ" altLang="cs-CZ" sz="1764" dirty="0"/>
              <a:t> a </a:t>
            </a:r>
            <a:r>
              <a:rPr lang="cs-CZ" altLang="cs-CZ" sz="1764" dirty="0" err="1"/>
              <a:t>Yates</a:t>
            </a:r>
            <a:r>
              <a:rPr lang="cs-CZ" altLang="cs-CZ" sz="1764" dirty="0"/>
              <a:t> – Taxonomie pro rozvoj myšlení a uvažování o umění (2002)</a:t>
            </a:r>
          </a:p>
          <a:p>
            <a:pPr eaLnBrk="1" hangingPunct="1">
              <a:lnSpc>
                <a:spcPct val="80000"/>
              </a:lnSpc>
            </a:pPr>
            <a:endParaRPr lang="cs-CZ" altLang="cs-CZ" sz="1764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53" dirty="0"/>
              <a:t>viz. MOSELEY, D. et al. </a:t>
            </a:r>
            <a:r>
              <a:rPr lang="en-US" altLang="cs-CZ" sz="1653" dirty="0"/>
              <a:t>Frameworks for thinking: a handbook for teachers and learning</a:t>
            </a:r>
            <a:r>
              <a:rPr lang="cs-CZ" altLang="cs-CZ" sz="1653" dirty="0"/>
              <a:t>. Cambridge: Cambridge </a:t>
            </a:r>
            <a:r>
              <a:rPr lang="cs-CZ" altLang="cs-CZ" sz="1653" dirty="0" err="1"/>
              <a:t>Un</a:t>
            </a:r>
            <a:r>
              <a:rPr lang="cs-CZ" altLang="cs-CZ" sz="1653" dirty="0"/>
              <a:t>. </a:t>
            </a:r>
            <a:r>
              <a:rPr lang="cs-CZ" altLang="cs-CZ" sz="1653" dirty="0" err="1"/>
              <a:t>Press</a:t>
            </a:r>
            <a:r>
              <a:rPr lang="cs-CZ" altLang="cs-CZ" sz="1653" dirty="0"/>
              <a:t>, 2005. s.44-117 </a:t>
            </a:r>
            <a:r>
              <a:rPr lang="cs-CZ" altLang="cs-CZ" sz="1653" i="1" dirty="0"/>
              <a:t>(</a:t>
            </a:r>
            <a:r>
              <a:rPr lang="cs-CZ" altLang="cs-CZ" sz="1653" i="1" dirty="0" err="1"/>
              <a:t>dostupmé</a:t>
            </a:r>
            <a:r>
              <a:rPr lang="cs-CZ" altLang="cs-CZ" sz="1653" i="1" dirty="0"/>
              <a:t> v </a:t>
            </a:r>
            <a:r>
              <a:rPr lang="cs-CZ" altLang="cs-CZ" sz="1653" i="1" dirty="0" err="1"/>
              <a:t>ISu</a:t>
            </a:r>
            <a:r>
              <a:rPr lang="cs-CZ" altLang="cs-CZ" sz="1653" i="1" dirty="0"/>
              <a:t>)</a:t>
            </a:r>
            <a:endParaRPr lang="cs-CZ" altLang="cs-CZ" sz="1764" i="1" dirty="0"/>
          </a:p>
          <a:p>
            <a:pPr eaLnBrk="1" hangingPunct="1">
              <a:lnSpc>
                <a:spcPct val="80000"/>
              </a:lnSpc>
            </a:pPr>
            <a:endParaRPr lang="cs-CZ" altLang="cs-CZ" sz="1764" dirty="0"/>
          </a:p>
        </p:txBody>
      </p:sp>
    </p:spTree>
    <p:extLst>
      <p:ext uri="{BB962C8B-B14F-4D97-AF65-F5344CB8AC3E}">
        <p14:creationId xmlns:p14="http://schemas.microsoft.com/office/powerpoint/2010/main" val="27267443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Jak víme to co víme?</a:t>
            </a:r>
          </a:p>
        </p:txBody>
      </p:sp>
    </p:spTree>
    <p:extLst>
      <p:ext uri="{BB962C8B-B14F-4D97-AF65-F5344CB8AC3E}">
        <p14:creationId xmlns:p14="http://schemas.microsoft.com/office/powerpoint/2010/main" val="3654435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607443"/>
            <a:ext cx="8571132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cs-CZ" altLang="cs-CZ" smtClean="0"/>
              <a:t>Vývojové aspekty učení</a:t>
            </a:r>
            <a:endParaRPr lang="en-GB" altLang="cs-CZ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500014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/>
              <a:t>L.S. </a:t>
            </a:r>
            <a:r>
              <a:rPr lang="en-GB" sz="2205" dirty="0" err="1"/>
              <a:t>Vygotskij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zóna</a:t>
            </a:r>
            <a:r>
              <a:rPr lang="en-GB" sz="1653" i="1" dirty="0"/>
              <a:t> </a:t>
            </a:r>
            <a:r>
              <a:rPr lang="en-GB" sz="1653" i="1" dirty="0" err="1"/>
              <a:t>nejbližšího</a:t>
            </a:r>
            <a:r>
              <a:rPr lang="en-GB" sz="1653" i="1" dirty="0"/>
              <a:t> </a:t>
            </a:r>
            <a:r>
              <a:rPr lang="en-GB" sz="1653" i="1" dirty="0" err="1" smtClean="0"/>
              <a:t>vývoje</a:t>
            </a:r>
            <a:r>
              <a:rPr lang="cs-CZ" sz="1653" i="1" dirty="0"/>
              <a:t> </a:t>
            </a:r>
            <a:r>
              <a:rPr lang="cs-CZ" sz="1653" i="1" dirty="0" smtClean="0"/>
              <a:t>( </a:t>
            </a:r>
            <a:r>
              <a:rPr lang="cs-CZ" sz="1653" i="1" dirty="0" smtClean="0">
                <a:hlinkClick r:id="rId3"/>
              </a:rPr>
              <a:t>https</a:t>
            </a:r>
            <a:r>
              <a:rPr lang="cs-CZ" sz="1653" i="1" dirty="0">
                <a:hlinkClick r:id="rId3"/>
              </a:rPr>
              <a:t>://</a:t>
            </a:r>
            <a:r>
              <a:rPr lang="cs-CZ" sz="1653" i="1" dirty="0" smtClean="0">
                <a:hlinkClick r:id="rId3"/>
              </a:rPr>
              <a:t>www.youtube.com/watch?v=SzOTvkY3jOE</a:t>
            </a:r>
            <a:r>
              <a:rPr lang="cs-CZ" sz="1653" i="1" dirty="0" smtClean="0"/>
              <a:t> ) </a:t>
            </a:r>
            <a:endParaRPr lang="cs-CZ" sz="1653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J.Piaget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asimilace</a:t>
            </a:r>
            <a:r>
              <a:rPr lang="en-GB" sz="1653" i="1" dirty="0"/>
              <a:t>, </a:t>
            </a:r>
            <a:r>
              <a:rPr lang="en-GB" sz="1653" i="1" dirty="0" err="1"/>
              <a:t>akomodace</a:t>
            </a:r>
            <a:endParaRPr lang="cs-CZ" sz="1653" i="1" dirty="0"/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653" i="1" dirty="0"/>
              <a:t>úroveň myšlení je dána mj. nedostatečnou kapacitou paměti, nedostatkem odborných poznatků i kontextem dětského </a:t>
            </a:r>
            <a:r>
              <a:rPr lang="cs-CZ" sz="1653" i="1" dirty="0"/>
              <a:t>uvažování   </a:t>
            </a:r>
            <a:r>
              <a:rPr lang="cs-CZ" sz="1653" i="1" dirty="0" smtClean="0"/>
              <a:t>( </a:t>
            </a:r>
            <a:r>
              <a:rPr lang="cs-CZ" sz="1653" i="1" dirty="0" smtClean="0">
                <a:hlinkClick r:id="rId4"/>
              </a:rPr>
              <a:t>https</a:t>
            </a:r>
            <a:r>
              <a:rPr lang="cs-CZ" sz="1653" i="1" dirty="0">
                <a:hlinkClick r:id="rId4"/>
              </a:rPr>
              <a:t>://</a:t>
            </a:r>
            <a:r>
              <a:rPr lang="cs-CZ" sz="1653" i="1" dirty="0" smtClean="0">
                <a:hlinkClick r:id="rId4"/>
              </a:rPr>
              <a:t>www.youtube.com/watch?v=TRF27F2bn-A</a:t>
            </a:r>
            <a:r>
              <a:rPr lang="cs-CZ" sz="1653" i="1" dirty="0" smtClean="0"/>
              <a:t> )</a:t>
            </a:r>
            <a:endParaRPr lang="cs-CZ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J.Bruner</a:t>
            </a:r>
            <a:r>
              <a:rPr lang="cs-CZ" sz="2205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fakty</a:t>
            </a:r>
            <a:r>
              <a:rPr lang="en-GB" sz="1653" i="1" dirty="0"/>
              <a:t>, </a:t>
            </a:r>
            <a:r>
              <a:rPr lang="en-GB" sz="1653" i="1" dirty="0" err="1"/>
              <a:t>pojmy</a:t>
            </a:r>
            <a:r>
              <a:rPr lang="cs-CZ" sz="1653" i="1" dirty="0"/>
              <a:t> </a:t>
            </a:r>
            <a:r>
              <a:rPr lang="en-GB" sz="1653" i="1" dirty="0"/>
              <a:t>(</a:t>
            </a:r>
            <a:r>
              <a:rPr lang="en-GB" sz="1653" i="1" dirty="0" err="1"/>
              <a:t>koncepty</a:t>
            </a:r>
            <a:r>
              <a:rPr lang="en-GB" sz="1653" i="1" dirty="0"/>
              <a:t>) a </a:t>
            </a:r>
            <a:r>
              <a:rPr lang="en-GB" sz="1653" i="1" dirty="0" err="1"/>
              <a:t>zobecnění</a:t>
            </a:r>
            <a:r>
              <a:rPr lang="cs-CZ" sz="1653" i="1" dirty="0"/>
              <a:t> (generalizace)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2205" dirty="0" err="1"/>
              <a:t>B.Bloom</a:t>
            </a:r>
            <a:r>
              <a:rPr lang="cs-CZ" sz="2205" dirty="0"/>
              <a:t> (a kol.)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Padesátá léta 20. stol. - Cíle učení: kognitivní, afektivní, psychomotorické (pro přírodovědné předměty)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>
                <a:hlinkClick r:id="rId5"/>
              </a:rPr>
              <a:t>http://www.nwlink.com/~Donclark/hrd/bloom.html</a:t>
            </a:r>
            <a:r>
              <a:rPr lang="cs-CZ" sz="1543" dirty="0"/>
              <a:t> </a:t>
            </a:r>
          </a:p>
          <a:p>
            <a:pPr lvl="2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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543" dirty="0"/>
              <a:t>Revize </a:t>
            </a:r>
            <a:r>
              <a:rPr lang="cs-CZ" sz="1543" dirty="0" err="1"/>
              <a:t>Bloomovy</a:t>
            </a:r>
            <a:r>
              <a:rPr lang="cs-CZ" sz="1543" dirty="0"/>
              <a:t> taxonomie (Anderson et. al. 2001)  </a:t>
            </a:r>
            <a:r>
              <a:rPr lang="cs-CZ" sz="1543" dirty="0">
                <a:hlinkClick r:id="rId6"/>
              </a:rPr>
              <a:t>http://aplikace.msmt.cz/doc/NHRevizeBloomovytaxonomieedukace.doc</a:t>
            </a:r>
            <a:r>
              <a:rPr lang="cs-CZ" sz="1543" dirty="0"/>
              <a:t> </a:t>
            </a:r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cs-CZ" sz="1874" dirty="0"/>
              <a:t>Učení – metafora stromu (nové poznatky větví původní strukturu; u zásadnějších změn restrukturace „stromu)</a:t>
            </a:r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D.P.Ausubel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smysluplné</a:t>
            </a:r>
            <a:r>
              <a:rPr lang="en-GB" sz="1653" i="1" dirty="0"/>
              <a:t> </a:t>
            </a:r>
            <a:r>
              <a:rPr lang="en-GB" sz="1653" i="1" dirty="0" err="1"/>
              <a:t>učení</a:t>
            </a:r>
            <a:endParaRPr lang="en-GB" sz="1653" i="1" dirty="0"/>
          </a:p>
          <a:p>
            <a:pPr marL="352780" indent="-352780" eaLnBrk="1" fontAlgn="auto" hangingPunct="1">
              <a:lnSpc>
                <a:spcPct val="95000"/>
              </a:lnSpc>
              <a:spcAft>
                <a:spcPts val="0"/>
              </a:spcAft>
              <a:buFont typeface="Wingdings"/>
              <a:buChar char="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2205" dirty="0" err="1"/>
              <a:t>F.J.Dochy</a:t>
            </a:r>
            <a:r>
              <a:rPr lang="en-GB" sz="2205" dirty="0"/>
              <a:t> </a:t>
            </a:r>
            <a:endParaRPr lang="cs-CZ" sz="2205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/>
              <a:t>dos</a:t>
            </a:r>
            <a:r>
              <a:rPr lang="cs-CZ" sz="1653" i="1" dirty="0"/>
              <a:t>a</a:t>
            </a:r>
            <a:r>
              <a:rPr lang="en-GB" sz="1653" i="1" dirty="0" err="1"/>
              <a:t>vadní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r>
              <a:rPr lang="cs-CZ" sz="1653" i="1" dirty="0"/>
              <a:t> (prior </a:t>
            </a:r>
            <a:r>
              <a:rPr lang="cs-CZ" sz="1653" i="1" dirty="0" err="1"/>
              <a:t>knowledge</a:t>
            </a:r>
            <a:r>
              <a:rPr lang="cs-CZ" sz="1653" i="1" dirty="0"/>
              <a:t>)</a:t>
            </a:r>
            <a:r>
              <a:rPr lang="en-GB" sz="1653" i="1" dirty="0"/>
              <a:t> </a:t>
            </a:r>
            <a:endParaRPr lang="cs-CZ" sz="1653" i="1" dirty="0"/>
          </a:p>
          <a:p>
            <a:pPr marL="705560" lvl="1" indent="-302383" eaLnBrk="1" fontAlgn="auto" hangingPunct="1">
              <a:lnSpc>
                <a:spcPct val="95000"/>
              </a:lnSpc>
              <a:spcAft>
                <a:spcPts val="0"/>
              </a:spcAft>
              <a:buFont typeface="Wingdings 2"/>
              <a:buChar char=""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  <a:defRPr/>
            </a:pPr>
            <a:r>
              <a:rPr lang="en-GB" sz="1653" i="1" dirty="0" err="1"/>
              <a:t>deklarativní</a:t>
            </a:r>
            <a:r>
              <a:rPr lang="en-GB" sz="1653" i="1" dirty="0"/>
              <a:t> </a:t>
            </a:r>
            <a:r>
              <a:rPr lang="cs-CZ" sz="1653" i="1" dirty="0"/>
              <a:t>znalosti vs.</a:t>
            </a:r>
            <a:r>
              <a:rPr lang="en-GB" sz="1653" i="1" dirty="0"/>
              <a:t> </a:t>
            </a:r>
            <a:r>
              <a:rPr lang="en-GB" sz="1653" i="1" dirty="0" err="1"/>
              <a:t>procedurální</a:t>
            </a:r>
            <a:r>
              <a:rPr lang="en-GB" sz="1653" i="1" dirty="0"/>
              <a:t> </a:t>
            </a:r>
            <a:r>
              <a:rPr lang="en-GB" sz="1653" i="1" dirty="0" err="1"/>
              <a:t>znalosti</a:t>
            </a:r>
            <a:endParaRPr lang="en-GB" sz="1653" i="1" dirty="0"/>
          </a:p>
        </p:txBody>
      </p:sp>
    </p:spTree>
    <p:extLst>
      <p:ext uri="{BB962C8B-B14F-4D97-AF65-F5344CB8AC3E}">
        <p14:creationId xmlns:p14="http://schemas.microsoft.com/office/powerpoint/2010/main" val="1792124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Když se řekne Piaget...</a:t>
            </a:r>
          </a:p>
        </p:txBody>
      </p:sp>
    </p:spTree>
    <p:extLst>
      <p:ext uri="{BB962C8B-B14F-4D97-AF65-F5344CB8AC3E}">
        <p14:creationId xmlns:p14="http://schemas.microsoft.com/office/powerpoint/2010/main" val="3620372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497" y="1963416"/>
            <a:ext cx="8770623" cy="340247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Zájem soustředěn na </a:t>
            </a:r>
            <a:r>
              <a:rPr lang="en-GB" altLang="cs-CZ" sz="2646" b="1"/>
              <a:t>vztah mezi poznávajícím jedincem a objektem poznávání</a:t>
            </a:r>
            <a:r>
              <a:rPr lang="en-GB" altLang="cs-CZ" sz="2646"/>
              <a:t> v různých obdobích života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Každá </a:t>
            </a:r>
            <a:r>
              <a:rPr lang="en-GB" altLang="cs-CZ" sz="2646" b="1"/>
              <a:t>úroveň poznání je výsledkem předchozího vývoje</a:t>
            </a:r>
            <a:r>
              <a:rPr lang="en-GB" altLang="cs-CZ" sz="2646"/>
              <a:t>; vzniká reorganizací a transformací úrovně předchozí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Poznání není vrozenou záležitostí; </a:t>
            </a:r>
            <a:r>
              <a:rPr lang="en-GB" altLang="cs-CZ" sz="2646" b="1"/>
              <a:t>znalosti jedinec konstruuje svým jednáním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Psychologie kognitivního vývoje – </a:t>
            </a:r>
            <a:r>
              <a:rPr lang="en-GB" altLang="cs-CZ" sz="2646" b="1"/>
              <a:t>dítě jako badatel ověřující teorie</a:t>
            </a:r>
            <a:r>
              <a:rPr lang="en-GB" altLang="cs-CZ" sz="2646" i="1"/>
              <a:t> (schéma) asimilace; akomodace</a:t>
            </a:r>
          </a:p>
        </p:txBody>
      </p:sp>
    </p:spTree>
    <p:extLst>
      <p:ext uri="{BB962C8B-B14F-4D97-AF65-F5344CB8AC3E}">
        <p14:creationId xmlns:p14="http://schemas.microsoft.com/office/powerpoint/2010/main" val="261978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Piagetova teorie kognitivního vývoje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39812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Faktory ovlivňující přechod mezi stadii: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Biologicky podložené zrání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Učení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Předávání sociální zkušenosti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Ekvilibrace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Působí v součinnosti; klíčová je patrně ekvilibrace; rovnováha</a:t>
            </a:r>
          </a:p>
        </p:txBody>
      </p:sp>
    </p:spTree>
    <p:extLst>
      <p:ext uri="{BB962C8B-B14F-4D97-AF65-F5344CB8AC3E}">
        <p14:creationId xmlns:p14="http://schemas.microsoft.com/office/powerpoint/2010/main" val="1909483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555625"/>
            <a:ext cx="9075738" cy="760413"/>
          </a:xfrm>
        </p:spPr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smtClean="0"/>
              <a:t>Literatura</a:t>
            </a:r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20725" y="1835150"/>
            <a:ext cx="8772525" cy="5503943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Doporučená</a:t>
            </a:r>
            <a:r>
              <a:rPr lang="en-GB" sz="1800" dirty="0" smtClean="0"/>
              <a:t> </a:t>
            </a:r>
            <a:r>
              <a:rPr lang="en-GB" sz="1800" dirty="0" err="1" smtClean="0"/>
              <a:t>literatura</a:t>
            </a:r>
            <a:r>
              <a:rPr lang="cs-CZ" sz="1800" dirty="0" smtClean="0"/>
              <a:t> (vč. přednášek a odkazů v </a:t>
            </a:r>
            <a:r>
              <a:rPr lang="cs-CZ" sz="1800" dirty="0" err="1" smtClean="0"/>
              <a:t>ISu</a:t>
            </a:r>
            <a:r>
              <a:rPr lang="cs-CZ" sz="1800" dirty="0" smtClean="0"/>
              <a:t>)</a:t>
            </a:r>
            <a:endParaRPr lang="en-GB" sz="18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Odborná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r>
              <a:rPr lang="cs-CZ" sz="1800" dirty="0" smtClean="0"/>
              <a:t> (obvyklá s důrazem na)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ped.muni.cz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wlib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neweb</a:t>
            </a:r>
            <a:r>
              <a:rPr lang="cs-CZ" sz="1600" dirty="0" smtClean="0">
                <a:hlinkClick r:id="rId3"/>
              </a:rPr>
              <a:t>/index.</a:t>
            </a:r>
            <a:r>
              <a:rPr lang="cs-CZ" sz="1600" dirty="0" err="1" smtClean="0">
                <a:hlinkClick r:id="rId3"/>
              </a:rPr>
              <a:t>php</a:t>
            </a:r>
            <a:r>
              <a:rPr lang="cs-CZ" sz="1600" dirty="0" smtClean="0">
                <a:hlinkClick r:id="rId3"/>
              </a:rPr>
              <a:t>?sekce=3</a:t>
            </a:r>
            <a:r>
              <a:rPr lang="cs-CZ" sz="1600" dirty="0" smtClean="0"/>
              <a:t>  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Pedagogika</a:t>
            </a:r>
            <a:r>
              <a:rPr lang="cs-CZ" sz="1600" dirty="0" smtClean="0"/>
              <a:t>, Studia </a:t>
            </a:r>
            <a:r>
              <a:rPr lang="cs-CZ" sz="1600" dirty="0" err="1" smtClean="0"/>
              <a:t>Paedagogica</a:t>
            </a:r>
            <a:r>
              <a:rPr lang="cs-CZ" sz="1600" dirty="0" smtClean="0"/>
              <a:t>, Orbis </a:t>
            </a:r>
            <a:r>
              <a:rPr lang="cs-CZ" sz="1600" dirty="0" err="1" smtClean="0"/>
              <a:t>Scholae</a:t>
            </a:r>
            <a:r>
              <a:rPr lang="cs-CZ" sz="1600" dirty="0" smtClean="0"/>
              <a:t>, Pedagogická orientace, Komenský, </a:t>
            </a:r>
            <a:r>
              <a:rPr lang="en-US" sz="1600" dirty="0" err="1" smtClean="0">
                <a:hlinkClick r:id="rId4"/>
              </a:rPr>
              <a:t>Pedagogický</a:t>
            </a:r>
            <a:r>
              <a:rPr lang="en-US" sz="1600" dirty="0" smtClean="0">
                <a:hlinkClick r:id="rId4"/>
              </a:rPr>
              <a:t> </a:t>
            </a:r>
            <a:r>
              <a:rPr lang="en-US" sz="1600" dirty="0" err="1" smtClean="0">
                <a:hlinkClick r:id="rId4"/>
              </a:rPr>
              <a:t>časopis</a:t>
            </a:r>
            <a:r>
              <a:rPr lang="en-US" sz="1600" dirty="0" smtClean="0">
                <a:hlinkClick r:id="rId4"/>
              </a:rPr>
              <a:t> / Journal of Pedagogy</a:t>
            </a:r>
            <a:r>
              <a:rPr lang="cs-CZ" sz="1600" dirty="0" smtClean="0"/>
              <a:t> (…)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Psychológia</a:t>
            </a:r>
            <a:r>
              <a:rPr lang="en-GB" sz="1600" dirty="0" smtClean="0"/>
              <a:t> a </a:t>
            </a:r>
            <a:r>
              <a:rPr lang="en-GB" sz="1600" dirty="0" err="1" smtClean="0"/>
              <a:t>pato</a:t>
            </a:r>
            <a:r>
              <a:rPr lang="en-GB" sz="1600" dirty="0" smtClean="0"/>
              <a:t> </a:t>
            </a:r>
            <a:r>
              <a:rPr lang="en-GB" sz="1600" dirty="0" err="1" smtClean="0"/>
              <a:t>psychológia</a:t>
            </a:r>
            <a:r>
              <a:rPr lang="en-GB" sz="1600" dirty="0" smtClean="0"/>
              <a:t> </a:t>
            </a:r>
            <a:r>
              <a:rPr lang="en-GB" sz="1600" dirty="0" err="1" smtClean="0"/>
              <a:t>dieťaťa</a:t>
            </a:r>
            <a:endParaRPr lang="cs-CZ" sz="1600" dirty="0" smtClean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Populární</a:t>
            </a:r>
            <a:r>
              <a:rPr lang="en-GB" sz="1800" dirty="0" smtClean="0"/>
              <a:t> </a:t>
            </a:r>
            <a:r>
              <a:rPr lang="en-GB" sz="1800" dirty="0" err="1" smtClean="0"/>
              <a:t>periodika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Moderní</a:t>
            </a:r>
            <a:r>
              <a:rPr lang="en-GB" sz="1600" dirty="0" smtClean="0"/>
              <a:t> </a:t>
            </a:r>
            <a:r>
              <a:rPr lang="en-GB" sz="1600" dirty="0" err="1" smtClean="0"/>
              <a:t>vyučování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Učitelské</a:t>
            </a:r>
            <a:r>
              <a:rPr lang="en-GB" sz="1600" dirty="0" smtClean="0"/>
              <a:t> </a:t>
            </a:r>
            <a:r>
              <a:rPr lang="en-GB" sz="1600" dirty="0" err="1" smtClean="0"/>
              <a:t>noviny</a:t>
            </a:r>
            <a:r>
              <a:rPr lang="en-GB" sz="1600" dirty="0" smtClean="0"/>
              <a:t> (...)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800" dirty="0" err="1" smtClean="0"/>
              <a:t>Internetové</a:t>
            </a:r>
            <a:r>
              <a:rPr lang="en-GB" sz="1800" dirty="0" smtClean="0"/>
              <a:t> </a:t>
            </a:r>
            <a:r>
              <a:rPr lang="en-GB" sz="1800" dirty="0" err="1" smtClean="0"/>
              <a:t>zdroje</a:t>
            </a:r>
            <a:endParaRPr lang="en-GB" sz="18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sz="1600" dirty="0" smtClean="0"/>
              <a:t>Online knihovny (viz web knihovny)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Stránky</a:t>
            </a:r>
            <a:r>
              <a:rPr lang="en-GB" sz="1600" dirty="0" smtClean="0"/>
              <a:t>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cs-CZ" sz="1600" dirty="0" smtClean="0">
                <a:hlinkClick r:id="rId5"/>
              </a:rPr>
              <a:t>www.rvp.cz</a:t>
            </a:r>
            <a:r>
              <a:rPr lang="cs-CZ" sz="1600" dirty="0" smtClean="0"/>
              <a:t> </a:t>
            </a:r>
            <a:endParaRPr lang="en-GB" sz="1600" dirty="0" smtClean="0"/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Databáze</a:t>
            </a:r>
            <a:r>
              <a:rPr lang="en-GB" sz="1600" dirty="0" smtClean="0"/>
              <a:t> (ERIC, JSTOR</a:t>
            </a:r>
            <a:r>
              <a:rPr lang="cs-CZ" sz="1600" dirty="0" smtClean="0"/>
              <a:t>…</a:t>
            </a:r>
            <a:r>
              <a:rPr lang="en-GB" sz="1600" dirty="0" smtClean="0"/>
              <a:t>)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600" dirty="0" err="1" smtClean="0"/>
              <a:t>Svépomocné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6"/>
              </a:rPr>
              <a:t>www.nadani.cz</a:t>
            </a:r>
            <a:r>
              <a:rPr lang="cs-CZ" sz="1600" dirty="0" smtClean="0"/>
              <a:t> aj.</a:t>
            </a:r>
          </a:p>
          <a:p>
            <a:pPr lvl="1"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91840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Piagetovy pedagogické názory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05034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se má soustředit spíše na rozvíjení </a:t>
            </a:r>
            <a:r>
              <a:rPr lang="en-GB" altLang="cs-CZ" b="1" smtClean="0"/>
              <a:t>obecných schémat</a:t>
            </a:r>
            <a:r>
              <a:rPr lang="en-GB" altLang="cs-CZ" smtClean="0"/>
              <a:t>, než na rozvoj konkrétních dovedností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Vzdělávání dětí se má soustředit spíše </a:t>
            </a:r>
            <a:r>
              <a:rPr lang="en-GB" altLang="cs-CZ" b="1" smtClean="0"/>
              <a:t>na procesy</a:t>
            </a:r>
            <a:r>
              <a:rPr lang="en-GB" altLang="cs-CZ" smtClean="0"/>
              <a:t> než na obsahy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Vyučovací metody musí </a:t>
            </a:r>
            <a:r>
              <a:rPr lang="en-GB" altLang="cs-CZ" b="1" smtClean="0"/>
              <a:t>aktivizovat dítě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Kurikulum by mělo </a:t>
            </a:r>
            <a:r>
              <a:rPr lang="en-GB" altLang="cs-CZ" b="1" smtClean="0"/>
              <a:t>respektovat</a:t>
            </a:r>
            <a:r>
              <a:rPr lang="en-GB" altLang="cs-CZ" smtClean="0"/>
              <a:t> kognitivní </a:t>
            </a:r>
            <a:r>
              <a:rPr lang="en-GB" altLang="cs-CZ" b="1" smtClean="0"/>
              <a:t>vývojová stadia</a:t>
            </a:r>
          </a:p>
        </p:txBody>
      </p:sp>
    </p:spTree>
    <p:extLst>
      <p:ext uri="{BB962C8B-B14F-4D97-AF65-F5344CB8AC3E}">
        <p14:creationId xmlns:p14="http://schemas.microsoft.com/office/powerpoint/2010/main" val="1760537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Jak vlastně tedy děti uvažují o učivu?</a:t>
            </a:r>
          </a:p>
        </p:txBody>
      </p:sp>
    </p:spTree>
    <p:extLst>
      <p:ext uri="{BB962C8B-B14F-4D97-AF65-F5344CB8AC3E}">
        <p14:creationId xmlns:p14="http://schemas.microsoft.com/office/powerpoint/2010/main" val="2548700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389242"/>
            <a:ext cx="9075110" cy="109568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světa</a:t>
            </a: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z="2756"/>
              <a:t>- řada označení:</a:t>
            </a:r>
            <a:endParaRPr lang="en-GB" altLang="cs-CZ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0101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/>
              <a:t>Naivní teorie dítěte</a:t>
            </a:r>
            <a:r>
              <a:rPr lang="cs-CZ" altLang="cs-CZ" sz="2646"/>
              <a:t>, ale též (příbuzné termíny):</a:t>
            </a:r>
            <a:endParaRPr lang="en-GB" altLang="cs-CZ" sz="2646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Implicitní teorie dítět</a:t>
            </a:r>
            <a:r>
              <a:rPr lang="cs-CZ" altLang="cs-CZ" sz="1984"/>
              <a:t>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Dětská věda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naivní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implicitní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prekoncepce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dosavadní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alternativní koncepce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1984"/>
              <a:t>Dětské mylné koncepce, </a:t>
            </a:r>
            <a:endParaRPr lang="cs-CZ" altLang="cs-CZ" sz="1984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1984"/>
              <a:t>M</a:t>
            </a:r>
            <a:r>
              <a:rPr lang="en-GB" altLang="cs-CZ" sz="1984"/>
              <a:t>iskoncepce</a:t>
            </a:r>
            <a:r>
              <a:rPr lang="cs-CZ" altLang="cs-CZ" sz="1984"/>
              <a:t> v procesu učení</a:t>
            </a:r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sz="1984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205"/>
              <a:t>nepřesné či zavádějící znalosti a dovednosti, které máme „před“; „v průběhu“ či jako „nezamýšlené výsledky“ učení – srv. konstruktivistické teorie učení</a:t>
            </a:r>
            <a:endParaRPr lang="en-GB" altLang="cs-CZ" sz="2205"/>
          </a:p>
        </p:txBody>
      </p:sp>
    </p:spTree>
    <p:extLst>
      <p:ext uri="{BB962C8B-B14F-4D97-AF65-F5344CB8AC3E}">
        <p14:creationId xmlns:p14="http://schemas.microsoft.com/office/powerpoint/2010/main" val="510498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Dětské interpretace jevů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137047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Kognitivní složka</a:t>
            </a:r>
            <a:r>
              <a:rPr lang="cs-CZ" altLang="cs-CZ" smtClean="0"/>
              <a:t> 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Afektivní složka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Složka konativní</a:t>
            </a:r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smtClean="0"/>
          </a:p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královský dvůr je takovej ten dvorek na zámku...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i="1" smtClean="0"/>
              <a:t>(např. </a:t>
            </a:r>
            <a:r>
              <a:rPr lang="cs-CZ" altLang="cs-CZ" i="1" smtClean="0"/>
              <a:t>P. </a:t>
            </a:r>
            <a:r>
              <a:rPr lang="en-GB" altLang="cs-CZ" i="1" smtClean="0"/>
              <a:t>Gavora, 1992)</a:t>
            </a:r>
            <a:endParaRPr lang="cs-CZ" altLang="cs-CZ" i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atomy jsou takoví úplně malí trpaslíci...</a:t>
            </a:r>
          </a:p>
          <a:p>
            <a:pPr lvl="2" algn="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(např. M. Ouhrabka, 1996)</a:t>
            </a:r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smtClean="0"/>
              <a:t>(...)</a:t>
            </a: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58434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486" y="238429"/>
            <a:ext cx="8571132" cy="1402563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smtClean="0"/>
              <a:t>Schéma žákových dosavadních znalostí (Dochy, 1996)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55" y="1662429"/>
            <a:ext cx="8919366" cy="589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557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717460" algn="l"/>
                <a:tab pos="1434919" algn="l"/>
                <a:tab pos="2154129" algn="l"/>
                <a:tab pos="2873338" algn="l"/>
                <a:tab pos="3592548" algn="l"/>
                <a:tab pos="4311757" algn="l"/>
                <a:tab pos="5030967" algn="l"/>
                <a:tab pos="5750176" algn="l"/>
                <a:tab pos="6469385" algn="l"/>
                <a:tab pos="7188594" algn="l"/>
                <a:tab pos="7907804" algn="l"/>
                <a:tab pos="8627013" algn="l"/>
                <a:tab pos="9346223" algn="l"/>
                <a:tab pos="10063683" algn="l"/>
                <a:tab pos="1078289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endParaRPr lang="en-GB" altLang="cs-CZ" dirty="0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5254002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obecně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(„K čemu je to blbý učení?“)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určité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skupině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předmětů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(„Nerad cokoli počítám!“)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určitém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předmětu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(„Matematika mi nejde.“)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v </a:t>
            </a:r>
            <a:r>
              <a:rPr lang="en-GB" altLang="cs-CZ" dirty="0" err="1" smtClean="0"/>
              <a:t>konkrétním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tématu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(„K čemu mi jsou rovnice o dvou neznámých?“)</a:t>
            </a:r>
            <a:endParaRPr lang="en-GB" altLang="cs-CZ" i="1" dirty="0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učiva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žákovo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pojetí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pojmu</a:t>
            </a:r>
            <a:endParaRPr lang="cs-CZ" altLang="cs-CZ" dirty="0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i="1" dirty="0" smtClean="0"/>
              <a:t>(„Rovnice je když...“)</a:t>
            </a:r>
            <a:endParaRPr lang="en-GB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2088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Příklad současné (konstruktivistické) teorie učení</a:t>
            </a:r>
          </a:p>
        </p:txBody>
      </p:sp>
    </p:spTree>
    <p:extLst>
      <p:ext uri="{BB962C8B-B14F-4D97-AF65-F5344CB8AC3E}">
        <p14:creationId xmlns:p14="http://schemas.microsoft.com/office/powerpoint/2010/main" val="26730126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293663"/>
            <a:ext cx="9075110" cy="1285095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</a:t>
            </a:r>
            <a:br>
              <a:rPr lang="en-GB" altLang="cs-CZ" smtClean="0"/>
            </a:br>
            <a:r>
              <a:rPr lang="en-GB" altLang="cs-CZ" sz="4079"/>
              <a:t>(meaningful learning)</a:t>
            </a:r>
          </a:p>
        </p:txBody>
      </p:sp>
      <p:sp>
        <p:nvSpPr>
          <p:cNvPr id="931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4285789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b="1" smtClean="0"/>
              <a:t>učení, které není prostým memorováním a rozšiřováním sumy poznatků</a:t>
            </a:r>
            <a:endParaRPr lang="cs-CZ" altLang="cs-CZ" b="1" smtClean="0"/>
          </a:p>
          <a:p>
            <a:pPr lvl="1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Valstní t</a:t>
            </a:r>
            <a:r>
              <a:rPr lang="en-GB" altLang="cs-CZ" smtClean="0"/>
              <a:t>ermín připisován D.P.Ausubelovi </a:t>
            </a:r>
            <a:endParaRPr lang="cs-CZ" altLang="cs-CZ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Vzniká v reakci na </a:t>
            </a:r>
            <a:r>
              <a:rPr lang="en-GB" altLang="cs-CZ" smtClean="0"/>
              <a:t>Thorndika </a:t>
            </a:r>
            <a:r>
              <a:rPr lang="cs-CZ" altLang="cs-CZ" smtClean="0"/>
              <a:t>a jeho </a:t>
            </a:r>
            <a:r>
              <a:rPr lang="en-GB" altLang="cs-CZ" smtClean="0"/>
              <a:t>mechanistick</a:t>
            </a:r>
            <a:r>
              <a:rPr lang="cs-CZ" altLang="cs-CZ" smtClean="0"/>
              <a:t>ý</a:t>
            </a:r>
            <a:r>
              <a:rPr lang="en-GB" altLang="cs-CZ" smtClean="0"/>
              <a:t> přístup</a:t>
            </a:r>
            <a:r>
              <a:rPr lang="cs-CZ" altLang="cs-CZ" smtClean="0"/>
              <a:t> k učení </a:t>
            </a:r>
            <a:r>
              <a:rPr lang="cs-CZ" altLang="cs-CZ" sz="1984" i="1"/>
              <a:t>(behaviorální paradigma)</a:t>
            </a:r>
            <a:endParaRPr lang="en-GB" altLang="cs-CZ" sz="1984" i="1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Významným</a:t>
            </a:r>
            <a:r>
              <a:rPr lang="en-GB" altLang="cs-CZ" smtClean="0"/>
              <a:t> zdrojem gestalt</a:t>
            </a:r>
            <a:r>
              <a:rPr lang="cs-CZ" altLang="cs-CZ" smtClean="0"/>
              <a:t>-psychologie </a:t>
            </a:r>
            <a:r>
              <a:rPr lang="cs-CZ" altLang="cs-CZ" i="1" smtClean="0"/>
              <a:t>(viz předchozí přednáška)</a:t>
            </a:r>
            <a:endParaRPr lang="en-GB" altLang="cs-CZ" i="1" smtClean="0"/>
          </a:p>
          <a:p>
            <a:pPr lvl="2"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mtClean="0"/>
              <a:t>Kořeny způsobu uvažování sahají mj. až k </a:t>
            </a:r>
            <a:r>
              <a:rPr lang="en-GB" altLang="cs-CZ" sz="1984" i="1"/>
              <a:t>J.A.Komensk</a:t>
            </a:r>
            <a:r>
              <a:rPr lang="cs-CZ" altLang="cs-CZ" sz="1984" i="1"/>
              <a:t>ému (není ovšem zakladatelem; „předvědecké“ období!)</a:t>
            </a:r>
            <a:endParaRPr lang="en-GB" altLang="cs-CZ" sz="1984" i="1"/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endParaRPr lang="en-GB" altLang="cs-CZ" i="1" smtClean="0"/>
          </a:p>
        </p:txBody>
      </p:sp>
    </p:spTree>
    <p:extLst>
      <p:ext uri="{BB962C8B-B14F-4D97-AF65-F5344CB8AC3E}">
        <p14:creationId xmlns:p14="http://schemas.microsoft.com/office/powerpoint/2010/main" val="3604533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charakteristiky</a:t>
            </a:r>
          </a:p>
        </p:txBody>
      </p:sp>
      <p:sp>
        <p:nvSpPr>
          <p:cNvPr id="952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3890296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Aktivita</a:t>
            </a:r>
            <a:r>
              <a:rPr lang="cs-CZ" altLang="cs-CZ" smtClean="0"/>
              <a:t> v procesu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Konstruování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Kumulace</a:t>
            </a:r>
            <a:r>
              <a:rPr lang="cs-CZ" altLang="cs-CZ" smtClean="0"/>
              <a:t> poznatků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Autoregulace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Zacílenost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Situovanost</a:t>
            </a:r>
            <a:r>
              <a:rPr lang="cs-CZ" altLang="cs-CZ" smtClean="0"/>
              <a:t> učení</a:t>
            </a:r>
            <a:endParaRPr lang="en-GB" altLang="cs-CZ" smtClean="0"/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Individální specifičnost</a:t>
            </a:r>
            <a:r>
              <a:rPr lang="cs-CZ" altLang="cs-CZ" smtClean="0"/>
              <a:t> učení</a:t>
            </a:r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val="1275808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38674"/>
            <a:ext cx="9360348" cy="1798569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cs-CZ" altLang="cs-CZ" sz="4189"/>
              <a:t/>
            </a:r>
            <a:br>
              <a:rPr lang="cs-CZ" altLang="cs-CZ" sz="4189"/>
            </a:br>
            <a:r>
              <a:rPr lang="en-GB" altLang="cs-CZ" sz="4189"/>
              <a:t>Smysluplné učení – složky</a:t>
            </a:r>
            <a:r>
              <a:rPr lang="cs-CZ" altLang="cs-CZ" sz="4189"/>
              <a:t> (</a:t>
            </a:r>
            <a:r>
              <a:rPr lang="en-GB" altLang="cs-CZ" sz="4189"/>
              <a:t>Shuell</a:t>
            </a:r>
            <a:r>
              <a:rPr lang="cs-CZ" altLang="cs-CZ" sz="4189"/>
              <a:t>,</a:t>
            </a:r>
            <a:r>
              <a:rPr lang="en-GB" altLang="cs-CZ" sz="4189"/>
              <a:t> 1992)</a:t>
            </a:r>
            <a:br>
              <a:rPr lang="en-GB" altLang="cs-CZ" sz="4189"/>
            </a:br>
            <a:endParaRPr lang="en-GB" altLang="cs-CZ" sz="4189"/>
          </a:p>
        </p:txBody>
      </p:sp>
      <p:sp>
        <p:nvSpPr>
          <p:cNvPr id="9728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008486" y="1763924"/>
            <a:ext cx="8571132" cy="4701543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cs-CZ" altLang="cs-CZ" sz="2646" u="sng"/>
              <a:t>Ve vztahu k učení: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Očekávání</a:t>
            </a:r>
            <a:r>
              <a:rPr lang="en-GB" altLang="cs-CZ" sz="2646"/>
              <a:t> </a:t>
            </a:r>
            <a:r>
              <a:rPr lang="en-GB" altLang="cs-CZ" sz="2646" i="1"/>
              <a:t>(mj. co, k čemu, self-efficacy)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Motivování</a:t>
            </a:r>
            <a:r>
              <a:rPr lang="en-GB" altLang="cs-CZ" sz="2646"/>
              <a:t> </a:t>
            </a:r>
            <a:r>
              <a:rPr lang="en-GB" altLang="cs-CZ" sz="2646" i="1"/>
              <a:t>(vnější, vnitřní)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Aktivování</a:t>
            </a:r>
            <a:r>
              <a:rPr lang="en-GB" altLang="cs-CZ" sz="2646"/>
              <a:t> dosavadních znalostí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Pozornost</a:t>
            </a:r>
            <a:r>
              <a:rPr lang="en-GB" altLang="cs-CZ" sz="2646"/>
              <a:t> </a:t>
            </a:r>
            <a:r>
              <a:rPr lang="en-GB" altLang="cs-CZ" sz="2646" i="1"/>
              <a:t>(část vs. celek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Překódování</a:t>
            </a:r>
            <a:r>
              <a:rPr lang="en-GB" altLang="cs-CZ" sz="2646" i="1"/>
              <a:t> (zvláštnosti zapamatování žáka </a:t>
            </a:r>
          </a:p>
          <a:p>
            <a:pPr lvl="1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205" i="1"/>
              <a:t>i zvláštnosti učiva)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Srovnávání</a:t>
            </a:r>
            <a:r>
              <a:rPr lang="en-GB" altLang="cs-CZ" sz="2646" i="1"/>
              <a:t> (staré a nové učivo)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b="1"/>
              <a:t>Generování hypotéz</a:t>
            </a:r>
            <a:r>
              <a:rPr lang="cs-CZ" altLang="cs-CZ" sz="2646"/>
              <a:t> </a:t>
            </a:r>
            <a:r>
              <a:rPr lang="cs-CZ" altLang="cs-CZ" sz="2646" i="1"/>
              <a:t>(jestli si to správně představuji, tak...)</a:t>
            </a:r>
            <a:endParaRPr lang="en-GB" altLang="cs-CZ" sz="2646" i="1"/>
          </a:p>
          <a:p>
            <a:pPr algn="ctr" eaLnBrk="1" hangingPunct="1">
              <a:lnSpc>
                <a:spcPct val="95000"/>
              </a:lnSpc>
              <a:buNone/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z="2646" i="1"/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7890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52413"/>
            <a:ext cx="8990012" cy="1092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/>
              <a:t>Pedagogická psychologie </a:t>
            </a:r>
            <a:r>
              <a:rPr lang="cs-CZ" sz="4500" dirty="0" smtClean="0"/>
              <a:t>– perspektivy výkladu</a:t>
            </a:r>
            <a:endParaRPr lang="cs-CZ" sz="45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4688" y="1763713"/>
            <a:ext cx="8990012" cy="4956175"/>
          </a:xfrm>
        </p:spPr>
        <p:txBody>
          <a:bodyPr/>
          <a:lstStyle/>
          <a:p>
            <a:pPr eaLnBrk="1" hangingPunct="1"/>
            <a:r>
              <a:rPr lang="cs-CZ" dirty="0" smtClean="0"/>
              <a:t>v rámci výkladu i literatury se střídají perspektivy </a:t>
            </a:r>
          </a:p>
          <a:p>
            <a:pPr lvl="1" eaLnBrk="1" hangingPunct="1"/>
            <a:r>
              <a:rPr lang="cs-CZ" b="1" dirty="0" smtClean="0"/>
              <a:t>jedinec</a:t>
            </a:r>
            <a:r>
              <a:rPr lang="cs-CZ" dirty="0" smtClean="0"/>
              <a:t> (žák, učitel, rodič - zejména s důrazem na učení, výchovu a vývoj)</a:t>
            </a:r>
          </a:p>
          <a:p>
            <a:pPr lvl="1" eaLnBrk="1" hangingPunct="1"/>
            <a:r>
              <a:rPr lang="cs-CZ" b="1" dirty="0" smtClean="0"/>
              <a:t>sociální skupiny</a:t>
            </a:r>
            <a:r>
              <a:rPr lang="cs-CZ" dirty="0" smtClean="0"/>
              <a:t>, jejich dynamika a vliv (rodina, školní třída, škola)</a:t>
            </a:r>
          </a:p>
          <a:p>
            <a:pPr lvl="1" eaLnBrk="1" hangingPunct="1"/>
            <a:r>
              <a:rPr lang="cs-CZ" b="1" dirty="0" smtClean="0"/>
              <a:t>teorie, metody</a:t>
            </a:r>
            <a:r>
              <a:rPr lang="cs-CZ" dirty="0" smtClean="0"/>
              <a:t> ev. intervence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>
          <a:xfrm>
            <a:off x="504507" y="586444"/>
            <a:ext cx="9075110" cy="701282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6980" indent="-356980" eaLnBrk="1" hangingPunct="1">
              <a:lnSpc>
                <a:spcPct val="93000"/>
              </a:lnSpc>
              <a:tabLst>
                <a:tab pos="356980" algn="l"/>
                <a:tab pos="1074439" algn="l"/>
                <a:tab pos="1793649" algn="l"/>
                <a:tab pos="2511109" algn="l"/>
                <a:tab pos="3230318" algn="l"/>
                <a:tab pos="3949528" algn="l"/>
                <a:tab pos="4668737" algn="l"/>
                <a:tab pos="5387946" algn="l"/>
                <a:tab pos="6107155" algn="l"/>
                <a:tab pos="6826365" algn="l"/>
                <a:tab pos="7545574" algn="l"/>
                <a:tab pos="8264784" algn="l"/>
                <a:tab pos="8983993" algn="l"/>
                <a:tab pos="9703203" algn="l"/>
                <a:tab pos="10422412" algn="l"/>
                <a:tab pos="11139871" algn="l"/>
              </a:tabLst>
            </a:pPr>
            <a:r>
              <a:rPr lang="en-GB" altLang="cs-CZ" smtClean="0"/>
              <a:t>Smysluplné učení - </a:t>
            </a:r>
            <a:r>
              <a:rPr lang="cs-CZ" altLang="cs-CZ" smtClean="0"/>
              <a:t>procesy</a:t>
            </a:r>
            <a:endParaRPr lang="en-GB" altLang="cs-CZ" smtClean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04507" y="1763924"/>
            <a:ext cx="9075110" cy="2749471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Opakování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Zpětná vazba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Hodnocení </a:t>
            </a:r>
            <a:r>
              <a:rPr lang="en-GB" altLang="cs-CZ" i="1" smtClean="0"/>
              <a:t>(sumativní vs. formativní)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Monitorování</a:t>
            </a:r>
          </a:p>
          <a:p>
            <a:pPr eaLnBrk="1" hangingPunct="1">
              <a:lnSpc>
                <a:spcPct val="95000"/>
              </a:lnSpc>
              <a:tabLst>
                <a:tab pos="715710" algn="l"/>
                <a:tab pos="1434919" algn="l"/>
                <a:tab pos="2152379" algn="l"/>
                <a:tab pos="2871589" algn="l"/>
                <a:tab pos="3590797" algn="l"/>
                <a:tab pos="4310007" algn="l"/>
                <a:tab pos="5029216" algn="l"/>
                <a:tab pos="5748426" algn="l"/>
                <a:tab pos="6467635" algn="l"/>
                <a:tab pos="7186845" algn="l"/>
                <a:tab pos="7906054" algn="l"/>
                <a:tab pos="8625264" algn="l"/>
                <a:tab pos="9344473" algn="l"/>
                <a:tab pos="10063683" algn="l"/>
                <a:tab pos="10781142" algn="l"/>
              </a:tabLst>
            </a:pPr>
            <a:r>
              <a:rPr lang="en-GB" altLang="cs-CZ" smtClean="0"/>
              <a:t>Kombinování, integrování, syntéza</a:t>
            </a:r>
          </a:p>
        </p:txBody>
      </p:sp>
    </p:spTree>
    <p:extLst>
      <p:ext uri="{BB962C8B-B14F-4D97-AF65-F5344CB8AC3E}">
        <p14:creationId xmlns:p14="http://schemas.microsoft.com/office/powerpoint/2010/main" val="3453552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75999" y="251989"/>
            <a:ext cx="8987614" cy="1091953"/>
          </a:xfrm>
        </p:spPr>
        <p:txBody>
          <a:bodyPr/>
          <a:lstStyle/>
          <a:p>
            <a:pPr eaLnBrk="1" hangingPunct="1"/>
            <a:r>
              <a:rPr lang="cs-CZ" altLang="cs-CZ" smtClean="0"/>
              <a:t>Literatura (výběr)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75999" y="1763924"/>
            <a:ext cx="8987614" cy="4955787"/>
          </a:xfrm>
        </p:spPr>
        <p:txBody>
          <a:bodyPr>
            <a:normAutofit fontScale="92500" lnSpcReduction="10000"/>
          </a:bodyPr>
          <a:lstStyle/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 dirty="0"/>
              <a:t>BERTRAND, Y. </a:t>
            </a:r>
            <a:r>
              <a:rPr lang="cs-CZ" sz="1984" i="1" dirty="0"/>
              <a:t>Soudobé teorie vzdělávání</a:t>
            </a:r>
            <a:r>
              <a:rPr lang="cs-CZ" sz="1984" dirty="0"/>
              <a:t>. Praha: Portál, 1998.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984" dirty="0"/>
              <a:t>MOSELEY, D. et al. </a:t>
            </a:r>
            <a:r>
              <a:rPr lang="en-US" sz="1984" dirty="0"/>
              <a:t>Frameworks for thinking: a handbook for teachers and learning</a:t>
            </a:r>
            <a:r>
              <a:rPr lang="cs-CZ" sz="1984" dirty="0"/>
              <a:t>. Cambridge: Cambridge </a:t>
            </a:r>
            <a:r>
              <a:rPr lang="cs-CZ" sz="1984" dirty="0" err="1"/>
              <a:t>Un</a:t>
            </a:r>
            <a:r>
              <a:rPr lang="cs-CZ" sz="1984" dirty="0"/>
              <a:t>. </a:t>
            </a:r>
            <a:r>
              <a:rPr lang="cs-CZ" sz="1984" dirty="0" err="1"/>
              <a:t>Press</a:t>
            </a:r>
            <a:r>
              <a:rPr lang="cs-CZ" sz="1984" dirty="0"/>
              <a:t>, 2005.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 dirty="0" err="1"/>
              <a:t>Psycholgy</a:t>
            </a:r>
            <a:r>
              <a:rPr lang="en-US" sz="1984" dirty="0"/>
              <a:t> </a:t>
            </a:r>
            <a:r>
              <a:rPr lang="en-US" sz="1984" dirty="0" err="1"/>
              <a:t>Clasics</a:t>
            </a:r>
            <a:endParaRPr lang="en-US" sz="1984" dirty="0"/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 dirty="0">
                <a:hlinkClick r:id="rId3"/>
              </a:rPr>
              <a:t>http://psychclassics.yorku.ca/</a:t>
            </a:r>
            <a:r>
              <a:rPr lang="cs-CZ" sz="1653" dirty="0"/>
              <a:t> </a:t>
            </a:r>
            <a:endParaRPr lang="en-US" sz="165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1984" dirty="0"/>
              <a:t>Moore, Alex. Teaching and Learning: Pedagogy, Curriculum and Culture. Routledge </a:t>
            </a:r>
            <a:r>
              <a:rPr lang="en-US" sz="1984" dirty="0" err="1"/>
              <a:t>Falmer</a:t>
            </a:r>
            <a:r>
              <a:rPr lang="en-US" sz="1984" dirty="0"/>
              <a:t>, 2000.</a:t>
            </a:r>
          </a:p>
          <a:p>
            <a:pPr marL="705560" lvl="1" indent="-302383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US" sz="1653" dirty="0">
                <a:hlinkClick r:id="rId4"/>
              </a:rPr>
              <a:t>http://site.ebrary.com/lib/masaryk/Top?channelName=masaryk&amp;cpage=2&amp;docID=10054087&amp;f00=text&amp;frm=smp.x&amp;hitsPerPage=10&amp;layout=document&amp;p00=learning+theories&amp;sortBy=score&amp;sortOrder=desc</a:t>
            </a:r>
            <a:r>
              <a:rPr lang="cs-CZ" sz="1653" dirty="0"/>
              <a:t> </a:t>
            </a:r>
            <a:endParaRPr lang="en-US" sz="1653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it-IT" sz="1764" dirty="0"/>
              <a:t>GAVORA</a:t>
            </a:r>
            <a:r>
              <a:rPr lang="cs-CZ" sz="1764" dirty="0"/>
              <a:t>,</a:t>
            </a:r>
            <a:r>
              <a:rPr lang="it-IT" sz="1764" dirty="0"/>
              <a:t> P. </a:t>
            </a:r>
            <a:r>
              <a:rPr lang="it-IT" sz="1764" i="1" dirty="0"/>
              <a:t>Žiak a text</a:t>
            </a:r>
            <a:r>
              <a:rPr lang="it-IT" sz="1764" dirty="0"/>
              <a:t>. Bratislava</a:t>
            </a:r>
            <a:r>
              <a:rPr lang="cs-CZ" sz="1764" dirty="0"/>
              <a:t>:</a:t>
            </a:r>
            <a:r>
              <a:rPr lang="it-IT" sz="1764" dirty="0"/>
              <a:t> SPN</a:t>
            </a:r>
            <a:r>
              <a:rPr lang="cs-CZ" sz="1764" dirty="0"/>
              <a:t>,</a:t>
            </a:r>
            <a:r>
              <a:rPr lang="it-IT" sz="1764" dirty="0"/>
              <a:t> 1992</a:t>
            </a:r>
            <a:endParaRPr lang="cs-CZ" sz="176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HEJNÝ, M.; KUŘINA, F. </a:t>
            </a:r>
            <a:r>
              <a:rPr lang="cs-CZ" sz="1764" i="1" dirty="0"/>
              <a:t>Dítě, škola, matematika. Konstruktivistické přístupy k vyučování</a:t>
            </a:r>
            <a:r>
              <a:rPr lang="cs-CZ" sz="1764" dirty="0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PAŘÍZEK, V. </a:t>
            </a:r>
            <a:r>
              <a:rPr lang="cs-CZ" sz="1764" i="1" dirty="0"/>
              <a:t>Jak naučit žáky myslet</a:t>
            </a:r>
            <a:r>
              <a:rPr lang="cs-CZ" sz="1764" dirty="0"/>
              <a:t>. Praha: Karolinum, 2000.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PASCH, M. a kol. </a:t>
            </a:r>
            <a:r>
              <a:rPr lang="cs-CZ" sz="1764" i="1" dirty="0"/>
              <a:t>Od vzdělávacího programu k vyučovací hodině</a:t>
            </a:r>
            <a:r>
              <a:rPr lang="cs-CZ" sz="1764" dirty="0"/>
              <a:t>. Praha: Portál, 1998.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fr-FR" sz="1764" dirty="0"/>
              <a:t>PIAGET, J. </a:t>
            </a:r>
            <a:r>
              <a:rPr lang="fr-FR" sz="1764" i="1" dirty="0"/>
              <a:t>Psychologie inteligence</a:t>
            </a:r>
            <a:r>
              <a:rPr lang="fr-FR" sz="1764" dirty="0"/>
              <a:t>. Praha: SPN, 1970. </a:t>
            </a:r>
            <a:endParaRPr lang="cs-CZ" sz="176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ŠEBKOVÁ, A., VYSKOČILOVÁ, E.  Chápání prostorových vztahů u dětí mladšího školního věku. </a:t>
            </a:r>
            <a:r>
              <a:rPr lang="cs-CZ" sz="1764" i="1" dirty="0"/>
              <a:t>Pedagogika</a:t>
            </a:r>
            <a:r>
              <a:rPr lang="cs-CZ" sz="1764" dirty="0"/>
              <a:t>, </a:t>
            </a:r>
            <a:r>
              <a:rPr lang="cs-CZ" sz="1764" dirty="0" err="1"/>
              <a:t>roč.XLVII</a:t>
            </a:r>
            <a:r>
              <a:rPr lang="cs-CZ" sz="1764" dirty="0"/>
              <a:t>, 1997, s. 10-17.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THAGARD, P. </a:t>
            </a:r>
            <a:r>
              <a:rPr lang="cs-CZ" sz="1764" i="1" dirty="0"/>
              <a:t>Úvod do kognitivní vědy. Mysl a myšlení</a:t>
            </a:r>
            <a:r>
              <a:rPr lang="cs-CZ" sz="1764" dirty="0"/>
              <a:t>. Praha: Portál, 2001. </a:t>
            </a:r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1764" dirty="0"/>
              <a:t>VYGOTSKIJ, L. S. </a:t>
            </a:r>
            <a:r>
              <a:rPr lang="cs-CZ" sz="1764" i="1" dirty="0"/>
              <a:t>Myšlení a řeč</a:t>
            </a:r>
            <a:r>
              <a:rPr lang="cs-CZ" sz="1764" dirty="0"/>
              <a:t>. Praha: SPN, 1970.</a:t>
            </a:r>
            <a:endParaRPr lang="cs-CZ" sz="1984" dirty="0"/>
          </a:p>
          <a:p>
            <a:pPr marL="352780" indent="-35278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cs-CZ" sz="1984" dirty="0"/>
          </a:p>
        </p:txBody>
      </p:sp>
    </p:spTree>
    <p:extLst>
      <p:ext uri="{BB962C8B-B14F-4D97-AF65-F5344CB8AC3E}">
        <p14:creationId xmlns:p14="http://schemas.microsoft.com/office/powerpoint/2010/main" val="96292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Jaká jsou nejčastější témata zmiňovaná ve vztahu k učitelům a učitelské profesi?</a:t>
            </a:r>
          </a:p>
          <a:p>
            <a:r>
              <a:rPr lang="cs-CZ" dirty="0" smtClean="0"/>
              <a:t>Jaký osobní přínos může mít profese učitele (v porovnání s jinými profesemi vyžadujícími VŠ kvalifikaci)?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315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Učitelská profese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výzvy přináší současná školní praxe?</a:t>
            </a:r>
          </a:p>
          <a:p>
            <a:r>
              <a:rPr lang="cs-CZ" dirty="0" smtClean="0"/>
              <a:t>Jaký je rozdíl mezi mediální prezentací problémů ve školství a reálnou výukovou praxí v konkrétní škole?</a:t>
            </a:r>
          </a:p>
          <a:p>
            <a:r>
              <a:rPr lang="cs-CZ" dirty="0" smtClean="0"/>
              <a:t>Jak má vypadat školní výuka v 21. století?</a:t>
            </a:r>
          </a:p>
          <a:p>
            <a:r>
              <a:rPr lang="cs-CZ" dirty="0" smtClean="0"/>
              <a:t>Jakou roli hraje tradice při výběru výukových a výchovných postupů? (volba témat, výukových postupů, způsobů hodnocení)?</a:t>
            </a:r>
          </a:p>
          <a:p>
            <a:r>
              <a:rPr lang="cs-CZ" dirty="0" smtClean="0"/>
              <a:t>Proč roste počet rodičů, kteří preferují privátní či alternativní školy?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6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565</TotalTime>
  <Words>4204</Words>
  <Application>Microsoft Office PowerPoint</Application>
  <PresentationFormat>Vlastní</PresentationFormat>
  <Paragraphs>477</Paragraphs>
  <Slides>71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9" baseType="lpstr">
      <vt:lpstr>Arial Unicode MS</vt:lpstr>
      <vt:lpstr>Arial</vt:lpstr>
      <vt:lpstr>Times New Roman</vt:lpstr>
      <vt:lpstr>Tw Cen MT</vt:lpstr>
      <vt:lpstr>Verdana</vt:lpstr>
      <vt:lpstr>Wingdings</vt:lpstr>
      <vt:lpstr>Wingdings 2</vt:lpstr>
      <vt:lpstr>Medián</vt:lpstr>
      <vt:lpstr>pedagogickÁ psychologie</vt:lpstr>
      <vt:lpstr>Kontakt</vt:lpstr>
      <vt:lpstr>Požadavky na ukončení kurzu  (všechny jsou nutnou podmínkou)</vt:lpstr>
      <vt:lpstr>Literatura</vt:lpstr>
      <vt:lpstr>Literatura</vt:lpstr>
      <vt:lpstr>Literatura</vt:lpstr>
      <vt:lpstr>Pedagogická psychologie – perspektivy výkladu</vt:lpstr>
      <vt:lpstr>Učitelská profese</vt:lpstr>
      <vt:lpstr>Učitelská profese 2</vt:lpstr>
      <vt:lpstr>Co se ve školství změnilo za 25 let</vt:lpstr>
      <vt:lpstr>Hm.</vt:lpstr>
      <vt:lpstr>„Seminární“ úkol (do 20.10.)</vt:lpstr>
      <vt:lpstr>Pedagogická psychologie</vt:lpstr>
      <vt:lpstr>Pozor na různé významy pojmu!</vt:lpstr>
      <vt:lpstr>Zařazení pedagogické psychologie. </vt:lpstr>
      <vt:lpstr>Vymezení pedagogické psychologie </vt:lpstr>
      <vt:lpstr>Vymezení pedagogické psychologie (2)</vt:lpstr>
      <vt:lpstr>Pedagogická psychologie jako vyučovací předmět. </vt:lpstr>
      <vt:lpstr>Pedagogická psychologie jako obor vědecké přípravy a jako odborná psychologická specializace. </vt:lpstr>
      <vt:lpstr>Historie oboru ve světě.</vt:lpstr>
      <vt:lpstr>První období</vt:lpstr>
      <vt:lpstr>Druhé období, třetí období</vt:lpstr>
      <vt:lpstr>Přínos ped. psy. pro další obory  - Aster (1990) uvádí:</vt:lpstr>
      <vt:lpstr>Změny v oboru v minulém století</vt:lpstr>
      <vt:lpstr>Pedagogická Psychologie</vt:lpstr>
      <vt:lpstr>Úvodem</vt:lpstr>
      <vt:lpstr>Základní pojmy</vt:lpstr>
      <vt:lpstr>Úvodem – učení v psychologii</vt:lpstr>
      <vt:lpstr>Druhy učení v psychologii - opakování</vt:lpstr>
      <vt:lpstr>Učení - výsledky učení</vt:lpstr>
      <vt:lpstr>Změny v přístupech ke školnímu učení (dle Mayer, 1992)</vt:lpstr>
      <vt:lpstr>Osm typů lidského učení (Gagné)</vt:lpstr>
      <vt:lpstr>Poznámky</vt:lpstr>
      <vt:lpstr>Asocianisté...</vt:lpstr>
      <vt:lpstr>Asocianistické teorie učení</vt:lpstr>
      <vt:lpstr>Klasické podmiňování</vt:lpstr>
      <vt:lpstr>Klasické podmiňování  (Pavlov)</vt:lpstr>
      <vt:lpstr>Operantní podmiňování</vt:lpstr>
      <vt:lpstr>Operantní (instrumentální) podmiňování (Thorndike, Skinner)</vt:lpstr>
      <vt:lpstr>Prezentace aplikace PowerPoint</vt:lpstr>
      <vt:lpstr>Gestalt</vt:lpstr>
      <vt:lpstr>Celostní (gestalt) psychologie</vt:lpstr>
      <vt:lpstr>Sociální učení a agresivita</vt:lpstr>
      <vt:lpstr>Socializace aneb naučená agrese</vt:lpstr>
      <vt:lpstr>Prezentace aplikace PowerPoint</vt:lpstr>
      <vt:lpstr>Socializace aneb naučená agrese</vt:lpstr>
      <vt:lpstr>Socializace aneb naučená agrese</vt:lpstr>
      <vt:lpstr>Vliv násilí v TV na agresivní chování, zejména u chlapců (Liebert and Baron, 1972) </vt:lpstr>
      <vt:lpstr>Kritika Bandurovy teorie</vt:lpstr>
      <vt:lpstr>Současné trendy</vt:lpstr>
      <vt:lpstr>Přehled současných teorií učení</vt:lpstr>
      <vt:lpstr>Současné teorie učení – možné dělení (I)</vt:lpstr>
      <vt:lpstr>Současné teorie vyučování (teaching) - II</vt:lpstr>
      <vt:lpstr>Kognitivně psychologické, technologické a sociokognitivní teorie (přehled) – teching, learning</vt:lpstr>
      <vt:lpstr>Jak víme to co víme?</vt:lpstr>
      <vt:lpstr>Vývojové aspekty učení</vt:lpstr>
      <vt:lpstr>Když se řekne Piaget...</vt:lpstr>
      <vt:lpstr>Piagetova teorie kognitivního vývoje</vt:lpstr>
      <vt:lpstr>Piagetova teorie kognitivního vývoje</vt:lpstr>
      <vt:lpstr>Piagetovy pedagogické názory</vt:lpstr>
      <vt:lpstr>Jak vlastně tedy děti uvažují o učivu?</vt:lpstr>
      <vt:lpstr>Dětské interpretace světa - řada označení:</vt:lpstr>
      <vt:lpstr>Dětské interpretace jevů</vt:lpstr>
      <vt:lpstr>Schéma žákových dosavadních znalostí (Dochy, 1996)</vt:lpstr>
      <vt:lpstr>Žákovo pojetí učiva</vt:lpstr>
      <vt:lpstr>Příklad současné (konstruktivistické) teorie učení</vt:lpstr>
      <vt:lpstr>Smysluplné učení  (meaningful learning)</vt:lpstr>
      <vt:lpstr>Smysluplné učení - charakteristiky</vt:lpstr>
      <vt:lpstr> Smysluplné učení – složky (Shuell, 1992) </vt:lpstr>
      <vt:lpstr>Smysluplné učení - procesy</vt:lpstr>
      <vt:lpstr>Literatura (výběr)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 výchovy a vzdělávání</dc:title>
  <dc:creator>Mares</dc:creator>
  <cp:lastModifiedBy>Bartosova</cp:lastModifiedBy>
  <cp:revision>52</cp:revision>
  <dcterms:modified xsi:type="dcterms:W3CDTF">2016-10-07T16:10:25Z</dcterms:modified>
</cp:coreProperties>
</file>