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257" r:id="rId3"/>
    <p:sldId id="272" r:id="rId4"/>
    <p:sldId id="259" r:id="rId5"/>
    <p:sldId id="281" r:id="rId6"/>
    <p:sldId id="283" r:id="rId7"/>
    <p:sldId id="284" r:id="rId8"/>
    <p:sldId id="285" r:id="rId9"/>
    <p:sldId id="286" r:id="rId10"/>
    <p:sldId id="287" r:id="rId11"/>
    <p:sldId id="288" r:id="rId12"/>
    <p:sldId id="289" r:id="rId13"/>
    <p:sldId id="290" r:id="rId14"/>
    <p:sldId id="291" r:id="rId15"/>
    <p:sldId id="282" r:id="rId16"/>
    <p:sldId id="273" r:id="rId17"/>
    <p:sldId id="275" r:id="rId18"/>
    <p:sldId id="277" r:id="rId19"/>
    <p:sldId id="274" r:id="rId20"/>
    <p:sldId id="280" r:id="rId21"/>
    <p:sldId id="276" r:id="rId22"/>
    <p:sldId id="278" r:id="rId23"/>
    <p:sldId id="279" r:id="rId24"/>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1" autoAdjust="0"/>
    <p:restoredTop sz="94660"/>
  </p:normalViewPr>
  <p:slideViewPr>
    <p:cSldViewPr>
      <p:cViewPr varScale="1">
        <p:scale>
          <a:sx n="106" d="100"/>
          <a:sy n="106" d="100"/>
        </p:scale>
        <p:origin x="127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14. 12. 2016</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14. 12. 2016</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14. 12. 2016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14. 12. 2016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14. 12. 2016</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14. 12. 2016</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14. 12. 2016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14. 12. 2016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14. 12. 2016</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14. 12. 2016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14. 12. 2016</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14. 12. 2016</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14. 12. 2016</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European_Higher_Education_Are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Czech </a:t>
            </a:r>
            <a:r>
              <a:rPr lang="cs-CZ" dirty="0" err="1" smtClean="0"/>
              <a:t>Educational</a:t>
            </a:r>
            <a:r>
              <a:rPr lang="cs-CZ" dirty="0" smtClean="0"/>
              <a:t> </a:t>
            </a:r>
            <a:r>
              <a:rPr lang="cs-CZ" dirty="0" err="1" smtClean="0"/>
              <a:t>System</a:t>
            </a:r>
            <a:r>
              <a:rPr lang="cs-CZ" dirty="0" smtClean="0"/>
              <a:t/>
            </a:r>
            <a:br>
              <a:rPr lang="cs-CZ" dirty="0" smtClean="0"/>
            </a:br>
            <a:r>
              <a:rPr lang="cs-CZ" dirty="0" smtClean="0"/>
              <a:t/>
            </a:r>
            <a:br>
              <a:rPr lang="cs-CZ" dirty="0" smtClean="0"/>
            </a:br>
            <a:r>
              <a:rPr lang="cs-CZ" dirty="0" smtClean="0"/>
              <a:t>International student ASSESSMENT</a:t>
            </a:r>
            <a:endParaRPr lang="cs-CZ" dirty="0"/>
          </a:p>
        </p:txBody>
      </p:sp>
      <p:sp>
        <p:nvSpPr>
          <p:cNvPr id="3" name="Podnadpis 2"/>
          <p:cNvSpPr>
            <a:spLocks noGrp="1"/>
          </p:cNvSpPr>
          <p:nvPr>
            <p:ph type="subTitle" idx="1"/>
          </p:nvPr>
        </p:nvSpPr>
        <p:spPr/>
        <p:txBody>
          <a:bodyPr/>
          <a:lstStyle/>
          <a:p>
            <a:r>
              <a:rPr lang="cs-CZ" dirty="0" err="1" smtClean="0"/>
              <a:t>Katerina</a:t>
            </a:r>
            <a:r>
              <a:rPr lang="cs-CZ" dirty="0" smtClean="0"/>
              <a:t> </a:t>
            </a:r>
            <a:r>
              <a:rPr lang="cs-CZ" dirty="0" err="1" smtClean="0"/>
              <a:t>Lojdova</a:t>
            </a:r>
            <a:endParaRPr lang="cs-CZ" dirty="0" smtClean="0"/>
          </a:p>
          <a:p>
            <a:r>
              <a:rPr lang="cs-CZ" dirty="0" err="1" smtClean="0"/>
              <a:t>lojdova</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extLst>
      <p:ext uri="{BB962C8B-B14F-4D97-AF65-F5344CB8AC3E}">
        <p14:creationId xmlns:p14="http://schemas.microsoft.com/office/powerpoint/2010/main" val="4134639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extLst>
      <p:ext uri="{BB962C8B-B14F-4D97-AF65-F5344CB8AC3E}">
        <p14:creationId xmlns:p14="http://schemas.microsoft.com/office/powerpoint/2010/main" val="2306079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extLst>
      <p:ext uri="{BB962C8B-B14F-4D97-AF65-F5344CB8AC3E}">
        <p14:creationId xmlns:p14="http://schemas.microsoft.com/office/powerpoint/2010/main" val="2604077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extLst>
      <p:ext uri="{BB962C8B-B14F-4D97-AF65-F5344CB8AC3E}">
        <p14:creationId xmlns:p14="http://schemas.microsoft.com/office/powerpoint/2010/main" val="90846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extLst>
      <p:ext uri="{BB962C8B-B14F-4D97-AF65-F5344CB8AC3E}">
        <p14:creationId xmlns:p14="http://schemas.microsoft.com/office/powerpoint/2010/main" val="228264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International student ASSESSMENT</a:t>
            </a:r>
          </a:p>
        </p:txBody>
      </p:sp>
      <p:sp>
        <p:nvSpPr>
          <p:cNvPr id="4" name="Zástupný symbol pro obsah 3"/>
          <p:cNvSpPr>
            <a:spLocks noGrp="1"/>
          </p:cNvSpPr>
          <p:nvPr>
            <p:ph sz="quarter" idx="1"/>
          </p:nvPr>
        </p:nvSpPr>
        <p:spPr/>
        <p:txBody>
          <a:bodyPr/>
          <a:lstStyle/>
          <a:p>
            <a:endParaRPr lang="cs-CZ"/>
          </a:p>
        </p:txBody>
      </p:sp>
      <p:pic>
        <p:nvPicPr>
          <p:cNvPr id="1028" name="Picture 4" descr="Image result for international student assess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634" y="1600200"/>
            <a:ext cx="7323940" cy="4873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782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PISA</a:t>
            </a:r>
            <a:endParaRPr lang="cs-CZ" dirty="0"/>
          </a:p>
        </p:txBody>
      </p:sp>
      <p:sp>
        <p:nvSpPr>
          <p:cNvPr id="3" name="Zástupný symbol pro obsah 2"/>
          <p:cNvSpPr>
            <a:spLocks noGrp="1"/>
          </p:cNvSpPr>
          <p:nvPr>
            <p:ph sz="quarter" idx="1"/>
          </p:nvPr>
        </p:nvSpPr>
        <p:spPr/>
        <p:txBody>
          <a:bodyPr/>
          <a:lstStyle/>
          <a:p>
            <a:r>
              <a:rPr lang="en-US" dirty="0" smtClean="0"/>
              <a:t>The </a:t>
            </a:r>
            <a:r>
              <a:rPr lang="en-US" dirty="0" err="1"/>
              <a:t>Programme</a:t>
            </a:r>
            <a:r>
              <a:rPr lang="en-US" dirty="0"/>
              <a:t> for International Student Assessment (PISA) is a triennial international survey which aims to evaluate education systems worldwide by testing the skills and knowledge of 15-year-old students.</a:t>
            </a:r>
            <a:endParaRPr lang="cs-CZ" dirty="0" smtClean="0"/>
          </a:p>
          <a:p>
            <a:r>
              <a:rPr lang="en-US" dirty="0" smtClean="0"/>
              <a:t>It assess </a:t>
            </a:r>
            <a:r>
              <a:rPr lang="en-US" dirty="0"/>
              <a:t>the competencies of 15-year-olds in </a:t>
            </a:r>
            <a:r>
              <a:rPr lang="en-US" b="1" dirty="0"/>
              <a:t>reading, mathematics and science </a:t>
            </a:r>
            <a:r>
              <a:rPr lang="en-US" dirty="0" smtClean="0"/>
              <a:t>in </a:t>
            </a:r>
            <a:r>
              <a:rPr lang="en-US" dirty="0"/>
              <a:t>65 countries and economies.</a:t>
            </a:r>
            <a:endParaRPr lang="cs-CZ" dirty="0"/>
          </a:p>
        </p:txBody>
      </p:sp>
    </p:spTree>
    <p:extLst>
      <p:ext uri="{BB962C8B-B14F-4D97-AF65-F5344CB8AC3E}">
        <p14:creationId xmlns:p14="http://schemas.microsoft.com/office/powerpoint/2010/main" val="2884845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PISA 2012: </a:t>
            </a:r>
            <a:r>
              <a:rPr lang="cs-CZ" dirty="0" err="1" smtClean="0"/>
              <a:t>focused</a:t>
            </a:r>
            <a:r>
              <a:rPr lang="cs-CZ" dirty="0" smtClean="0"/>
              <a:t> on </a:t>
            </a:r>
            <a:r>
              <a:rPr lang="cs-CZ" dirty="0" err="1" smtClean="0"/>
              <a:t>mathematics</a:t>
            </a:r>
            <a:r>
              <a:rPr lang="cs-CZ" dirty="0" smtClean="0"/>
              <a:t> </a:t>
            </a:r>
            <a:endParaRPr lang="cs-CZ" dirty="0"/>
          </a:p>
        </p:txBody>
      </p:sp>
      <p:pic>
        <p:nvPicPr>
          <p:cNvPr id="4" name="Zástupný symbol pro obsah 3"/>
          <p:cNvPicPr>
            <a:picLocks noGrp="1" noChangeAspect="1"/>
          </p:cNvPicPr>
          <p:nvPr>
            <p:ph idx="1"/>
          </p:nvPr>
        </p:nvPicPr>
        <p:blipFill rotWithShape="1">
          <a:blip r:embed="rId2"/>
          <a:srcRect l="20539" t="21336" r="21682" b="10471"/>
          <a:stretch/>
        </p:blipFill>
        <p:spPr>
          <a:xfrm>
            <a:off x="1757965" y="2160270"/>
            <a:ext cx="5718221" cy="3794332"/>
          </a:xfrm>
          <a:prstGeom prst="rect">
            <a:avLst/>
          </a:prstGeom>
        </p:spPr>
      </p:pic>
    </p:spTree>
    <p:extLst>
      <p:ext uri="{BB962C8B-B14F-4D97-AF65-F5344CB8AC3E}">
        <p14:creationId xmlns:p14="http://schemas.microsoft.com/office/powerpoint/2010/main" val="2985532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PISA 2012: </a:t>
            </a:r>
            <a:r>
              <a:rPr lang="cs-CZ" dirty="0" err="1" smtClean="0"/>
              <a:t>Results</a:t>
            </a:r>
            <a:endParaRPr lang="cs-CZ" dirty="0"/>
          </a:p>
        </p:txBody>
      </p:sp>
      <p:sp>
        <p:nvSpPr>
          <p:cNvPr id="3" name="Zástupný symbol pro obsah 2"/>
          <p:cNvSpPr>
            <a:spLocks noGrp="1"/>
          </p:cNvSpPr>
          <p:nvPr>
            <p:ph sz="quarter" idx="1"/>
          </p:nvPr>
        </p:nvSpPr>
        <p:spPr/>
        <p:txBody>
          <a:bodyPr/>
          <a:lstStyle/>
          <a:p>
            <a:r>
              <a:rPr lang="cs-CZ" dirty="0"/>
              <a:t>http://www.oecd.org/pisa/keyfindings/pisa-2012-results-overview.pdf</a:t>
            </a:r>
          </a:p>
        </p:txBody>
      </p:sp>
    </p:spTree>
    <p:extLst>
      <p:ext uri="{BB962C8B-B14F-4D97-AF65-F5344CB8AC3E}">
        <p14:creationId xmlns:p14="http://schemas.microsoft.com/office/powerpoint/2010/main" val="1005858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PISA 2012:</a:t>
            </a:r>
            <a:br>
              <a:rPr lang="cs-CZ" dirty="0" smtClean="0"/>
            </a:br>
            <a:r>
              <a:rPr lang="cs-CZ" dirty="0" err="1" smtClean="0"/>
              <a:t>Noncognitive</a:t>
            </a:r>
            <a:r>
              <a:rPr lang="cs-CZ" dirty="0" smtClean="0"/>
              <a:t> </a:t>
            </a:r>
            <a:r>
              <a:rPr lang="cs-CZ" dirty="0" err="1" smtClean="0"/>
              <a:t>results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US" dirty="0"/>
              <a:t>Students whose parents have high expectations for them </a:t>
            </a:r>
            <a:r>
              <a:rPr lang="en-US" dirty="0" smtClean="0"/>
              <a:t>tend </a:t>
            </a:r>
            <a:r>
              <a:rPr lang="en-US" dirty="0"/>
              <a:t>to have more perseverance, greater </a:t>
            </a:r>
            <a:r>
              <a:rPr lang="en-US" dirty="0" smtClean="0"/>
              <a:t>intrinsic</a:t>
            </a:r>
            <a:r>
              <a:rPr lang="cs-CZ" dirty="0" smtClean="0"/>
              <a:t> </a:t>
            </a:r>
            <a:r>
              <a:rPr lang="en-US" dirty="0" smtClean="0"/>
              <a:t>motivation </a:t>
            </a:r>
            <a:r>
              <a:rPr lang="en-US" dirty="0"/>
              <a:t>to learn mathematics, and more confidence in their own ability to solve mathematics problems </a:t>
            </a:r>
            <a:r>
              <a:rPr lang="cs-CZ" dirty="0" smtClean="0"/>
              <a:t>.</a:t>
            </a:r>
          </a:p>
          <a:p>
            <a:r>
              <a:rPr lang="cs-CZ" dirty="0" smtClean="0"/>
              <a:t>F</a:t>
            </a:r>
            <a:r>
              <a:rPr lang="en-US" dirty="0" smtClean="0"/>
              <a:t>our </a:t>
            </a:r>
            <a:r>
              <a:rPr lang="en-US" dirty="0"/>
              <a:t>out of five students in OECD countries agree or strongly agree that they feel happy at school </a:t>
            </a:r>
            <a:r>
              <a:rPr lang="cs-CZ" dirty="0" smtClean="0"/>
              <a:t>.</a:t>
            </a:r>
          </a:p>
          <a:p>
            <a:r>
              <a:rPr lang="en-US" dirty="0"/>
              <a:t>Better teacher-student relations are strongly associated with greater student engagement with and at school</a:t>
            </a:r>
            <a:r>
              <a:rPr lang="en-US" dirty="0" smtClean="0"/>
              <a:t>.</a:t>
            </a:r>
            <a:endParaRPr lang="cs-CZ" dirty="0" smtClean="0"/>
          </a:p>
          <a:p>
            <a:r>
              <a:rPr lang="en-US" dirty="0"/>
              <a:t>PISA results show that even when girls perform as well as boys in mathematics, they tend to report less perseverance, less openness to problem solving, less intrinsic and instrumental motivation to learn mathematics, less self-belief in their ability to learn mathematics and more anxiety about mathematics than boys</a:t>
            </a:r>
            <a:endParaRPr lang="cs-CZ" dirty="0"/>
          </a:p>
        </p:txBody>
      </p:sp>
    </p:spTree>
    <p:extLst>
      <p:ext uri="{BB962C8B-B14F-4D97-AF65-F5344CB8AC3E}">
        <p14:creationId xmlns:p14="http://schemas.microsoft.com/office/powerpoint/2010/main" val="34060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r>
              <a:rPr lang="cs-CZ" dirty="0" smtClean="0"/>
              <a:t> </a:t>
            </a:r>
            <a:r>
              <a:rPr lang="cs-CZ" dirty="0" err="1" smtClean="0"/>
              <a:t>About</a:t>
            </a:r>
            <a:r>
              <a:rPr lang="cs-CZ" dirty="0" smtClean="0"/>
              <a:t> </a:t>
            </a:r>
            <a:r>
              <a:rPr lang="cs-CZ" dirty="0" err="1" smtClean="0"/>
              <a:t>contemporary</a:t>
            </a:r>
            <a:r>
              <a:rPr lang="cs-CZ" dirty="0" smtClean="0"/>
              <a:t> </a:t>
            </a:r>
            <a:r>
              <a:rPr lang="cs-CZ" dirty="0" err="1" smtClean="0"/>
              <a:t>czech</a:t>
            </a:r>
            <a:r>
              <a:rPr lang="cs-CZ" dirty="0" smtClean="0"/>
              <a:t> </a:t>
            </a:r>
            <a:r>
              <a:rPr lang="cs-CZ" dirty="0" err="1" smtClean="0"/>
              <a:t>education</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r>
              <a:rPr lang="cs-CZ" dirty="0" smtClean="0"/>
              <a:t>.</a:t>
            </a:r>
            <a:endParaRPr lang="cs-CZ" dirty="0" smtClean="0"/>
          </a:p>
          <a:p>
            <a:r>
              <a:rPr lang="cs-CZ" dirty="0" err="1" smtClean="0"/>
              <a:t>Literacy</a:t>
            </a:r>
            <a:r>
              <a:rPr lang="cs-CZ" dirty="0" smtClean="0"/>
              <a:t> </a:t>
            </a:r>
            <a:r>
              <a:rPr lang="cs-CZ" dirty="0" err="1" smtClean="0"/>
              <a:t>rate</a:t>
            </a:r>
            <a:r>
              <a:rPr lang="cs-CZ" dirty="0" smtClean="0"/>
              <a:t>: 99%.</a:t>
            </a:r>
            <a:endParaRPr lang="cs-CZ" dirty="0" smtClean="0"/>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r>
              <a:rPr lang="cs-CZ" dirty="0" smtClean="0"/>
              <a:t>.</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a:t>
            </a:r>
            <a:r>
              <a:rPr lang="cs-CZ" dirty="0" smtClean="0"/>
              <a:t>6-15.</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and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r>
              <a:rPr lang="cs-CZ" dirty="0" smtClean="0"/>
              <a:t>).</a:t>
            </a:r>
            <a:endParaRPr lang="cs-CZ" dirty="0" smtClean="0"/>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a:t>
            </a:r>
            <a:r>
              <a:rPr lang="cs-CZ" dirty="0" err="1" smtClean="0"/>
              <a:t>the</a:t>
            </a:r>
            <a:r>
              <a:rPr lang="cs-CZ" dirty="0" smtClean="0"/>
              <a:t> </a:t>
            </a:r>
            <a:r>
              <a:rPr lang="cs-CZ" dirty="0" err="1" smtClean="0"/>
              <a:t>option</a:t>
            </a:r>
            <a:r>
              <a:rPr lang="cs-CZ" dirty="0" smtClean="0"/>
              <a:t> to </a:t>
            </a:r>
            <a:r>
              <a:rPr lang="cs-CZ" dirty="0" err="1" smtClean="0"/>
              <a:t>apply</a:t>
            </a:r>
            <a:r>
              <a:rPr lang="cs-CZ" dirty="0" smtClean="0"/>
              <a:t> </a:t>
            </a:r>
            <a:r>
              <a:rPr lang="cs-CZ" dirty="0" err="1" smtClean="0"/>
              <a:t>for</a:t>
            </a:r>
            <a:r>
              <a:rPr lang="cs-CZ" dirty="0" smtClean="0"/>
              <a:t> </a:t>
            </a:r>
            <a:r>
              <a:rPr lang="cs-CZ" dirty="0" err="1" smtClean="0"/>
              <a:t>gymansium</a:t>
            </a:r>
            <a:r>
              <a:rPr lang="cs-CZ" dirty="0" smtClean="0"/>
              <a:t> </a:t>
            </a:r>
            <a:r>
              <a:rPr lang="cs-CZ" dirty="0" err="1" smtClean="0"/>
              <a:t>or</a:t>
            </a:r>
            <a:r>
              <a:rPr lang="cs-CZ" dirty="0" smtClean="0"/>
              <a:t> </a:t>
            </a:r>
            <a:r>
              <a:rPr lang="cs-CZ" dirty="0" err="1" smtClean="0"/>
              <a:t>concervatory</a:t>
            </a:r>
            <a:r>
              <a:rPr lang="cs-CZ" dirty="0" smtClean="0"/>
              <a:t>.</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PISA: CZECH REPUBLIC</a:t>
            </a:r>
            <a:endParaRPr lang="cs-CZ" dirty="0"/>
          </a:p>
        </p:txBody>
      </p:sp>
      <p:sp>
        <p:nvSpPr>
          <p:cNvPr id="3" name="Zástupný symbol pro obsah 2"/>
          <p:cNvSpPr>
            <a:spLocks noGrp="1"/>
          </p:cNvSpPr>
          <p:nvPr>
            <p:ph sz="quarter" idx="1"/>
          </p:nvPr>
        </p:nvSpPr>
        <p:spPr/>
        <p:txBody>
          <a:bodyPr/>
          <a:lstStyle/>
          <a:p>
            <a:r>
              <a:rPr lang="cs-CZ" dirty="0"/>
              <a:t>http://www.compareyourcountry.org/pisa/country/cze</a:t>
            </a:r>
          </a:p>
        </p:txBody>
      </p:sp>
    </p:spTree>
    <p:extLst>
      <p:ext uri="{BB962C8B-B14F-4D97-AF65-F5344CB8AC3E}">
        <p14:creationId xmlns:p14="http://schemas.microsoft.com/office/powerpoint/2010/main" val="2961781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Who’s</a:t>
            </a:r>
            <a:r>
              <a:rPr lang="cs-CZ" dirty="0"/>
              <a:t> </a:t>
            </a:r>
            <a:r>
              <a:rPr lang="cs-CZ" dirty="0" err="1"/>
              <a:t>Afraid</a:t>
            </a:r>
            <a:r>
              <a:rPr lang="cs-CZ" dirty="0"/>
              <a:t> </a:t>
            </a:r>
            <a:r>
              <a:rPr lang="cs-CZ" dirty="0" err="1"/>
              <a:t>of</a:t>
            </a:r>
            <a:r>
              <a:rPr lang="cs-CZ" dirty="0"/>
              <a:t> </a:t>
            </a:r>
            <a:r>
              <a:rPr lang="cs-CZ" dirty="0" err="1"/>
              <a:t>the</a:t>
            </a:r>
            <a:r>
              <a:rPr lang="cs-CZ" dirty="0"/>
              <a:t> Big </a:t>
            </a:r>
            <a:r>
              <a:rPr lang="cs-CZ" dirty="0" err="1"/>
              <a:t>Bad</a:t>
            </a:r>
            <a:r>
              <a:rPr lang="cs-CZ" dirty="0"/>
              <a:t> </a:t>
            </a:r>
            <a:r>
              <a:rPr lang="cs-CZ" dirty="0" err="1"/>
              <a:t>Dragon</a:t>
            </a:r>
            <a:endParaRPr lang="cs-CZ" dirty="0"/>
          </a:p>
        </p:txBody>
      </p:sp>
      <p:sp>
        <p:nvSpPr>
          <p:cNvPr id="3" name="Zástupný symbol pro obsah 2"/>
          <p:cNvSpPr>
            <a:spLocks noGrp="1"/>
          </p:cNvSpPr>
          <p:nvPr>
            <p:ph idx="1"/>
          </p:nvPr>
        </p:nvSpPr>
        <p:spPr>
          <a:xfrm>
            <a:off x="624879" y="1722947"/>
            <a:ext cx="5765264" cy="4509120"/>
          </a:xfrm>
        </p:spPr>
        <p:txBody>
          <a:bodyPr>
            <a:normAutofit fontScale="77500" lnSpcReduction="20000"/>
          </a:bodyPr>
          <a:lstStyle/>
          <a:p>
            <a:r>
              <a:rPr lang="en-US" dirty="0" smtClean="0"/>
              <a:t>Zhao </a:t>
            </a:r>
            <a:r>
              <a:rPr lang="en-US" dirty="0"/>
              <a:t>offers </a:t>
            </a:r>
            <a:r>
              <a:rPr lang="en-US" dirty="0" smtClean="0"/>
              <a:t>provocative </a:t>
            </a:r>
            <a:r>
              <a:rPr lang="en-US" dirty="0"/>
              <a:t>insider’s account of the Chinese school system, revealing the secrets that make it both “the best and worst” in the world. Born and raised in China’s Sichuan province and a teacher in China for many years, Zhao has a unique perspective on Chinese culture and education. He explains in vivid detail how China turns out the world’s highest-achieving students in reading, math, and </a:t>
            </a:r>
            <a:r>
              <a:rPr lang="en-US" dirty="0" smtClean="0"/>
              <a:t>science</a:t>
            </a:r>
            <a:endParaRPr lang="cs-CZ" dirty="0" smtClean="0"/>
          </a:p>
          <a:p>
            <a:endParaRPr lang="cs-CZ" dirty="0"/>
          </a:p>
          <a:p>
            <a:endParaRPr lang="cs-CZ" dirty="0"/>
          </a:p>
          <a:p>
            <a:r>
              <a:rPr lang="cs-CZ" b="1" dirty="0" err="1" smtClean="0"/>
              <a:t>Is</a:t>
            </a:r>
            <a:r>
              <a:rPr lang="cs-CZ" b="1" dirty="0" smtClean="0"/>
              <a:t> </a:t>
            </a:r>
            <a:r>
              <a:rPr lang="cs-CZ" b="1" dirty="0" err="1" smtClean="0"/>
              <a:t>it</a:t>
            </a:r>
            <a:r>
              <a:rPr lang="cs-CZ" b="1" dirty="0" smtClean="0"/>
              <a:t> </a:t>
            </a:r>
            <a:r>
              <a:rPr lang="cs-CZ" b="1" dirty="0" err="1" smtClean="0"/>
              <a:t>possible</a:t>
            </a:r>
            <a:r>
              <a:rPr lang="cs-CZ" b="1" dirty="0" smtClean="0"/>
              <a:t> to </a:t>
            </a:r>
            <a:r>
              <a:rPr lang="cs-CZ" b="1" dirty="0" err="1" smtClean="0"/>
              <a:t>quantify</a:t>
            </a:r>
            <a:r>
              <a:rPr lang="cs-CZ" b="1" dirty="0" smtClean="0"/>
              <a:t> </a:t>
            </a:r>
            <a:r>
              <a:rPr lang="cs-CZ" b="1" dirty="0" err="1" smtClean="0"/>
              <a:t>quality</a:t>
            </a:r>
            <a:r>
              <a:rPr lang="cs-CZ" b="1" dirty="0" smtClean="0"/>
              <a:t> </a:t>
            </a:r>
            <a:r>
              <a:rPr lang="cs-CZ" b="1" dirty="0" err="1" smtClean="0"/>
              <a:t>of</a:t>
            </a:r>
            <a:r>
              <a:rPr lang="cs-CZ" b="1" dirty="0" smtClean="0"/>
              <a:t> </a:t>
            </a:r>
            <a:r>
              <a:rPr lang="cs-CZ" b="1" dirty="0" err="1" smtClean="0"/>
              <a:t>education</a:t>
            </a:r>
            <a:r>
              <a:rPr lang="cs-CZ" b="1" dirty="0" smtClean="0"/>
              <a:t>? </a:t>
            </a:r>
            <a:endParaRPr lang="cs-CZ" b="1" dirty="0" smtClean="0"/>
          </a:p>
          <a:p>
            <a:r>
              <a:rPr lang="cs-CZ" b="1" dirty="0" err="1" smtClean="0"/>
              <a:t>How</a:t>
            </a:r>
            <a:r>
              <a:rPr lang="cs-CZ" b="1" dirty="0" smtClean="0"/>
              <a:t> </a:t>
            </a:r>
            <a:r>
              <a:rPr lang="cs-CZ" b="1" dirty="0" err="1" smtClean="0"/>
              <a:t>can</a:t>
            </a:r>
            <a:r>
              <a:rPr lang="cs-CZ" b="1" dirty="0" smtClean="0"/>
              <a:t> </a:t>
            </a:r>
            <a:r>
              <a:rPr lang="cs-CZ" b="1" dirty="0" err="1" smtClean="0"/>
              <a:t>result-oriented</a:t>
            </a:r>
            <a:r>
              <a:rPr lang="cs-CZ" b="1" dirty="0" smtClean="0"/>
              <a:t> </a:t>
            </a:r>
            <a:r>
              <a:rPr lang="cs-CZ" b="1" dirty="0" err="1" smtClean="0"/>
              <a:t>education</a:t>
            </a:r>
            <a:r>
              <a:rPr lang="cs-CZ" b="1" dirty="0" smtClean="0"/>
              <a:t> influence </a:t>
            </a:r>
            <a:r>
              <a:rPr lang="cs-CZ" b="1" dirty="0" err="1" smtClean="0"/>
              <a:t>educational</a:t>
            </a:r>
            <a:r>
              <a:rPr lang="cs-CZ" b="1" dirty="0" smtClean="0"/>
              <a:t> proces?</a:t>
            </a:r>
          </a:p>
        </p:txBody>
      </p:sp>
      <p:pic>
        <p:nvPicPr>
          <p:cNvPr id="5" name="Obrázek 4"/>
          <p:cNvPicPr>
            <a:picLocks noChangeAspect="1"/>
          </p:cNvPicPr>
          <p:nvPr/>
        </p:nvPicPr>
        <p:blipFill>
          <a:blip r:embed="rId2"/>
          <a:stretch>
            <a:fillRect/>
          </a:stretch>
        </p:blipFill>
        <p:spPr>
          <a:xfrm>
            <a:off x="6364481" y="1700808"/>
            <a:ext cx="2143125" cy="3193256"/>
          </a:xfrm>
          <a:prstGeom prst="rect">
            <a:avLst/>
          </a:prstGeom>
        </p:spPr>
      </p:pic>
    </p:spTree>
    <p:extLst>
      <p:ext uri="{BB962C8B-B14F-4D97-AF65-F5344CB8AC3E}">
        <p14:creationId xmlns:p14="http://schemas.microsoft.com/office/powerpoint/2010/main" val="791636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Criticism</a:t>
            </a:r>
            <a:r>
              <a:rPr lang="cs-CZ" dirty="0" smtClean="0"/>
              <a:t> </a:t>
            </a:r>
            <a:r>
              <a:rPr lang="cs-CZ" dirty="0" err="1" smtClean="0"/>
              <a:t>of</a:t>
            </a:r>
            <a:r>
              <a:rPr lang="cs-CZ" dirty="0" smtClean="0"/>
              <a:t> </a:t>
            </a:r>
            <a:r>
              <a:rPr lang="cs-CZ" dirty="0" err="1" smtClean="0"/>
              <a:t>pisa</a:t>
            </a:r>
            <a:endParaRPr lang="cs-CZ" dirty="0"/>
          </a:p>
        </p:txBody>
      </p:sp>
      <p:sp>
        <p:nvSpPr>
          <p:cNvPr id="3" name="Zástupný symbol pro obsah 2"/>
          <p:cNvSpPr>
            <a:spLocks noGrp="1"/>
          </p:cNvSpPr>
          <p:nvPr>
            <p:ph sz="quarter" idx="1"/>
          </p:nvPr>
        </p:nvSpPr>
        <p:spPr/>
        <p:txBody>
          <a:bodyPr>
            <a:normAutofit lnSpcReduction="10000"/>
          </a:bodyPr>
          <a:lstStyle/>
          <a:p>
            <a:pPr>
              <a:buFont typeface="Courier New" panose="02070309020205020404" pitchFamily="49" charset="0"/>
              <a:buChar char="o"/>
            </a:pPr>
            <a:r>
              <a:rPr lang="cs-CZ" dirty="0"/>
              <a:t>A</a:t>
            </a:r>
            <a:r>
              <a:rPr lang="en-US" dirty="0" err="1" smtClean="0"/>
              <a:t>cademics</a:t>
            </a:r>
            <a:r>
              <a:rPr lang="en-US" dirty="0" smtClean="0"/>
              <a:t> </a:t>
            </a:r>
            <a:r>
              <a:rPr lang="en-US" dirty="0"/>
              <a:t>from around the world express deep concern about the impact of Pisa tests and call for a halt to the next round of </a:t>
            </a:r>
            <a:r>
              <a:rPr lang="en-US" dirty="0" smtClean="0"/>
              <a:t>testing</a:t>
            </a:r>
            <a:r>
              <a:rPr lang="cs-CZ" dirty="0" smtClean="0"/>
              <a:t>:</a:t>
            </a:r>
          </a:p>
          <a:p>
            <a:pPr>
              <a:buFont typeface="Courier New" panose="02070309020205020404" pitchFamily="49" charset="0"/>
              <a:buChar char="o"/>
            </a:pPr>
            <a:r>
              <a:rPr lang="en-US" dirty="0"/>
              <a:t>Pisa results are </a:t>
            </a:r>
            <a:r>
              <a:rPr lang="en-US" dirty="0" smtClean="0"/>
              <a:t>awaited </a:t>
            </a:r>
            <a:r>
              <a:rPr lang="en-US" dirty="0"/>
              <a:t>by governments, education ministers, and the editorial boards of newspapers, and are cited authoritatively in countless policy reports. </a:t>
            </a:r>
            <a:endParaRPr lang="cs-CZ" dirty="0" smtClean="0"/>
          </a:p>
          <a:p>
            <a:pPr>
              <a:buFont typeface="Courier New" panose="02070309020205020404" pitchFamily="49" charset="0"/>
              <a:buChar char="o"/>
            </a:pPr>
            <a:r>
              <a:rPr lang="en-US" dirty="0" smtClean="0"/>
              <a:t>They </a:t>
            </a:r>
            <a:r>
              <a:rPr lang="en-US" dirty="0"/>
              <a:t>have begun to deeply influence educational practices in many </a:t>
            </a:r>
            <a:r>
              <a:rPr lang="en-US" dirty="0" smtClean="0"/>
              <a:t>countries</a:t>
            </a:r>
            <a:endParaRPr lang="cs-CZ" dirty="0" smtClean="0"/>
          </a:p>
          <a:p>
            <a:pPr>
              <a:buFont typeface="Courier New" panose="02070309020205020404" pitchFamily="49" charset="0"/>
              <a:buChar char="o"/>
            </a:pPr>
            <a:r>
              <a:rPr lang="en-US" dirty="0" smtClean="0"/>
              <a:t>Lack </a:t>
            </a:r>
            <a:r>
              <a:rPr lang="en-US" dirty="0"/>
              <a:t>of progress on Pisa has led to declarations of crisis and "Pisa shock" in many countries, followed by calls for resignations, and far-reaching reforms according to Pisa precepts.</a:t>
            </a:r>
            <a:endParaRPr lang="cs-CZ" dirty="0"/>
          </a:p>
        </p:txBody>
      </p:sp>
    </p:spTree>
    <p:extLst>
      <p:ext uri="{BB962C8B-B14F-4D97-AF65-F5344CB8AC3E}">
        <p14:creationId xmlns:p14="http://schemas.microsoft.com/office/powerpoint/2010/main" val="2250266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Criticism</a:t>
            </a:r>
            <a:r>
              <a:rPr lang="cs-CZ" dirty="0"/>
              <a:t> </a:t>
            </a:r>
            <a:r>
              <a:rPr lang="cs-CZ" dirty="0" err="1"/>
              <a:t>of</a:t>
            </a:r>
            <a:r>
              <a:rPr lang="cs-CZ" dirty="0"/>
              <a:t> </a:t>
            </a:r>
            <a:r>
              <a:rPr lang="cs-CZ" dirty="0" err="1"/>
              <a:t>pisa</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en-US" dirty="0"/>
              <a:t>While </a:t>
            </a:r>
            <a:r>
              <a:rPr lang="en-US" dirty="0" err="1"/>
              <a:t>standardised</a:t>
            </a:r>
            <a:r>
              <a:rPr lang="en-US" dirty="0"/>
              <a:t> testing has been used in many nations for </a:t>
            </a:r>
            <a:r>
              <a:rPr lang="en-US" dirty="0" smtClean="0"/>
              <a:t>decades</a:t>
            </a:r>
            <a:r>
              <a:rPr lang="cs-CZ" dirty="0" smtClean="0"/>
              <a:t>, </a:t>
            </a:r>
            <a:r>
              <a:rPr lang="en-US" dirty="0" smtClean="0"/>
              <a:t>Pisa </a:t>
            </a:r>
            <a:r>
              <a:rPr lang="en-US" dirty="0"/>
              <a:t>has contributed to an escalation in such testing and a dramatically increased reliance on quantitative measures. </a:t>
            </a:r>
            <a:endParaRPr lang="cs-CZ" dirty="0" smtClean="0"/>
          </a:p>
          <a:p>
            <a:pPr lvl="1"/>
            <a:r>
              <a:rPr lang="en-US" dirty="0" smtClean="0"/>
              <a:t>For </a:t>
            </a:r>
            <a:r>
              <a:rPr lang="en-US" dirty="0"/>
              <a:t>example, in the US, Pisa has been invoked as a major justification for </a:t>
            </a:r>
            <a:r>
              <a:rPr lang="en-US" dirty="0" err="1" smtClean="0"/>
              <a:t>programme</a:t>
            </a:r>
            <a:r>
              <a:rPr lang="en-US" dirty="0"/>
              <a:t>, which has increased the use of </a:t>
            </a:r>
            <a:r>
              <a:rPr lang="en-US" dirty="0" err="1"/>
              <a:t>standardised</a:t>
            </a:r>
            <a:r>
              <a:rPr lang="en-US" dirty="0"/>
              <a:t> </a:t>
            </a:r>
            <a:r>
              <a:rPr lang="en-US" dirty="0" smtClean="0"/>
              <a:t>testing</a:t>
            </a:r>
            <a:endParaRPr lang="cs-CZ" dirty="0" smtClean="0"/>
          </a:p>
          <a:p>
            <a:pPr marL="274320" lvl="1">
              <a:spcBef>
                <a:spcPts val="600"/>
              </a:spcBef>
              <a:buSzPct val="70000"/>
              <a:buFont typeface="Wingdings"/>
              <a:buChar char=""/>
            </a:pPr>
            <a:r>
              <a:rPr lang="cs-CZ" sz="2400" dirty="0"/>
              <a:t>M</a:t>
            </a:r>
            <a:r>
              <a:rPr lang="en-US" sz="2400" dirty="0"/>
              <a:t>ore </a:t>
            </a:r>
            <a:r>
              <a:rPr lang="en-US" sz="2400" dirty="0"/>
              <a:t>scripted "vendor"-made lessons, and less autonomy for teachers. </a:t>
            </a:r>
            <a:endParaRPr lang="cs-CZ" sz="2400" dirty="0"/>
          </a:p>
          <a:p>
            <a:pPr marL="274320" lvl="1">
              <a:spcBef>
                <a:spcPts val="600"/>
              </a:spcBef>
              <a:buSzPct val="70000"/>
              <a:buFont typeface="Wingdings"/>
              <a:buChar char=""/>
            </a:pPr>
            <a:r>
              <a:rPr lang="en-US" sz="2400" dirty="0"/>
              <a:t>As </a:t>
            </a:r>
            <a:r>
              <a:rPr lang="en-US" sz="2400" dirty="0"/>
              <a:t>an </a:t>
            </a:r>
            <a:r>
              <a:rPr lang="en-US" sz="2400" dirty="0" err="1"/>
              <a:t>organisation</a:t>
            </a:r>
            <a:r>
              <a:rPr lang="en-US" sz="2400" dirty="0"/>
              <a:t> of economic development, OECD is naturally biased in </a:t>
            </a:r>
            <a:r>
              <a:rPr lang="en-US" sz="2400" dirty="0" err="1"/>
              <a:t>favour</a:t>
            </a:r>
            <a:r>
              <a:rPr lang="en-US" sz="2400" dirty="0"/>
              <a:t> of the economic role of public [state] schools. </a:t>
            </a:r>
            <a:endParaRPr lang="cs-CZ" sz="2400" dirty="0"/>
          </a:p>
          <a:p>
            <a:pPr marL="274320" lvl="1">
              <a:spcBef>
                <a:spcPts val="600"/>
              </a:spcBef>
              <a:buSzPct val="70000"/>
              <a:buFont typeface="Wingdings"/>
              <a:buChar char=""/>
            </a:pPr>
            <a:r>
              <a:rPr lang="en-US" sz="2400" dirty="0"/>
              <a:t>No reform of any consequence should ignore the important role of non-educational factors, among which a nation's socio-economic inequality is paramount</a:t>
            </a:r>
            <a:r>
              <a:rPr lang="en-US" sz="2400" dirty="0"/>
              <a:t>.</a:t>
            </a:r>
            <a:endParaRPr lang="cs-CZ" sz="2400" dirty="0"/>
          </a:p>
          <a:p>
            <a:pPr marL="274320" lvl="1">
              <a:spcBef>
                <a:spcPts val="600"/>
              </a:spcBef>
              <a:buSzPct val="70000"/>
              <a:buFont typeface="Wingdings"/>
              <a:buChar char=""/>
            </a:pPr>
            <a:r>
              <a:rPr lang="en-US" sz="2400" dirty="0"/>
              <a:t>No reform of any consequence should be based on a single narrow measure of quality.</a:t>
            </a:r>
            <a:endParaRPr lang="cs-CZ" sz="2400" dirty="0"/>
          </a:p>
        </p:txBody>
      </p:sp>
    </p:spTree>
    <p:extLst>
      <p:ext uri="{BB962C8B-B14F-4D97-AF65-F5344CB8AC3E}">
        <p14:creationId xmlns:p14="http://schemas.microsoft.com/office/powerpoint/2010/main" val="3218218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r>
              <a:rPr lang="cs-CZ" dirty="0" smtClean="0"/>
              <a:t>.</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and </a:t>
            </a:r>
            <a:r>
              <a:rPr lang="cs-CZ" dirty="0" err="1" smtClean="0"/>
              <a:t>is</a:t>
            </a:r>
            <a:r>
              <a:rPr lang="cs-CZ" dirty="0" smtClean="0"/>
              <a:t> </a:t>
            </a:r>
            <a:r>
              <a:rPr lang="cs-CZ" dirty="0" err="1" smtClean="0"/>
              <a:t>mandatory</a:t>
            </a:r>
            <a:r>
              <a:rPr lang="cs-CZ" dirty="0" smtClean="0"/>
              <a:t>.</a:t>
            </a:r>
            <a:endParaRPr lang="cs-CZ" dirty="0" smtClean="0"/>
          </a:p>
          <a:p>
            <a:r>
              <a:rPr lang="cs-CZ" dirty="0" err="1" smtClean="0"/>
              <a:t>Tertiary</a:t>
            </a:r>
            <a:r>
              <a:rPr lang="cs-CZ" dirty="0" smtClean="0"/>
              <a:t> </a:t>
            </a:r>
            <a:r>
              <a:rPr lang="cs-CZ" dirty="0" err="1" smtClean="0"/>
              <a:t>education</a:t>
            </a:r>
            <a:r>
              <a:rPr lang="cs-CZ" dirty="0" smtClean="0"/>
              <a:t>: Bologna </a:t>
            </a:r>
            <a:r>
              <a:rPr lang="cs-CZ" dirty="0" smtClean="0"/>
              <a:t>proces (1999):</a:t>
            </a:r>
          </a:p>
          <a:p>
            <a:pPr lvl="1"/>
            <a:r>
              <a:rPr lang="en-US" dirty="0"/>
              <a:t>the process has created the </a:t>
            </a:r>
            <a:r>
              <a:rPr lang="en-US" dirty="0">
                <a:hlinkClick r:id="rId2" tooltip="European Higher Education Area"/>
              </a:rPr>
              <a:t>European Higher Education </a:t>
            </a:r>
            <a:r>
              <a:rPr lang="en-US" dirty="0" smtClean="0">
                <a:hlinkClick r:id="rId2" tooltip="European Higher Education Area"/>
              </a:rPr>
              <a:t>Area</a:t>
            </a:r>
            <a:r>
              <a:rPr lang="cs-CZ" dirty="0" smtClean="0"/>
              <a:t>.</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 (</a:t>
            </a:r>
            <a:r>
              <a:rPr lang="en-US" dirty="0"/>
              <a:t>International Standard Classification of </a:t>
            </a:r>
            <a:r>
              <a:rPr lang="en-US" dirty="0" smtClean="0"/>
              <a:t>Education</a:t>
            </a:r>
            <a:r>
              <a:rPr lang="cs-CZ" dirty="0" smtClean="0"/>
              <a:t>)</a:t>
            </a:r>
            <a:endParaRPr lang="cs-CZ" dirty="0"/>
          </a:p>
        </p:txBody>
      </p:sp>
      <p:sp>
        <p:nvSpPr>
          <p:cNvPr id="3" name="Zástupný symbol pro obsah 2"/>
          <p:cNvSpPr>
            <a:spLocks noGrp="1"/>
          </p:cNvSpPr>
          <p:nvPr>
            <p:ph sz="quarter" idx="1"/>
          </p:nvPr>
        </p:nvSpPr>
        <p:spPr/>
        <p:txBody>
          <a:bodyPr/>
          <a:lstStyle/>
          <a:p>
            <a:r>
              <a:rPr lang="en-US" dirty="0"/>
              <a:t>The ISCED </a:t>
            </a:r>
            <a:r>
              <a:rPr lang="en-US" dirty="0" smtClean="0"/>
              <a:t>classification </a:t>
            </a:r>
            <a:r>
              <a:rPr lang="en-US" dirty="0"/>
              <a:t>was adopted by the </a:t>
            </a:r>
            <a:r>
              <a:rPr lang="en-US" dirty="0" smtClean="0"/>
              <a:t>UNESCO</a:t>
            </a:r>
            <a:r>
              <a:rPr lang="cs-CZ" dirty="0" smtClean="0"/>
              <a:t>.</a:t>
            </a:r>
          </a:p>
          <a:p>
            <a:r>
              <a:rPr lang="cs-CZ" dirty="0" smtClean="0"/>
              <a:t>I</a:t>
            </a:r>
            <a:r>
              <a:rPr lang="en-US" dirty="0" err="1" smtClean="0"/>
              <a:t>ncludes</a:t>
            </a:r>
            <a:r>
              <a:rPr lang="en-US" dirty="0" smtClean="0"/>
              <a:t> definitions </a:t>
            </a:r>
            <a:r>
              <a:rPr lang="en-US" dirty="0"/>
              <a:t>for types of </a:t>
            </a:r>
            <a:r>
              <a:rPr lang="en-US" dirty="0" smtClean="0"/>
              <a:t>education</a:t>
            </a:r>
            <a:r>
              <a:rPr lang="cs-CZ" dirty="0" smtClean="0"/>
              <a:t>.</a:t>
            </a:r>
          </a:p>
          <a:p>
            <a:r>
              <a:rPr lang="cs-CZ" dirty="0"/>
              <a:t>C</a:t>
            </a:r>
            <a:r>
              <a:rPr lang="en-US" dirty="0" err="1" smtClean="0"/>
              <a:t>ontribute</a:t>
            </a:r>
            <a:r>
              <a:rPr lang="cs-CZ" dirty="0" smtClean="0"/>
              <a:t>s</a:t>
            </a:r>
            <a:r>
              <a:rPr lang="en-US" dirty="0" smtClean="0"/>
              <a:t> </a:t>
            </a:r>
            <a:r>
              <a:rPr lang="en-US" dirty="0"/>
              <a:t>to the production of even more reliable and comparable international statistics on education, reflecting the ongoing evolution of education systems worldwide.</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Cech </a:t>
            </a:r>
            <a:r>
              <a:rPr lang="cs-CZ" dirty="0" err="1" smtClean="0"/>
              <a:t>educational</a:t>
            </a:r>
            <a:r>
              <a:rPr lang="cs-CZ" dirty="0" smtClean="0"/>
              <a:t> </a:t>
            </a:r>
            <a:r>
              <a:rPr lang="cs-CZ" dirty="0" err="1" smtClean="0"/>
              <a:t>system</a:t>
            </a:r>
            <a:r>
              <a:rPr lang="cs-CZ" dirty="0" smtClean="0"/>
              <a:t> </a:t>
            </a:r>
            <a:r>
              <a:rPr lang="cs-CZ" dirty="0" err="1" smtClean="0"/>
              <a:t>according</a:t>
            </a:r>
            <a:r>
              <a:rPr lang="cs-CZ" dirty="0" smtClean="0"/>
              <a:t> to </a:t>
            </a:r>
            <a:r>
              <a:rPr lang="cs-CZ" dirty="0" err="1" smtClean="0"/>
              <a:t>isced</a:t>
            </a:r>
            <a:endParaRPr lang="cs-CZ" dirty="0"/>
          </a:p>
        </p:txBody>
      </p:sp>
      <p:sp>
        <p:nvSpPr>
          <p:cNvPr id="3" name="Zástupný symbol pro obsah 2"/>
          <p:cNvSpPr>
            <a:spLocks noGrp="1"/>
          </p:cNvSpPr>
          <p:nvPr>
            <p:ph sz="quarter" idx="1"/>
          </p:nvPr>
        </p:nvSpPr>
        <p:spPr/>
        <p:txBody>
          <a:bodyPr/>
          <a:lstStyle/>
          <a:p>
            <a:endParaRPr lang="cs-CZ" dirty="0"/>
          </a:p>
        </p:txBody>
      </p:sp>
    </p:spTree>
    <p:extLst>
      <p:ext uri="{BB962C8B-B14F-4D97-AF65-F5344CB8AC3E}">
        <p14:creationId xmlns:p14="http://schemas.microsoft.com/office/powerpoint/2010/main" val="346433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r>
              <a:rPr lang="cs-CZ" dirty="0" smtClean="0"/>
              <a:t> in </a:t>
            </a:r>
            <a:r>
              <a:rPr lang="cs-CZ" dirty="0" err="1" smtClean="0"/>
              <a:t>The</a:t>
            </a:r>
            <a:r>
              <a:rPr lang="cs-CZ" dirty="0" smtClean="0"/>
              <a:t> </a:t>
            </a:r>
            <a:r>
              <a:rPr lang="cs-CZ" dirty="0" err="1" smtClean="0"/>
              <a:t>czech</a:t>
            </a:r>
            <a:r>
              <a:rPr lang="cs-CZ" dirty="0" smtClean="0"/>
              <a:t> </a:t>
            </a:r>
            <a:r>
              <a:rPr lang="cs-CZ" dirty="0" err="1" smtClean="0"/>
              <a:t>republic</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r>
              <a:rPr lang="cs-CZ" dirty="0" smtClean="0"/>
              <a:t> (</a:t>
            </a:r>
            <a:r>
              <a:rPr lang="cs-CZ" dirty="0" err="1" smtClean="0"/>
              <a:t>Act</a:t>
            </a:r>
            <a:r>
              <a:rPr lang="cs-CZ" dirty="0" smtClean="0"/>
              <a:t> </a:t>
            </a:r>
            <a:r>
              <a:rPr lang="cs-CZ" dirty="0" smtClean="0"/>
              <a:t>561/2004)</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2593817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p14="http://schemas.microsoft.com/office/powerpoint/2010/main" val="308259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extLst>
      <p:ext uri="{BB962C8B-B14F-4D97-AF65-F5344CB8AC3E}">
        <p14:creationId xmlns:p14="http://schemas.microsoft.com/office/powerpoint/2010/main" val="501635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extLst>
      <p:ext uri="{BB962C8B-B14F-4D97-AF65-F5344CB8AC3E}">
        <p14:creationId xmlns:p14="http://schemas.microsoft.com/office/powerpoint/2010/main" val="17992020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641</TotalTime>
  <Words>1291</Words>
  <Application>Microsoft Office PowerPoint</Application>
  <PresentationFormat>Předvádění na obrazovce (4:3)</PresentationFormat>
  <Paragraphs>106</Paragraphs>
  <Slides>23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Calibri</vt:lpstr>
      <vt:lpstr>Century Schoolbook</vt:lpstr>
      <vt:lpstr>Courier New</vt:lpstr>
      <vt:lpstr>Wingdings</vt:lpstr>
      <vt:lpstr>Wingdings 2</vt:lpstr>
      <vt:lpstr>Arkýř</vt:lpstr>
      <vt:lpstr>Czech Educational System  International student ASSESSMENT</vt:lpstr>
      <vt:lpstr>Basic facts About contemporary czech education</vt:lpstr>
      <vt:lpstr>Basic facts</vt:lpstr>
      <vt:lpstr>ISCED (International Standard Classification of Education)</vt:lpstr>
      <vt:lpstr>Cech educational system according to isced</vt:lpstr>
      <vt:lpstr>Basic education in The czech republic</vt:lpstr>
      <vt:lpstr>Framework Educational Programme for Basic Education </vt:lpstr>
      <vt:lpstr>The Framework Educational Programmes </vt:lpstr>
      <vt:lpstr>Objectives of basic education</vt:lpstr>
      <vt:lpstr>Objectives of basic education</vt:lpstr>
      <vt:lpstr>Educational fields</vt:lpstr>
      <vt:lpstr>Key competencies </vt:lpstr>
      <vt:lpstr>Cross-Curricular Subjects </vt:lpstr>
      <vt:lpstr>Cross-curricular subjects </vt:lpstr>
      <vt:lpstr>International student ASSESSMENT</vt:lpstr>
      <vt:lpstr>PISA</vt:lpstr>
      <vt:lpstr>PISA 2012: focused on mathematics </vt:lpstr>
      <vt:lpstr>PISA 2012: Results</vt:lpstr>
      <vt:lpstr>PISA 2012: Noncognitive results</vt:lpstr>
      <vt:lpstr>PISA: CZECH REPUBLIC</vt:lpstr>
      <vt:lpstr>Who’s Afraid of the Big Bad Dragon</vt:lpstr>
      <vt:lpstr>Criticism of pisa</vt:lpstr>
      <vt:lpstr>Criticism of pisa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Lojdova</cp:lastModifiedBy>
  <cp:revision>38</cp:revision>
  <dcterms:created xsi:type="dcterms:W3CDTF">2014-03-31T10:37:37Z</dcterms:created>
  <dcterms:modified xsi:type="dcterms:W3CDTF">2016-12-14T09:02:48Z</dcterms:modified>
</cp:coreProperties>
</file>