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5" r:id="rId3"/>
    <p:sldId id="336" r:id="rId4"/>
    <p:sldId id="284" r:id="rId5"/>
    <p:sldId id="285" r:id="rId6"/>
    <p:sldId id="286" r:id="rId7"/>
    <p:sldId id="337" r:id="rId8"/>
    <p:sldId id="287" r:id="rId9"/>
    <p:sldId id="291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základních </a:t>
            </a:r>
            <a:r>
              <a:rPr lang="cs-CZ" dirty="0"/>
              <a:t>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2. Využití v praxi, v práci:</a:t>
            </a:r>
          </a:p>
          <a:p>
            <a:r>
              <a:rPr lang="cs-CZ" dirty="0" smtClean="0"/>
              <a:t>„emocionální práce“: předstírají, resp. vytvářejí emoční atmosféru, což je vyčerpávající (</a:t>
            </a:r>
            <a:r>
              <a:rPr lang="cs-CZ" b="1" dirty="0" smtClean="0"/>
              <a:t>syndrom vyhoření</a:t>
            </a:r>
            <a:r>
              <a:rPr lang="cs-CZ" dirty="0" smtClean="0"/>
              <a:t>). Profese: </a:t>
            </a:r>
            <a:r>
              <a:rPr lang="cs-CZ" dirty="0" smtClean="0"/>
              <a:t>letušky a další… </a:t>
            </a:r>
            <a:r>
              <a:rPr lang="cs-CZ" dirty="0" smtClean="0"/>
              <a:t>?</a:t>
            </a:r>
          </a:p>
          <a:p>
            <a:r>
              <a:rPr lang="cs-CZ" dirty="0" smtClean="0"/>
              <a:t>vyjednávání – např. v partnerství</a:t>
            </a:r>
            <a:endParaRPr lang="cs-CZ" dirty="0" smtClean="0"/>
          </a:p>
          <a:p>
            <a:r>
              <a:rPr lang="cs-CZ" dirty="0" smtClean="0"/>
              <a:t>lhaní</a:t>
            </a:r>
          </a:p>
          <a:p>
            <a:r>
              <a:rPr lang="cs-CZ" dirty="0" smtClean="0"/>
              <a:t>podvod (cílené ovlivňování E druhých: získání důvěry, lásky, soucitu, viny, strachu…)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 a </a:t>
            </a:r>
            <a:r>
              <a:rPr lang="cs-CZ" dirty="0" smtClean="0"/>
              <a:t>citová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M. </a:t>
            </a:r>
            <a:r>
              <a:rPr lang="cs-CZ" dirty="0" err="1" smtClean="0"/>
              <a:t>Ainsworthová</a:t>
            </a:r>
            <a:r>
              <a:rPr lang="cs-CZ" dirty="0" smtClean="0"/>
              <a:t> zkoumala citovou vazbu a odlišila jistou a nejistou vazbu. Ovšem to je stále jakási vazba. </a:t>
            </a:r>
            <a:r>
              <a:rPr lang="cs-CZ" dirty="0" err="1" smtClean="0"/>
              <a:t>Bowlby</a:t>
            </a:r>
            <a:r>
              <a:rPr lang="cs-CZ" dirty="0" smtClean="0"/>
              <a:t> a </a:t>
            </a:r>
            <a:r>
              <a:rPr lang="cs-CZ" dirty="0" err="1" smtClean="0"/>
              <a:t>Spitz</a:t>
            </a:r>
            <a:r>
              <a:rPr lang="cs-CZ" dirty="0" smtClean="0"/>
              <a:t> zkoumali děti, které byli citově a sociálně deprivované více než 6 </a:t>
            </a:r>
            <a:r>
              <a:rPr lang="cs-CZ" dirty="0" smtClean="0"/>
              <a:t>měsíců v prvním roce života.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Bowlby</a:t>
            </a:r>
            <a:r>
              <a:rPr lang="cs-CZ" dirty="0" smtClean="0"/>
              <a:t>: 12 ze 14 dětí klasifikovaných jako emočně </a:t>
            </a:r>
            <a:r>
              <a:rPr lang="cs-CZ" dirty="0" err="1" smtClean="0"/>
              <a:t>oploštělých</a:t>
            </a:r>
            <a:r>
              <a:rPr lang="cs-CZ" dirty="0" smtClean="0"/>
              <a:t> (</a:t>
            </a:r>
            <a:r>
              <a:rPr lang="cs-CZ" i="1" dirty="0" err="1" smtClean="0"/>
              <a:t>affectionless</a:t>
            </a:r>
            <a:r>
              <a:rPr lang="cs-CZ" dirty="0" smtClean="0"/>
              <a:t>) prožilo kompletní a dlouhodobou separaci od rodičů.</a:t>
            </a:r>
          </a:p>
          <a:p>
            <a:pPr>
              <a:buNone/>
            </a:pPr>
            <a:r>
              <a:rPr lang="cs-CZ" dirty="0" err="1" smtClean="0"/>
              <a:t>Spitz</a:t>
            </a:r>
            <a:r>
              <a:rPr lang="cs-CZ" dirty="0" smtClean="0"/>
              <a:t> mluvil o </a:t>
            </a:r>
            <a:r>
              <a:rPr lang="cs-CZ" b="1" dirty="0" err="1" smtClean="0"/>
              <a:t>hospitalismu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Sociální psychologie je založena na sociálnosti člověka. Sociálnost je v přírodě celkem rozšířená vlastnost (ne všichni živ. jsou sociální).</a:t>
            </a:r>
          </a:p>
          <a:p>
            <a:pPr marL="118872" indent="0">
              <a:buNone/>
            </a:pPr>
            <a:r>
              <a:rPr lang="cs-CZ" dirty="0" smtClean="0"/>
              <a:t>Počet sociálních vazeb je dokonce úměrný </a:t>
            </a:r>
            <a:r>
              <a:rPr lang="cs-CZ" dirty="0" err="1" smtClean="0"/>
              <a:t>neokortizaci</a:t>
            </a:r>
            <a:r>
              <a:rPr lang="cs-CZ" dirty="0" smtClean="0"/>
              <a:t> mozku (R. </a:t>
            </a:r>
            <a:r>
              <a:rPr lang="cs-CZ" dirty="0" err="1" smtClean="0"/>
              <a:t>Dunbar</a:t>
            </a:r>
            <a:r>
              <a:rPr lang="cs-CZ" dirty="0" smtClean="0"/>
              <a:t>)!</a:t>
            </a:r>
            <a:endParaRPr lang="cs-CZ" dirty="0" smtClean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Pohled člověka, pohled zvířete.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Zvláštnost lidských očí.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Pohybem očí a mimikou (vrozenou) začíná první aktivní komunikace.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66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Člověk je nejemotivnějším tvorem planety .</a:t>
            </a:r>
          </a:p>
          <a:p>
            <a:pPr marL="118872" indent="0">
              <a:buNone/>
            </a:pPr>
            <a:r>
              <a:rPr lang="cs-CZ" dirty="0" smtClean="0"/>
              <a:t>Mravenci a ještěrky nepláčou (srov. šimpanz).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Fňukají děti (či dospělí) příliš?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4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emocí v sociální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Text: o emocích z </a:t>
            </a:r>
            <a:r>
              <a:rPr lang="cs-CZ" dirty="0" err="1" smtClean="0"/>
              <a:t>Hewstone</a:t>
            </a:r>
            <a:r>
              <a:rPr lang="cs-CZ" dirty="0" smtClean="0"/>
              <a:t>, </a:t>
            </a:r>
            <a:r>
              <a:rPr lang="cs-CZ" dirty="0" err="1" smtClean="0"/>
              <a:t>Stroebe</a:t>
            </a:r>
            <a:r>
              <a:rPr lang="cs-CZ" dirty="0" smtClean="0"/>
              <a:t> (2006, 211-221), autorem textu je Klaus </a:t>
            </a:r>
            <a:r>
              <a:rPr lang="cs-CZ" dirty="0" err="1" smtClean="0"/>
              <a:t>Scherer</a:t>
            </a: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E= emoce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základních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err="1" smtClean="0"/>
              <a:t>Tomkins</a:t>
            </a:r>
            <a:r>
              <a:rPr lang="cs-CZ" dirty="0" smtClean="0"/>
              <a:t> (1984) v 60. letech přišel s názorem, že existuje omezený počet základních E.</a:t>
            </a:r>
          </a:p>
          <a:p>
            <a:pPr>
              <a:buNone/>
            </a:pPr>
            <a:r>
              <a:rPr lang="cs-CZ" b="1" dirty="0" smtClean="0"/>
              <a:t>Základní E </a:t>
            </a:r>
            <a:r>
              <a:rPr lang="cs-CZ" dirty="0" smtClean="0"/>
              <a:t>= vrozený nervově-motorický program. Tento program by měl určovat výraz tváře, modulovat hlas a vést ke změnám na fyziologické úrovni i v motorické činnosti. Tyto základní E by měly být ve svém výrazu společné všem kulturám.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Výzkumy </a:t>
            </a:r>
            <a:r>
              <a:rPr lang="cs-CZ" dirty="0" smtClean="0"/>
              <a:t>výrazů tváře </a:t>
            </a:r>
            <a:r>
              <a:rPr lang="cs-CZ" dirty="0" err="1" smtClean="0"/>
              <a:t>Ekmana</a:t>
            </a:r>
            <a:r>
              <a:rPr lang="cs-CZ" dirty="0" smtClean="0"/>
              <a:t> (1972) a </a:t>
            </a:r>
            <a:r>
              <a:rPr lang="cs-CZ" dirty="0" err="1" smtClean="0"/>
              <a:t>Izarda</a:t>
            </a:r>
            <a:r>
              <a:rPr lang="cs-CZ" dirty="0" smtClean="0"/>
              <a:t> (1971) a zvukových (tj. </a:t>
            </a:r>
            <a:r>
              <a:rPr lang="cs-CZ" b="1" dirty="0" err="1" smtClean="0"/>
              <a:t>paraverbálních</a:t>
            </a:r>
            <a:r>
              <a:rPr lang="cs-CZ" dirty="0" smtClean="0"/>
              <a:t>) projevů tento předpoklad potvrdily.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</a:t>
            </a:r>
            <a:r>
              <a:rPr lang="cs-CZ" b="0" dirty="0" smtClean="0"/>
              <a:t>základních </a:t>
            </a:r>
            <a:r>
              <a:rPr lang="cs-CZ" b="0" dirty="0" smtClean="0"/>
              <a:t>emocí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Už Darwin (1872; </a:t>
            </a:r>
            <a:r>
              <a:rPr lang="pl-PL" i="1" dirty="0" smtClean="0"/>
              <a:t>Výraz emocí u člověka a u zvířat</a:t>
            </a:r>
            <a:r>
              <a:rPr lang="pl-PL" dirty="0" smtClean="0"/>
              <a:t>) spekuluje o původně vnějších v průběhu evoluce zvnitřněných „účelových </a:t>
            </a:r>
            <a:r>
              <a:rPr lang="pl-PL" dirty="0" smtClean="0"/>
              <a:t>zvycích” </a:t>
            </a:r>
            <a:r>
              <a:rPr lang="pl-PL" dirty="0" smtClean="0"/>
              <a:t>(srov. výraz pro znechucení a jeho evoluce; srov. smích).</a:t>
            </a:r>
          </a:p>
          <a:p>
            <a:pPr>
              <a:buNone/>
            </a:pPr>
            <a:r>
              <a:rPr lang="pl-PL" dirty="0" smtClean="0"/>
              <a:t>Takové programy pravděpodobně vznikají právě cestou zvnitřnění („somatizace”) původně vnějšího chování.</a:t>
            </a:r>
          </a:p>
          <a:p>
            <a:pPr>
              <a:buNone/>
            </a:pPr>
            <a:r>
              <a:rPr lang="pl-PL" dirty="0" smtClean="0"/>
              <a:t>Jiné příklady zvnitřnění: </a:t>
            </a:r>
            <a:r>
              <a:rPr lang="pl-PL" dirty="0" smtClean="0"/>
              <a:t>vzpřímené </a:t>
            </a:r>
            <a:r>
              <a:rPr lang="pl-PL" dirty="0" smtClean="0"/>
              <a:t>držení těla, adaptace ruky na výrobu kamenných nástrojů... </a:t>
            </a:r>
            <a:r>
              <a:rPr lang="pl-PL" dirty="0" smtClean="0"/>
              <a:t>(</a:t>
            </a:r>
            <a:r>
              <a:rPr lang="pl-PL" dirty="0" smtClean="0"/>
              <a:t>nápadně to připomíná východiska L.S. Vygotského </a:t>
            </a:r>
            <a:r>
              <a:rPr lang="pl-PL" dirty="0" smtClean="0"/>
              <a:t>teorie o </a:t>
            </a:r>
            <a:r>
              <a:rPr lang="pl-PL" dirty="0" smtClean="0"/>
              <a:t>původu psychických funkcí z původně sociálních funkcí).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Funkce </a:t>
            </a:r>
            <a:r>
              <a:rPr lang="cs-CZ" b="0" dirty="0"/>
              <a:t>základních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Nejdůležitější funkce E pro jedince spočívá v stanovení základních hodnot života (libost – nelibost).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Bez E je život velmi nebezpečný.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14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Funkce </a:t>
            </a:r>
            <a:r>
              <a:rPr lang="cs-CZ" b="0" dirty="0" smtClean="0"/>
              <a:t>základních </a:t>
            </a:r>
            <a:r>
              <a:rPr lang="cs-CZ" b="0" dirty="0"/>
              <a:t>emocí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E slouží komunikaci – je to adaptace na život ve skupině.</a:t>
            </a:r>
          </a:p>
          <a:p>
            <a:pPr>
              <a:buNone/>
            </a:pPr>
            <a:r>
              <a:rPr lang="cs-CZ" dirty="0" smtClean="0"/>
              <a:t>E tedy nejsou jen </a:t>
            </a:r>
            <a:r>
              <a:rPr lang="cs-CZ" dirty="0" smtClean="0"/>
              <a:t>výraz </a:t>
            </a:r>
            <a:r>
              <a:rPr lang="cs-CZ" i="1" dirty="0" smtClean="0"/>
              <a:t>vnitřního nastavení </a:t>
            </a:r>
            <a:r>
              <a:rPr lang="cs-CZ" dirty="0" smtClean="0"/>
              <a:t>člověka, slouží </a:t>
            </a:r>
            <a:r>
              <a:rPr lang="cs-CZ" dirty="0" smtClean="0"/>
              <a:t>také jako </a:t>
            </a:r>
            <a:r>
              <a:rPr lang="cs-CZ" dirty="0" smtClean="0"/>
              <a:t>komunikační nástroj - srov. chování osob na bowlingu (</a:t>
            </a:r>
            <a:r>
              <a:rPr lang="cs-CZ" dirty="0" err="1" smtClean="0"/>
              <a:t>Kraut</a:t>
            </a:r>
            <a:r>
              <a:rPr lang="cs-CZ" dirty="0" smtClean="0"/>
              <a:t>, </a:t>
            </a:r>
            <a:r>
              <a:rPr lang="cs-CZ" dirty="0" err="1" smtClean="0"/>
              <a:t>Johnston</a:t>
            </a:r>
            <a:r>
              <a:rPr lang="cs-CZ" dirty="0" smtClean="0"/>
              <a:t>, 1979).</a:t>
            </a:r>
          </a:p>
          <a:p>
            <a:pPr>
              <a:buNone/>
            </a:pPr>
            <a:r>
              <a:rPr lang="cs-CZ" dirty="0" smtClean="0"/>
              <a:t>Základní E slouží jako </a:t>
            </a:r>
            <a:r>
              <a:rPr lang="cs-CZ" b="1" dirty="0" smtClean="0"/>
              <a:t>znak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Se znakem lze manipulovat (resp. ho užívat, komunikovat s ním).</a:t>
            </a:r>
          </a:p>
          <a:p>
            <a:pPr>
              <a:buNone/>
            </a:pPr>
            <a:r>
              <a:rPr lang="cs-CZ" dirty="0" smtClean="0"/>
              <a:t>Pokud má cokoli fungovat jako znak, musí to být odlišitelné od jiných znaků (proto by </a:t>
            </a:r>
            <a:r>
              <a:rPr lang="cs-CZ" dirty="0" smtClean="0"/>
              <a:t>měli základním </a:t>
            </a:r>
            <a:r>
              <a:rPr lang="cs-CZ" dirty="0" smtClean="0"/>
              <a:t>E rozumět všichni </a:t>
            </a:r>
            <a:r>
              <a:rPr lang="cs-CZ" dirty="0" smtClean="0"/>
              <a:t>lidé planety; </a:t>
            </a:r>
            <a:r>
              <a:rPr lang="cs-CZ" dirty="0" smtClean="0"/>
              <a:t>srov. výzkumy </a:t>
            </a:r>
            <a:r>
              <a:rPr lang="cs-CZ" dirty="0" err="1" smtClean="0"/>
              <a:t>Ekmana</a:t>
            </a:r>
            <a:r>
              <a:rPr lang="cs-CZ" dirty="0" smtClean="0"/>
              <a:t> a </a:t>
            </a:r>
            <a:r>
              <a:rPr lang="cs-CZ" dirty="0" err="1" smtClean="0"/>
              <a:t>Izarda</a:t>
            </a:r>
            <a:r>
              <a:rPr lang="cs-CZ" dirty="0" smtClean="0"/>
              <a:t>, 1971).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základních </a:t>
            </a:r>
            <a:r>
              <a:rPr lang="cs-CZ" dirty="0"/>
              <a:t>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1. Využití ve společenském styku (</a:t>
            </a:r>
            <a:r>
              <a:rPr lang="cs-CZ" i="1" dirty="0" smtClean="0"/>
              <a:t>display </a:t>
            </a:r>
            <a:r>
              <a:rPr lang="cs-CZ" i="1" dirty="0" err="1" smtClean="0"/>
              <a:t>rules</a:t>
            </a:r>
            <a:r>
              <a:rPr lang="cs-CZ" i="1" dirty="0" smtClean="0"/>
              <a:t> </a:t>
            </a:r>
            <a:r>
              <a:rPr lang="cs-CZ" dirty="0" smtClean="0"/>
              <a:t>= pravidla projevu E platná pro danou kulturu).</a:t>
            </a:r>
          </a:p>
          <a:p>
            <a:pPr>
              <a:buNone/>
            </a:pPr>
            <a:r>
              <a:rPr lang="cs-CZ" dirty="0" smtClean="0"/>
              <a:t>Pravidla projevu E „definují podoby potlačování, zmírňování, maskování či nahrazení spontánních projevů jinými.“ (s. 217)</a:t>
            </a:r>
          </a:p>
          <a:p>
            <a:pPr>
              <a:buNone/>
            </a:pPr>
            <a:r>
              <a:rPr lang="cs-CZ" dirty="0" smtClean="0"/>
              <a:t>Veškerá sociální komunikace podléhá těmto pravidlům, ač porušování není ničím vzácným (např. chování hlavy státu, učitele, cestujícího vlakem). Např. muži u nás nepláčou – analogie k obřízce žen </a:t>
            </a:r>
            <a:r>
              <a:rPr lang="cs-CZ" dirty="0" smtClean="0"/>
              <a:t>(srov. u </a:t>
            </a:r>
            <a:r>
              <a:rPr lang="cs-CZ" dirty="0" err="1" smtClean="0"/>
              <a:t>Dogonů</a:t>
            </a:r>
            <a:r>
              <a:rPr lang="cs-CZ" dirty="0" smtClean="0"/>
              <a:t>)?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10123</TotalTime>
  <Words>635</Words>
  <Application>Microsoft Office PowerPoint</Application>
  <PresentationFormat>Předvádění na obrazovce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Modul</vt:lpstr>
      <vt:lpstr>Sociální psychologie 2</vt:lpstr>
      <vt:lpstr>Sociálnost </vt:lpstr>
      <vt:lpstr>Prezentace aplikace PowerPoint</vt:lpstr>
      <vt:lpstr>Role emocí v sociální komunikaci</vt:lpstr>
      <vt:lpstr>Výzkum základních emocí</vt:lpstr>
      <vt:lpstr>Vznik základních emocí</vt:lpstr>
      <vt:lpstr>1. Funkce základních emocí</vt:lpstr>
      <vt:lpstr>2. Funkce základních emocí</vt:lpstr>
      <vt:lpstr>Funkce základních emocí</vt:lpstr>
      <vt:lpstr>Funkce základních emocí</vt:lpstr>
      <vt:lpstr>Emoce a citová vazba</vt:lpstr>
      <vt:lpstr>Diskuze</vt:lpstr>
    </vt:vector>
  </TitlesOfParts>
  <Company>Pedagogicka fakulta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ucitel</cp:lastModifiedBy>
  <cp:revision>52</cp:revision>
  <dcterms:created xsi:type="dcterms:W3CDTF">2015-10-20T07:43:33Z</dcterms:created>
  <dcterms:modified xsi:type="dcterms:W3CDTF">2016-09-25T15:54:02Z</dcterms:modified>
</cp:coreProperties>
</file>