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338" r:id="rId3"/>
    <p:sldId id="356" r:id="rId4"/>
    <p:sldId id="361" r:id="rId5"/>
    <p:sldId id="357" r:id="rId6"/>
    <p:sldId id="358" r:id="rId7"/>
    <p:sldId id="362" r:id="rId8"/>
    <p:sldId id="363" r:id="rId9"/>
    <p:sldId id="364" r:id="rId10"/>
    <p:sldId id="365" r:id="rId11"/>
    <p:sldId id="366" r:id="rId12"/>
    <p:sldId id="367" r:id="rId13"/>
    <p:sldId id="368" r:id="rId14"/>
    <p:sldId id="369" r:id="rId15"/>
    <p:sldId id="359" r:id="rId16"/>
    <p:sldId id="355" r:id="rId17"/>
    <p:sldId id="360" r:id="rId1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14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77655-785F-4480-948D-E4C995D59F62}" type="datetimeFigureOut">
              <a:rPr lang="cs-CZ" smtClean="0"/>
              <a:pPr/>
              <a:t>10.10.2016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8FC0-2378-47BE-812A-337AAB249EB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Obdélník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77655-785F-4480-948D-E4C995D59F62}" type="datetimeFigureOut">
              <a:rPr lang="cs-CZ" smtClean="0"/>
              <a:pPr/>
              <a:t>10.10.2016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8FC0-2378-47BE-812A-337AAB249EB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77655-785F-4480-948D-E4C995D59F62}" type="datetimeFigureOut">
              <a:rPr lang="cs-CZ" smtClean="0"/>
              <a:pPr/>
              <a:t>10.10.2016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8FC0-2378-47BE-812A-337AAB249EB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77655-785F-4480-948D-E4C995D59F62}" type="datetimeFigureOut">
              <a:rPr lang="cs-CZ" smtClean="0"/>
              <a:pPr/>
              <a:t>10.10.2016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8FC0-2378-47BE-812A-337AAB249EB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77655-785F-4480-948D-E4C995D59F62}" type="datetimeFigureOut">
              <a:rPr lang="cs-CZ" smtClean="0"/>
              <a:pPr/>
              <a:t>10.10.2016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8FC0-2378-47BE-812A-337AAB249EB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77655-785F-4480-948D-E4C995D59F62}" type="datetimeFigureOut">
              <a:rPr lang="cs-CZ" smtClean="0"/>
              <a:pPr/>
              <a:t>10.10.2016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8FC0-2378-47BE-812A-337AAB249EB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77655-785F-4480-948D-E4C995D59F62}" type="datetimeFigureOut">
              <a:rPr lang="cs-CZ" smtClean="0"/>
              <a:pPr/>
              <a:t>10.10.2016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8FC0-2378-47BE-812A-337AAB249EB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77655-785F-4480-948D-E4C995D59F62}" type="datetimeFigureOut">
              <a:rPr lang="cs-CZ" smtClean="0"/>
              <a:pPr/>
              <a:t>10.10.2016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8FC0-2378-47BE-812A-337AAB249EB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77655-785F-4480-948D-E4C995D59F62}" type="datetimeFigureOut">
              <a:rPr lang="cs-CZ" smtClean="0"/>
              <a:pPr/>
              <a:t>10.10.2016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8FC0-2378-47BE-812A-337AAB249EB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77655-785F-4480-948D-E4C995D59F62}" type="datetimeFigureOut">
              <a:rPr lang="cs-CZ" smtClean="0"/>
              <a:pPr/>
              <a:t>10.10.2016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8FC0-2378-47BE-812A-337AAB249EB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2" name="Obdélník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B8477655-785F-4480-948D-E4C995D59F62}" type="datetimeFigureOut">
              <a:rPr lang="cs-CZ" smtClean="0"/>
              <a:pPr/>
              <a:t>10.10.2016</a:t>
            </a:fld>
            <a:endParaRPr lang="cs-CZ"/>
          </a:p>
        </p:txBody>
      </p:sp>
      <p:sp>
        <p:nvSpPr>
          <p:cNvPr id="11" name="Obdélník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C1D48FC0-2378-47BE-812A-337AAB249EB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Obdélník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B8477655-785F-4480-948D-E4C995D59F62}" type="datetimeFigureOut">
              <a:rPr lang="cs-CZ" smtClean="0"/>
              <a:pPr/>
              <a:t>10.10.2016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C1D48FC0-2378-47BE-812A-337AAB249EB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HRAKt0GakJM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Sociální psychologie 4</a:t>
            </a:r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>Sociální kognice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11560" y="5157192"/>
            <a:ext cx="8077200" cy="1499616"/>
          </a:xfrm>
        </p:spPr>
        <p:txBody>
          <a:bodyPr/>
          <a:lstStyle/>
          <a:p>
            <a:r>
              <a:rPr lang="cs-CZ" dirty="0" smtClean="0"/>
              <a:t>Mgr. Jan Krása, Ph.D., Katedra psychologie, Pedagogická fakulta, MU. 2016</a:t>
            </a:r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Kategorizace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625609"/>
          </a:xfrm>
        </p:spPr>
        <p:txBody>
          <a:bodyPr>
            <a:normAutofit fontScale="85000" lnSpcReduction="10000"/>
          </a:bodyPr>
          <a:lstStyle/>
          <a:p>
            <a:pPr marL="118872" indent="0">
              <a:buNone/>
            </a:pPr>
            <a:r>
              <a:rPr lang="cs-CZ" b="1" dirty="0" smtClean="0"/>
              <a:t>Kategorie</a:t>
            </a:r>
            <a:r>
              <a:rPr lang="cs-CZ" dirty="0" smtClean="0"/>
              <a:t> odpovídá třídě objektů nebo </a:t>
            </a:r>
            <a:r>
              <a:rPr lang="cs-CZ" b="1" dirty="0" smtClean="0"/>
              <a:t>pojmu</a:t>
            </a:r>
            <a:r>
              <a:rPr lang="cs-CZ" dirty="0" smtClean="0"/>
              <a:t>.</a:t>
            </a:r>
          </a:p>
          <a:p>
            <a:pPr marL="118872" indent="0">
              <a:buNone/>
            </a:pPr>
            <a:endParaRPr lang="cs-CZ" dirty="0" smtClean="0"/>
          </a:p>
          <a:p>
            <a:pPr marL="118872" indent="0">
              <a:buNone/>
            </a:pPr>
            <a:r>
              <a:rPr lang="cs-CZ" dirty="0" smtClean="0"/>
              <a:t>Senzorické kategorie jsou v paměti uloženy mj. pomocí </a:t>
            </a:r>
            <a:r>
              <a:rPr lang="cs-CZ" b="1" dirty="0" smtClean="0"/>
              <a:t>prototypů</a:t>
            </a:r>
            <a:r>
              <a:rPr lang="cs-CZ" dirty="0" smtClean="0"/>
              <a:t>. E. </a:t>
            </a:r>
            <a:r>
              <a:rPr lang="cs-CZ" dirty="0" err="1" smtClean="0"/>
              <a:t>Roschová</a:t>
            </a:r>
            <a:r>
              <a:rPr lang="cs-CZ" dirty="0" smtClean="0"/>
              <a:t> (1975) potvrdila existenci prototypů: reakční čas je kratší, když lidé posuzují, jestli je ptákem </a:t>
            </a:r>
            <a:r>
              <a:rPr lang="cs-CZ" i="1" dirty="0" smtClean="0"/>
              <a:t>vrabec</a:t>
            </a:r>
            <a:r>
              <a:rPr lang="cs-CZ" dirty="0" smtClean="0"/>
              <a:t>, než když je jím </a:t>
            </a:r>
            <a:r>
              <a:rPr lang="cs-CZ" i="1" dirty="0" smtClean="0"/>
              <a:t>tučňák</a:t>
            </a:r>
            <a:r>
              <a:rPr lang="cs-CZ" dirty="0" smtClean="0"/>
              <a:t> či </a:t>
            </a:r>
            <a:r>
              <a:rPr lang="cs-CZ" i="1" dirty="0" smtClean="0"/>
              <a:t>kiwi</a:t>
            </a:r>
            <a:r>
              <a:rPr lang="cs-CZ" dirty="0" smtClean="0"/>
              <a:t>.</a:t>
            </a:r>
          </a:p>
          <a:p>
            <a:pPr marL="118872" indent="0">
              <a:buNone/>
            </a:pPr>
            <a:r>
              <a:rPr lang="cs-CZ" dirty="0" smtClean="0"/>
              <a:t>Pokud hovoříme o kategoriích sociálních skupin, mluvíme spíše o </a:t>
            </a:r>
            <a:r>
              <a:rPr lang="cs-CZ" b="1" dirty="0" smtClean="0"/>
              <a:t>stereotypech</a:t>
            </a:r>
            <a:r>
              <a:rPr lang="cs-CZ" dirty="0" smtClean="0"/>
              <a:t>.</a:t>
            </a:r>
          </a:p>
          <a:p>
            <a:pPr marL="118872" indent="0">
              <a:buNone/>
            </a:pPr>
            <a:r>
              <a:rPr lang="cs-CZ" b="1" dirty="0" smtClean="0"/>
              <a:t>stereotyp</a:t>
            </a:r>
            <a:r>
              <a:rPr lang="cs-CZ" dirty="0" smtClean="0"/>
              <a:t>=výsledek kategorizace sociálních </a:t>
            </a:r>
            <a:r>
              <a:rPr lang="cs-CZ" dirty="0" smtClean="0"/>
              <a:t>skupin</a:t>
            </a:r>
          </a:p>
          <a:p>
            <a:pPr marL="118872" indent="0">
              <a:buNone/>
            </a:pPr>
            <a:r>
              <a:rPr lang="cs-CZ" b="1" dirty="0" smtClean="0"/>
              <a:t>schéma</a:t>
            </a:r>
            <a:r>
              <a:rPr lang="cs-CZ" dirty="0" smtClean="0"/>
              <a:t>= je soubor kognicí (myšlenek, přesvědčení, postojů) o dané osobě, věci apod. (v podstatě odpovídá kategorii)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0887815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Kategorizace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118872" indent="0">
              <a:buNone/>
            </a:pPr>
            <a:r>
              <a:rPr lang="cs-CZ" dirty="0" smtClean="0"/>
              <a:t>Tím, že člověk interpretuje daný vjem jako kategorii, připisuje objektu i mnoho dalších </a:t>
            </a:r>
            <a:r>
              <a:rPr lang="cs-CZ" dirty="0" smtClean="0"/>
              <a:t>atributů (proces top-</a:t>
            </a:r>
            <a:r>
              <a:rPr lang="cs-CZ" dirty="0" err="1" smtClean="0"/>
              <a:t>down</a:t>
            </a:r>
            <a:r>
              <a:rPr lang="cs-CZ" dirty="0" smtClean="0"/>
              <a:t>).</a:t>
            </a:r>
            <a:endParaRPr lang="cs-CZ" dirty="0" smtClean="0"/>
          </a:p>
          <a:p>
            <a:pPr marL="118872" indent="0">
              <a:buNone/>
            </a:pPr>
            <a:r>
              <a:rPr lang="cs-CZ" dirty="0" err="1" smtClean="0"/>
              <a:t>Např.kategorizace</a:t>
            </a:r>
            <a:r>
              <a:rPr lang="cs-CZ" dirty="0" smtClean="0"/>
              <a:t>: </a:t>
            </a:r>
            <a:r>
              <a:rPr lang="cs-CZ" dirty="0" smtClean="0"/>
              <a:t>kiwi je pták; </a:t>
            </a:r>
            <a:endParaRPr lang="cs-CZ" dirty="0" smtClean="0"/>
          </a:p>
          <a:p>
            <a:pPr marL="118872" indent="0">
              <a:buNone/>
            </a:pPr>
            <a:r>
              <a:rPr lang="cs-CZ" dirty="0" smtClean="0"/>
              <a:t>ptakopysk </a:t>
            </a:r>
            <a:r>
              <a:rPr lang="cs-CZ" dirty="0" smtClean="0"/>
              <a:t>je savec; </a:t>
            </a:r>
            <a:r>
              <a:rPr lang="cs-CZ" dirty="0" smtClean="0"/>
              <a:t>velryby </a:t>
            </a:r>
            <a:r>
              <a:rPr lang="cs-CZ" dirty="0" smtClean="0"/>
              <a:t>jsou </a:t>
            </a:r>
            <a:r>
              <a:rPr lang="cs-CZ" dirty="0" smtClean="0"/>
              <a:t>savci. </a:t>
            </a:r>
          </a:p>
          <a:p>
            <a:pPr marL="118872" indent="0">
              <a:buNone/>
            </a:pPr>
            <a:endParaRPr lang="cs-CZ" dirty="0"/>
          </a:p>
          <a:p>
            <a:pPr marL="118872" indent="0">
              <a:buNone/>
            </a:pPr>
            <a:r>
              <a:rPr lang="cs-CZ" dirty="0" smtClean="0"/>
              <a:t>Označím-li (kategorizuju-li) danou osobu jako vegetariána, připisuju mu někdy i vlastnosti, které pro daného jedince nejsou zrovna typické. </a:t>
            </a:r>
          </a:p>
          <a:p>
            <a:pPr marL="118872" indent="0">
              <a:buNone/>
            </a:pPr>
            <a:r>
              <a:rPr lang="cs-CZ" b="1" dirty="0" smtClean="0"/>
              <a:t>Výhoda</a:t>
            </a:r>
            <a:r>
              <a:rPr lang="cs-CZ" dirty="0" smtClean="0"/>
              <a:t> stereotypu je v tom, že některé atributy kategorie budou pro danou skupinu opravdu společné (srov. však zrádnost v posuzování etnik).</a:t>
            </a:r>
            <a:endParaRPr lang="cs-CZ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60232" y="2564904"/>
            <a:ext cx="2783300" cy="1444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38203722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Kategorie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118872" indent="0">
              <a:buNone/>
            </a:pPr>
            <a:r>
              <a:rPr lang="cs-CZ" dirty="0" smtClean="0"/>
              <a:t>Kategorie se krom sociálních skupin mohou vztahovat i na já (</a:t>
            </a:r>
            <a:r>
              <a:rPr lang="cs-CZ" i="1" dirty="0" err="1" smtClean="0"/>
              <a:t>self</a:t>
            </a:r>
            <a:r>
              <a:rPr lang="cs-CZ" dirty="0" smtClean="0"/>
              <a:t>), k jeho sociálním </a:t>
            </a:r>
            <a:r>
              <a:rPr lang="cs-CZ" dirty="0" smtClean="0"/>
              <a:t>rolím atd.</a:t>
            </a:r>
            <a:endParaRPr lang="cs-CZ" dirty="0" smtClean="0"/>
          </a:p>
          <a:p>
            <a:pPr marL="118872" indent="0">
              <a:buNone/>
            </a:pPr>
            <a:endParaRPr lang="cs-CZ" dirty="0" smtClean="0"/>
          </a:p>
          <a:p>
            <a:pPr marL="118872" indent="0">
              <a:buNone/>
            </a:pPr>
            <a:r>
              <a:rPr lang="cs-CZ" dirty="0" smtClean="0"/>
              <a:t>Kategorie mají vztahy k jiným (příbuzným) kategoriím – srov. tzv. </a:t>
            </a:r>
            <a:r>
              <a:rPr lang="cs-CZ" b="1" dirty="0" smtClean="0"/>
              <a:t>myšlenkové </a:t>
            </a:r>
            <a:r>
              <a:rPr lang="cs-CZ" b="1" dirty="0" smtClean="0"/>
              <a:t>mapy</a:t>
            </a:r>
            <a:r>
              <a:rPr lang="cs-CZ" dirty="0" smtClean="0"/>
              <a:t> </a:t>
            </a:r>
            <a:r>
              <a:rPr lang="cs-CZ" dirty="0" smtClean="0"/>
              <a:t>(vzdálenost mezi kategoriemi).</a:t>
            </a:r>
            <a:endParaRPr lang="cs-CZ" dirty="0" smtClean="0"/>
          </a:p>
          <a:p>
            <a:pPr marL="118872" indent="0">
              <a:buNone/>
            </a:pPr>
            <a:endParaRPr lang="cs-CZ" dirty="0" smtClean="0"/>
          </a:p>
          <a:p>
            <a:pPr marL="118872" indent="0">
              <a:buNone/>
            </a:pPr>
            <a:r>
              <a:rPr lang="cs-CZ" dirty="0" smtClean="0"/>
              <a:t>Skrze </a:t>
            </a:r>
            <a:r>
              <a:rPr lang="cs-CZ" dirty="0" smtClean="0"/>
              <a:t>tuto souvislost člověk promítá </a:t>
            </a:r>
            <a:r>
              <a:rPr lang="cs-CZ" dirty="0" smtClean="0"/>
              <a:t>např. do kategorie </a:t>
            </a:r>
            <a:r>
              <a:rPr lang="cs-CZ" i="1" dirty="0" smtClean="0"/>
              <a:t>feministka</a:t>
            </a:r>
            <a:r>
              <a:rPr lang="cs-CZ" dirty="0" smtClean="0"/>
              <a:t> </a:t>
            </a:r>
            <a:r>
              <a:rPr lang="cs-CZ" dirty="0" smtClean="0"/>
              <a:t>ještě několik atributů z příbuzných kategorií</a:t>
            </a:r>
            <a:r>
              <a:rPr lang="cs-CZ" dirty="0" smtClean="0"/>
              <a:t>. Takto více méně nevědomě rozhodujeme na základě širších informací.</a:t>
            </a:r>
            <a:endParaRPr lang="cs-CZ" dirty="0"/>
          </a:p>
          <a:p>
            <a:pPr marL="118872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1958534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Kategorizace a </a:t>
            </a:r>
            <a:r>
              <a:rPr lang="cs-CZ" dirty="0" err="1" smtClean="0"/>
              <a:t>priming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8872" indent="0">
              <a:buNone/>
            </a:pPr>
            <a:r>
              <a:rPr lang="cs-CZ" dirty="0" smtClean="0"/>
              <a:t>Když něco vnímám porovnávám to s pamětí. </a:t>
            </a:r>
            <a:endParaRPr lang="cs-CZ" dirty="0"/>
          </a:p>
          <a:p>
            <a:pPr marL="118872" indent="0">
              <a:buNone/>
            </a:pPr>
            <a:r>
              <a:rPr lang="cs-CZ" dirty="0" smtClean="0"/>
              <a:t>Následující faktory </a:t>
            </a:r>
            <a:r>
              <a:rPr lang="cs-CZ" dirty="0" smtClean="0"/>
              <a:t>se podílejí na přístupnosti dané kategorie (v pracovní paměti):</a:t>
            </a:r>
          </a:p>
          <a:p>
            <a:pPr marL="118872" indent="0">
              <a:buNone/>
            </a:pPr>
            <a:r>
              <a:rPr lang="cs-CZ" dirty="0" smtClean="0"/>
              <a:t>1. přístupnější budou ty kategorie, které se používají </a:t>
            </a:r>
            <a:r>
              <a:rPr lang="cs-CZ" b="1" dirty="0" smtClean="0"/>
              <a:t>častěji</a:t>
            </a:r>
            <a:r>
              <a:rPr lang="cs-CZ" dirty="0" smtClean="0"/>
              <a:t>.</a:t>
            </a:r>
          </a:p>
          <a:p>
            <a:pPr marL="118872" indent="0">
              <a:buNone/>
            </a:pPr>
            <a:r>
              <a:rPr lang="cs-CZ" dirty="0" smtClean="0"/>
              <a:t>2. přístupnější budou ty kategorie, které byly použity </a:t>
            </a:r>
            <a:r>
              <a:rPr lang="cs-CZ" b="1" dirty="0" smtClean="0"/>
              <a:t>nedávno</a:t>
            </a:r>
            <a:r>
              <a:rPr lang="cs-CZ" dirty="0" smtClean="0"/>
              <a:t>.</a:t>
            </a:r>
          </a:p>
          <a:p>
            <a:pPr marL="118872" indent="0">
              <a:buNone/>
            </a:pPr>
            <a:r>
              <a:rPr lang="cs-CZ" dirty="0" smtClean="0"/>
              <a:t>Tento druhý faktor souvisí s </a:t>
            </a:r>
            <a:r>
              <a:rPr lang="cs-CZ" b="1" dirty="0" err="1" smtClean="0"/>
              <a:t>primingem</a:t>
            </a:r>
            <a:r>
              <a:rPr lang="cs-CZ" dirty="0" smtClean="0"/>
              <a:t> (podněcováním</a:t>
            </a:r>
            <a:r>
              <a:rPr lang="cs-CZ" dirty="0" smtClean="0"/>
              <a:t>).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0612457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Priming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6793"/>
            <a:ext cx="8229600" cy="5112568"/>
          </a:xfrm>
        </p:spPr>
        <p:txBody>
          <a:bodyPr>
            <a:normAutofit fontScale="92500" lnSpcReduction="10000"/>
          </a:bodyPr>
          <a:lstStyle/>
          <a:p>
            <a:pPr marL="118872" indent="0">
              <a:buNone/>
            </a:pPr>
            <a:r>
              <a:rPr lang="cs-CZ" dirty="0" smtClean="0"/>
              <a:t>Informace, která byla v </a:t>
            </a:r>
            <a:r>
              <a:rPr lang="cs-CZ" dirty="0" smtClean="0"/>
              <a:t>pozornosti, </a:t>
            </a:r>
            <a:r>
              <a:rPr lang="cs-CZ" dirty="0" smtClean="0"/>
              <a:t>bude ovlivňovat informace, které tam </a:t>
            </a:r>
            <a:r>
              <a:rPr lang="cs-CZ" dirty="0" smtClean="0"/>
              <a:t>teprve budou</a:t>
            </a:r>
            <a:r>
              <a:rPr lang="cs-CZ" dirty="0" smtClean="0"/>
              <a:t>.</a:t>
            </a:r>
          </a:p>
          <a:p>
            <a:pPr marL="118872" indent="0">
              <a:buNone/>
            </a:pPr>
            <a:r>
              <a:rPr lang="cs-CZ" dirty="0" smtClean="0"/>
              <a:t>Lidé </a:t>
            </a:r>
            <a:r>
              <a:rPr lang="cs-CZ" dirty="0" err="1" smtClean="0"/>
              <a:t>primovaní</a:t>
            </a:r>
            <a:r>
              <a:rPr lang="cs-CZ" dirty="0" smtClean="0"/>
              <a:t> nadřazenou kategorií dokážou rychleji rozpoznat předmět, než lidé </a:t>
            </a:r>
            <a:r>
              <a:rPr lang="cs-CZ" dirty="0" err="1" smtClean="0"/>
              <a:t>primovaní</a:t>
            </a:r>
            <a:r>
              <a:rPr lang="cs-CZ" dirty="0" smtClean="0"/>
              <a:t> cizí kategorií (</a:t>
            </a:r>
            <a:r>
              <a:rPr lang="cs-CZ" dirty="0" err="1" smtClean="0"/>
              <a:t>Rosch</a:t>
            </a:r>
            <a:r>
              <a:rPr lang="cs-CZ" dirty="0" smtClean="0"/>
              <a:t>, 1975).</a:t>
            </a:r>
          </a:p>
          <a:p>
            <a:pPr marL="118872" indent="0">
              <a:buNone/>
            </a:pPr>
            <a:r>
              <a:rPr lang="cs-CZ" dirty="0" err="1" smtClean="0"/>
              <a:t>Priming</a:t>
            </a:r>
            <a:r>
              <a:rPr lang="cs-CZ" dirty="0" smtClean="0"/>
              <a:t> je projevem </a:t>
            </a:r>
            <a:r>
              <a:rPr lang="cs-CZ" b="1" dirty="0" smtClean="0"/>
              <a:t>implicitní paměti </a:t>
            </a:r>
            <a:r>
              <a:rPr lang="cs-CZ" dirty="0" smtClean="0"/>
              <a:t>– tj. obejde se zcela bez vědomé pozornosti</a:t>
            </a:r>
            <a:r>
              <a:rPr lang="cs-CZ" dirty="0" smtClean="0"/>
              <a:t>.</a:t>
            </a:r>
          </a:p>
          <a:p>
            <a:pPr marL="118872" indent="0">
              <a:buNone/>
            </a:pPr>
            <a:r>
              <a:rPr lang="cs-CZ" dirty="0" smtClean="0">
                <a:hlinkClick r:id="rId2"/>
              </a:rPr>
              <a:t>https://</a:t>
            </a:r>
            <a:r>
              <a:rPr lang="cs-CZ" dirty="0" smtClean="0">
                <a:hlinkClick r:id="rId2"/>
              </a:rPr>
              <a:t>www.youtube.com/watch?v=HRAKt0GakJM</a:t>
            </a:r>
            <a:r>
              <a:rPr lang="cs-CZ" dirty="0" smtClean="0"/>
              <a:t> (ukázka </a:t>
            </a:r>
            <a:r>
              <a:rPr lang="cs-CZ" dirty="0" err="1" smtClean="0"/>
              <a:t>primingu</a:t>
            </a:r>
            <a:r>
              <a:rPr lang="cs-CZ" dirty="0" smtClean="0"/>
              <a:t>: peníze)</a:t>
            </a:r>
            <a:endParaRPr lang="cs-CZ" dirty="0" smtClean="0"/>
          </a:p>
          <a:p>
            <a:pPr marL="118872" indent="0">
              <a:buNone/>
            </a:pPr>
            <a:r>
              <a:rPr lang="cs-CZ" dirty="0" err="1" smtClean="0"/>
              <a:t>Priming</a:t>
            </a:r>
            <a:r>
              <a:rPr lang="cs-CZ" dirty="0" smtClean="0"/>
              <a:t> byl zkoumán i v oblasti posuzování osob (</a:t>
            </a:r>
            <a:r>
              <a:rPr lang="cs-CZ" dirty="0" err="1" smtClean="0"/>
              <a:t>Higgins</a:t>
            </a:r>
            <a:r>
              <a:rPr lang="cs-CZ" dirty="0" smtClean="0"/>
              <a:t> a kol., 1977).</a:t>
            </a:r>
          </a:p>
          <a:p>
            <a:pPr marL="118872" indent="0">
              <a:buNone/>
            </a:pPr>
            <a:r>
              <a:rPr lang="cs-CZ" dirty="0" smtClean="0"/>
              <a:t>Srov. hodnotící </a:t>
            </a:r>
            <a:r>
              <a:rPr lang="cs-CZ" dirty="0" err="1" smtClean="0"/>
              <a:t>priming</a:t>
            </a:r>
            <a:r>
              <a:rPr lang="cs-CZ" dirty="0" smtClean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7329147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Budování dojmu o druhých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18872" indent="0">
              <a:buNone/>
            </a:pPr>
            <a:r>
              <a:rPr lang="cs-CZ" b="1" dirty="0" smtClean="0"/>
              <a:t>Efekt </a:t>
            </a:r>
            <a:r>
              <a:rPr lang="cs-CZ" b="1" dirty="0" err="1" smtClean="0"/>
              <a:t>primarity</a:t>
            </a:r>
            <a:r>
              <a:rPr lang="cs-CZ" b="1" dirty="0" smtClean="0"/>
              <a:t> </a:t>
            </a:r>
            <a:r>
              <a:rPr lang="cs-CZ" dirty="0" smtClean="0"/>
              <a:t>(efekt pořadí)</a:t>
            </a:r>
          </a:p>
          <a:p>
            <a:pPr marL="118872" indent="0">
              <a:buNone/>
            </a:pPr>
            <a:r>
              <a:rPr lang="cs-CZ" dirty="0" smtClean="0"/>
              <a:t>Pořadí, v jakém jsou informace o osobě prezentovány, mohou mít velký vliv na dojem o druhých. </a:t>
            </a:r>
          </a:p>
          <a:p>
            <a:pPr marL="118872" indent="0">
              <a:buNone/>
            </a:pPr>
            <a:r>
              <a:rPr lang="cs-CZ" b="1" dirty="0" err="1" smtClean="0"/>
              <a:t>Solomon</a:t>
            </a:r>
            <a:r>
              <a:rPr lang="cs-CZ" b="1" dirty="0" smtClean="0"/>
              <a:t> </a:t>
            </a:r>
            <a:r>
              <a:rPr lang="cs-CZ" b="1" dirty="0" err="1" smtClean="0"/>
              <a:t>Asch</a:t>
            </a:r>
            <a:r>
              <a:rPr lang="cs-CZ" b="1" dirty="0" smtClean="0"/>
              <a:t> </a:t>
            </a:r>
            <a:r>
              <a:rPr lang="cs-CZ" dirty="0" smtClean="0"/>
              <a:t>(1946) zjistil, že ze stejného seznamu 3+3 atributů generujeme odlišné představy o nositeli podle pořadí atributů.</a:t>
            </a:r>
          </a:p>
          <a:p>
            <a:pPr marL="118872" indent="0">
              <a:buNone/>
            </a:pPr>
            <a:r>
              <a:rPr lang="cs-CZ" dirty="0" smtClean="0"/>
              <a:t>Asi důsledek linearity řeči promítnuté do synchronnosti konceptuální oblasti.</a:t>
            </a:r>
          </a:p>
          <a:p>
            <a:pPr marL="118872" indent="0">
              <a:buNone/>
            </a:pPr>
            <a:r>
              <a:rPr lang="cs-CZ" dirty="0" smtClean="0"/>
              <a:t>Srov. roli zpětné </a:t>
            </a:r>
            <a:r>
              <a:rPr lang="cs-CZ" dirty="0" smtClean="0"/>
              <a:t>vazby pro žáky.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19572184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332656"/>
            <a:ext cx="8686800" cy="838200"/>
          </a:xfrm>
        </p:spPr>
        <p:txBody>
          <a:bodyPr/>
          <a:lstStyle/>
          <a:p>
            <a:pPr algn="ctr"/>
            <a:r>
              <a:rPr lang="cs-CZ" dirty="0" smtClean="0"/>
              <a:t>Děkuji za pozornost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005064"/>
            <a:ext cx="8229600" cy="2395736"/>
          </a:xfrm>
        </p:spPr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805623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1606229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Dotaz na minulou přednášku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Umí jiní tvorové lhát</a:t>
            </a:r>
            <a:r>
              <a:rPr lang="cs-CZ" dirty="0" smtClean="0"/>
              <a:t>?</a:t>
            </a:r>
          </a:p>
          <a:p>
            <a:pPr>
              <a:buNone/>
            </a:pPr>
            <a:r>
              <a:rPr lang="cs-CZ" dirty="0" smtClean="0"/>
              <a:t>Jaká jsou omezení zvířecí komunikace (v porovnání s lidskou)?</a:t>
            </a:r>
            <a:endParaRPr lang="cs-CZ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Krátká historie psychologie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Období introspekce</a:t>
            </a:r>
          </a:p>
          <a:p>
            <a:r>
              <a:rPr lang="cs-CZ" dirty="0" smtClean="0"/>
              <a:t>Behaviorismus</a:t>
            </a:r>
          </a:p>
          <a:p>
            <a:r>
              <a:rPr lang="cs-CZ" dirty="0" smtClean="0"/>
              <a:t>60. léta – kognitivní revoluce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7793351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Krátká historie sociální psychologie </a:t>
            </a:r>
            <a:r>
              <a:rPr lang="cs-CZ" dirty="0" smtClean="0"/>
              <a:t>(dle </a:t>
            </a:r>
            <a:r>
              <a:rPr lang="cs-CZ" dirty="0" err="1" smtClean="0"/>
              <a:t>Hogg</a:t>
            </a:r>
            <a:r>
              <a:rPr lang="cs-CZ" dirty="0" smtClean="0"/>
              <a:t> &amp; </a:t>
            </a:r>
            <a:r>
              <a:rPr lang="cs-CZ" dirty="0" err="1" smtClean="0"/>
              <a:t>Vaughan</a:t>
            </a:r>
            <a:r>
              <a:rPr lang="cs-CZ" dirty="0" smtClean="0"/>
              <a:t>, 2014)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8872" indent="0">
              <a:buNone/>
            </a:pPr>
            <a:r>
              <a:rPr lang="cs-CZ" dirty="0"/>
              <a:t>Sociální psychologie (SP) byla od počátku značně </a:t>
            </a:r>
            <a:r>
              <a:rPr lang="cs-CZ" dirty="0" smtClean="0"/>
              <a:t>kognitivní – hovořilo se již od počátku o </a:t>
            </a:r>
            <a:r>
              <a:rPr lang="cs-CZ" b="1" dirty="0" smtClean="0"/>
              <a:t>sociální kognici</a:t>
            </a:r>
            <a:r>
              <a:rPr lang="cs-CZ" dirty="0" smtClean="0"/>
              <a:t>. 4 modely:</a:t>
            </a:r>
          </a:p>
          <a:p>
            <a:pPr marL="118872" indent="0">
              <a:buNone/>
            </a:pPr>
            <a:r>
              <a:rPr lang="cs-CZ" b="1" dirty="0" smtClean="0"/>
              <a:t>1.</a:t>
            </a:r>
            <a:r>
              <a:rPr lang="cs-CZ" dirty="0" smtClean="0"/>
              <a:t>  (po 2. sv. v. ) Teorie potřeby </a:t>
            </a:r>
            <a:r>
              <a:rPr lang="cs-CZ" b="1" dirty="0" smtClean="0"/>
              <a:t>kognitivní </a:t>
            </a:r>
            <a:r>
              <a:rPr lang="cs-CZ" b="1" dirty="0" err="1" smtClean="0"/>
              <a:t>konzisence</a:t>
            </a:r>
            <a:r>
              <a:rPr lang="cs-CZ" dirty="0" smtClean="0"/>
              <a:t>: lidé se snaží snížit rozpor (</a:t>
            </a:r>
            <a:r>
              <a:rPr lang="cs-CZ" i="1" dirty="0" err="1" smtClean="0"/>
              <a:t>discrepancy</a:t>
            </a:r>
            <a:r>
              <a:rPr lang="cs-CZ" dirty="0" smtClean="0"/>
              <a:t>) mezi různými kognicemi, protože takové rozdíly jsou nepříjemné. </a:t>
            </a:r>
          </a:p>
          <a:p>
            <a:pPr marL="118872" indent="0">
              <a:buNone/>
            </a:pPr>
            <a:r>
              <a:rPr lang="cs-CZ" dirty="0" smtClean="0"/>
              <a:t>Konec: čím dál tím více dokladů toho, že lidé jsou k rozporům vcelku tolerantní.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5599437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Krátká historie sociální psychologie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18872" indent="0">
              <a:buNone/>
            </a:pPr>
            <a:r>
              <a:rPr lang="cs-CZ" b="1" dirty="0"/>
              <a:t>2. </a:t>
            </a:r>
            <a:r>
              <a:rPr lang="cs-CZ" dirty="0"/>
              <a:t>(70. léta) model člověka jako </a:t>
            </a:r>
            <a:r>
              <a:rPr lang="cs-CZ" b="1" dirty="0"/>
              <a:t>naivního vědce</a:t>
            </a:r>
            <a:r>
              <a:rPr lang="cs-CZ" dirty="0"/>
              <a:t>: lidé potřebují </a:t>
            </a:r>
            <a:r>
              <a:rPr lang="cs-CZ" dirty="0" smtClean="0"/>
              <a:t>připisovat (</a:t>
            </a:r>
            <a:r>
              <a:rPr lang="cs-CZ" dirty="0" err="1" smtClean="0"/>
              <a:t>atribuovat</a:t>
            </a:r>
            <a:r>
              <a:rPr lang="cs-CZ" dirty="0" smtClean="0"/>
              <a:t>) </a:t>
            </a:r>
            <a:r>
              <a:rPr lang="cs-CZ" dirty="0"/>
              <a:t>jevům i chování příčiny. Tento model předpokládá, že v této </a:t>
            </a:r>
            <a:r>
              <a:rPr lang="cs-CZ" b="1" dirty="0"/>
              <a:t>atribuci</a:t>
            </a:r>
            <a:r>
              <a:rPr lang="cs-CZ" dirty="0"/>
              <a:t> </a:t>
            </a:r>
            <a:r>
              <a:rPr lang="cs-CZ" dirty="0" smtClean="0"/>
              <a:t>příčin a vlastností lidé </a:t>
            </a:r>
            <a:r>
              <a:rPr lang="cs-CZ" dirty="0"/>
              <a:t>jednají racionálně – jakékoli chyby jsou důsledkem omezených informací nebo specifických motivací. </a:t>
            </a:r>
            <a:endParaRPr lang="cs-CZ" dirty="0" smtClean="0"/>
          </a:p>
          <a:p>
            <a:pPr marL="118872" indent="0">
              <a:buNone/>
            </a:pPr>
            <a:r>
              <a:rPr lang="cs-CZ" dirty="0" smtClean="0"/>
              <a:t>Konec: </a:t>
            </a:r>
            <a:r>
              <a:rPr lang="cs-CZ" dirty="0"/>
              <a:t>čím dál tím více dokladů toho, že lidé </a:t>
            </a:r>
            <a:r>
              <a:rPr lang="cs-CZ" dirty="0" smtClean="0"/>
              <a:t>(dokonce i v ideálních podmínkách) nejsou nijak dobrými vědci.</a:t>
            </a:r>
            <a:endParaRPr lang="cs-CZ" b="1" dirty="0"/>
          </a:p>
          <a:p>
            <a:pPr marL="118872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5538906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Krátká historie sociální psychologie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4894169"/>
          </a:xfrm>
        </p:spPr>
        <p:txBody>
          <a:bodyPr>
            <a:normAutofit fontScale="92500" lnSpcReduction="10000"/>
          </a:bodyPr>
          <a:lstStyle/>
          <a:p>
            <a:pPr marL="118872" indent="0">
              <a:buNone/>
            </a:pPr>
            <a:r>
              <a:rPr lang="cs-CZ" b="1" dirty="0" smtClean="0"/>
              <a:t>3.</a:t>
            </a:r>
            <a:r>
              <a:rPr lang="cs-CZ" dirty="0" smtClean="0"/>
              <a:t> (pozdní 70. léta) Lidé mají omezenou kapacitu zpracovávat informace a používají všemožných kognitivních zkratek. Lidé jsou </a:t>
            </a:r>
            <a:r>
              <a:rPr lang="cs-CZ" b="1" dirty="0" smtClean="0"/>
              <a:t>kognitivní skrblíci </a:t>
            </a:r>
            <a:r>
              <a:rPr lang="cs-CZ" dirty="0" smtClean="0"/>
              <a:t>(</a:t>
            </a:r>
            <a:r>
              <a:rPr lang="cs-CZ" i="1" dirty="0" err="1" smtClean="0"/>
              <a:t>cognitive</a:t>
            </a:r>
            <a:r>
              <a:rPr lang="cs-CZ" i="1" dirty="0" smtClean="0"/>
              <a:t> </a:t>
            </a:r>
            <a:r>
              <a:rPr lang="cs-CZ" i="1" dirty="0" err="1" smtClean="0"/>
              <a:t>misers</a:t>
            </a:r>
            <a:r>
              <a:rPr lang="cs-CZ" dirty="0" smtClean="0"/>
              <a:t>) Lidé používají ty nejjednodušší a nejméně náročné kognice. Motivace nehrála roli.</a:t>
            </a:r>
          </a:p>
          <a:p>
            <a:pPr marL="118872" indent="0">
              <a:buNone/>
            </a:pPr>
            <a:r>
              <a:rPr lang="cs-CZ" b="1" dirty="0" smtClean="0"/>
              <a:t>4</a:t>
            </a:r>
            <a:r>
              <a:rPr lang="cs-CZ" dirty="0" smtClean="0"/>
              <a:t>. (od 80. let) Motivace byla opět důležitá: sociální aktér byl charakterizován jako </a:t>
            </a:r>
            <a:r>
              <a:rPr lang="cs-CZ" b="1" dirty="0" smtClean="0"/>
              <a:t>motivovaný taktik</a:t>
            </a:r>
            <a:r>
              <a:rPr lang="cs-CZ" dirty="0" smtClean="0"/>
              <a:t>. Dle tohoto modelu mají lidé několik kognitivních strategií, mezi kterými vybírají na základě osobních cílů, motivů a potřeb.</a:t>
            </a:r>
          </a:p>
          <a:p>
            <a:pPr marL="118872" indent="0">
              <a:buNone/>
            </a:pPr>
            <a:r>
              <a:rPr lang="cs-CZ" b="1" dirty="0" smtClean="0"/>
              <a:t>Současnost</a:t>
            </a:r>
            <a:r>
              <a:rPr lang="cs-CZ" dirty="0" smtClean="0"/>
              <a:t>: </a:t>
            </a:r>
            <a:r>
              <a:rPr lang="cs-CZ" dirty="0"/>
              <a:t>sociální neurovědy – používání </a:t>
            </a:r>
            <a:r>
              <a:rPr lang="cs-CZ" dirty="0" err="1"/>
              <a:t>fMRI</a:t>
            </a:r>
            <a:r>
              <a:rPr lang="cs-CZ" dirty="0" smtClean="0"/>
              <a:t>.</a:t>
            </a:r>
          </a:p>
          <a:p>
            <a:pPr marL="118872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1604481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512" y="155448"/>
            <a:ext cx="8784976" cy="1252728"/>
          </a:xfrm>
        </p:spPr>
        <p:txBody>
          <a:bodyPr>
            <a:normAutofit fontScale="90000"/>
          </a:bodyPr>
          <a:lstStyle/>
          <a:p>
            <a:r>
              <a:rPr lang="cs-CZ" sz="4000" dirty="0" smtClean="0"/>
              <a:t>Sociální kognice (dle Fiedler </a:t>
            </a:r>
            <a:r>
              <a:rPr lang="cs-CZ" sz="4000" dirty="0"/>
              <a:t>&amp; </a:t>
            </a:r>
            <a:r>
              <a:rPr lang="cs-CZ" sz="4000" dirty="0" err="1"/>
              <a:t>Bless</a:t>
            </a:r>
            <a:r>
              <a:rPr lang="cs-CZ" sz="4000" dirty="0"/>
              <a:t>, 2006</a:t>
            </a:r>
            <a:r>
              <a:rPr lang="cs-CZ" sz="4000" dirty="0" smtClean="0"/>
              <a:t>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118872" indent="0">
              <a:buNone/>
            </a:pPr>
            <a:r>
              <a:rPr lang="cs-CZ" dirty="0" smtClean="0"/>
              <a:t>Zatímco neživé předměty obsahují atributy, které lze vnímat, sociální prostředí obsahuje mnohé atributy, které nelze vnímat přímo, nebo které jsou dokonce objektivně nezachytitelné (např. vražedný záměr).</a:t>
            </a:r>
          </a:p>
          <a:p>
            <a:pPr marL="118872" indent="0">
              <a:buNone/>
            </a:pPr>
            <a:endParaRPr lang="cs-CZ" dirty="0" smtClean="0"/>
          </a:p>
          <a:p>
            <a:pPr marL="118872" indent="0">
              <a:buNone/>
            </a:pPr>
            <a:r>
              <a:rPr lang="cs-CZ" dirty="0" smtClean="0"/>
              <a:t>Většinu důležitých sociálních atributů (nebezpečí, riziko, inteligence, láska atd.)  musíme </a:t>
            </a:r>
            <a:r>
              <a:rPr lang="cs-CZ" b="1" dirty="0" smtClean="0"/>
              <a:t>odvozovat</a:t>
            </a:r>
            <a:r>
              <a:rPr lang="cs-CZ" dirty="0" smtClean="0"/>
              <a:t> na základě podnětů, které jsou nám </a:t>
            </a:r>
            <a:r>
              <a:rPr lang="cs-CZ" dirty="0" smtClean="0"/>
              <a:t>senzoricky k </a:t>
            </a:r>
            <a:r>
              <a:rPr lang="cs-CZ" dirty="0" smtClean="0"/>
              <a:t>dispozici. Např. ani osobnostní rys extraverzi nelze vidět přímo, ale odvozujeme jej např. z chování (ze stylu oblékání, hlasitosti atd.).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89724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Zpracování sociálních informací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8872" indent="0">
              <a:buNone/>
            </a:pPr>
            <a:r>
              <a:rPr lang="cs-CZ" dirty="0" smtClean="0"/>
              <a:t>1. </a:t>
            </a:r>
            <a:r>
              <a:rPr lang="cs-CZ" b="1" dirty="0" smtClean="0"/>
              <a:t>vnímání</a:t>
            </a:r>
          </a:p>
          <a:p>
            <a:pPr marL="118872" indent="0">
              <a:buNone/>
            </a:pPr>
            <a:r>
              <a:rPr lang="cs-CZ" dirty="0" smtClean="0"/>
              <a:t>2. </a:t>
            </a:r>
            <a:r>
              <a:rPr lang="cs-CZ" dirty="0" smtClean="0"/>
              <a:t>interpretace &amp;</a:t>
            </a:r>
            <a:r>
              <a:rPr lang="cs-CZ" b="1" dirty="0" smtClean="0"/>
              <a:t> kódování </a:t>
            </a:r>
            <a:r>
              <a:rPr lang="cs-CZ" dirty="0" smtClean="0"/>
              <a:t>– </a:t>
            </a:r>
            <a:r>
              <a:rPr lang="cs-CZ" dirty="0" smtClean="0"/>
              <a:t>role minulé zkušenosti (paměti: rozpoznání &amp; uložení)</a:t>
            </a:r>
          </a:p>
          <a:p>
            <a:pPr marL="118872" indent="0">
              <a:buNone/>
            </a:pPr>
            <a:r>
              <a:rPr lang="cs-CZ" dirty="0" smtClean="0"/>
              <a:t>3. další zpracování informace vede k </a:t>
            </a:r>
            <a:r>
              <a:rPr lang="cs-CZ" b="1" dirty="0" smtClean="0"/>
              <a:t>úsudkům</a:t>
            </a:r>
            <a:r>
              <a:rPr lang="cs-CZ" dirty="0" smtClean="0"/>
              <a:t> (</a:t>
            </a:r>
            <a:r>
              <a:rPr lang="cs-CZ" b="1" dirty="0" smtClean="0"/>
              <a:t>inferencím</a:t>
            </a:r>
            <a:r>
              <a:rPr lang="cs-CZ" dirty="0" smtClean="0"/>
              <a:t>) </a:t>
            </a:r>
            <a:endParaRPr lang="cs-CZ" dirty="0" smtClean="0"/>
          </a:p>
          <a:p>
            <a:pPr marL="118872" indent="0">
              <a:buNone/>
            </a:pPr>
            <a:r>
              <a:rPr lang="cs-CZ" dirty="0" smtClean="0"/>
              <a:t>4. </a:t>
            </a:r>
            <a:r>
              <a:rPr lang="cs-CZ" b="1" dirty="0" smtClean="0"/>
              <a:t>behaviorální reakce</a:t>
            </a:r>
            <a:r>
              <a:rPr lang="cs-CZ" dirty="0" smtClean="0"/>
              <a:t>, chování (nemusí  být)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7162827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Stádia zpracování informací </a:t>
            </a:r>
            <a:br>
              <a:rPr lang="cs-CZ" dirty="0" smtClean="0"/>
            </a:br>
            <a:r>
              <a:rPr lang="cs-CZ" sz="2800" dirty="0" smtClean="0"/>
              <a:t>(dle </a:t>
            </a:r>
            <a:r>
              <a:rPr lang="cs-CZ" sz="2800" dirty="0"/>
              <a:t>Fiedler &amp; </a:t>
            </a:r>
            <a:r>
              <a:rPr lang="cs-CZ" sz="2800" dirty="0" err="1"/>
              <a:t>Bless</a:t>
            </a:r>
            <a:r>
              <a:rPr lang="cs-CZ" sz="2800" dirty="0"/>
              <a:t>, </a:t>
            </a:r>
            <a:r>
              <a:rPr lang="cs-CZ" sz="2800" dirty="0" smtClean="0"/>
              <a:t>2006, s. 158) </a:t>
            </a:r>
            <a:endParaRPr lang="cs-CZ" sz="2800" dirty="0"/>
          </a:p>
        </p:txBody>
      </p:sp>
      <p:sp>
        <p:nvSpPr>
          <p:cNvPr id="5" name="Obdélník 4"/>
          <p:cNvSpPr/>
          <p:nvPr/>
        </p:nvSpPr>
        <p:spPr>
          <a:xfrm>
            <a:off x="4115677" y="5598532"/>
            <a:ext cx="286655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18872" indent="0">
              <a:buNone/>
            </a:pPr>
            <a:r>
              <a:rPr lang="cs-CZ" b="1" dirty="0" smtClean="0"/>
              <a:t>BEHAVIORÁLNÍ REAKCE,</a:t>
            </a:r>
          </a:p>
          <a:p>
            <a:pPr marL="118872" indent="0">
              <a:buNone/>
            </a:pPr>
            <a:r>
              <a:rPr lang="cs-CZ" b="1" dirty="0" smtClean="0"/>
              <a:t>CHOVÁNÍ</a:t>
            </a:r>
            <a:endParaRPr lang="cs-CZ" b="1" dirty="0"/>
          </a:p>
        </p:txBody>
      </p:sp>
      <p:sp>
        <p:nvSpPr>
          <p:cNvPr id="8" name="Obdélník 7"/>
          <p:cNvSpPr/>
          <p:nvPr/>
        </p:nvSpPr>
        <p:spPr>
          <a:xfrm>
            <a:off x="395536" y="3864738"/>
            <a:ext cx="138820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18872" indent="0">
              <a:buNone/>
            </a:pPr>
            <a:r>
              <a:rPr lang="cs-CZ" b="1" dirty="0" smtClean="0"/>
              <a:t>PERCEPCE</a:t>
            </a:r>
            <a:endParaRPr lang="cs-CZ" b="1" dirty="0"/>
          </a:p>
        </p:txBody>
      </p:sp>
      <p:sp>
        <p:nvSpPr>
          <p:cNvPr id="9" name="Obdélník 8"/>
          <p:cNvSpPr/>
          <p:nvPr/>
        </p:nvSpPr>
        <p:spPr>
          <a:xfrm>
            <a:off x="2699792" y="2492896"/>
            <a:ext cx="3049461" cy="369332"/>
          </a:xfrm>
          <a:prstGeom prst="rect">
            <a:avLst/>
          </a:prstGeom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118872" indent="0" algn="ctr">
              <a:buNone/>
            </a:pPr>
            <a:r>
              <a:rPr lang="cs-CZ" b="1" dirty="0" smtClean="0"/>
              <a:t>PAMĚŤ</a:t>
            </a:r>
            <a:endParaRPr lang="cs-CZ" b="1" dirty="0"/>
          </a:p>
        </p:txBody>
      </p:sp>
      <p:sp>
        <p:nvSpPr>
          <p:cNvPr id="10" name="Obdélník 9"/>
          <p:cNvSpPr/>
          <p:nvPr/>
        </p:nvSpPr>
        <p:spPr>
          <a:xfrm>
            <a:off x="4860032" y="3789040"/>
            <a:ext cx="126015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18872" indent="0">
              <a:buNone/>
            </a:pPr>
            <a:r>
              <a:rPr lang="cs-CZ" b="1" dirty="0" smtClean="0"/>
              <a:t>ZÁVĚRY, </a:t>
            </a:r>
          </a:p>
          <a:p>
            <a:pPr marL="118872" indent="0">
              <a:buNone/>
            </a:pPr>
            <a:r>
              <a:rPr lang="cs-CZ" b="1" dirty="0" smtClean="0"/>
              <a:t>ÚSUDKY</a:t>
            </a:r>
            <a:endParaRPr lang="cs-CZ" b="1" dirty="0"/>
          </a:p>
        </p:txBody>
      </p:sp>
      <p:sp>
        <p:nvSpPr>
          <p:cNvPr id="11" name="Obdélník 10"/>
          <p:cNvSpPr/>
          <p:nvPr/>
        </p:nvSpPr>
        <p:spPr>
          <a:xfrm>
            <a:off x="2114629" y="3729422"/>
            <a:ext cx="249337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18872"/>
            <a:r>
              <a:rPr lang="cs-CZ" b="1" dirty="0" smtClean="0">
                <a:solidFill>
                  <a:schemeClr val="accent6">
                    <a:lumMod val="75000"/>
                  </a:schemeClr>
                </a:solidFill>
              </a:rPr>
              <a:t>KATEGORIZACE</a:t>
            </a:r>
          </a:p>
          <a:p>
            <a:pPr marL="118872" indent="0">
              <a:buNone/>
            </a:pPr>
            <a:r>
              <a:rPr lang="cs-CZ" b="1" dirty="0" smtClean="0"/>
              <a:t>ÚVODNÍ KÓDOVÁNÍ </a:t>
            </a:r>
            <a:endParaRPr lang="cs-CZ" b="1" dirty="0" smtClean="0"/>
          </a:p>
        </p:txBody>
      </p:sp>
      <p:sp>
        <p:nvSpPr>
          <p:cNvPr id="12" name="Obdélník 11"/>
          <p:cNvSpPr/>
          <p:nvPr/>
        </p:nvSpPr>
        <p:spPr>
          <a:xfrm>
            <a:off x="467544" y="5598532"/>
            <a:ext cx="12022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18872" indent="0">
              <a:buNone/>
            </a:pPr>
            <a:r>
              <a:rPr lang="cs-CZ" b="1" dirty="0" smtClean="0"/>
              <a:t>PODNĚT</a:t>
            </a:r>
            <a:endParaRPr lang="cs-CZ" b="1" dirty="0"/>
          </a:p>
        </p:txBody>
      </p:sp>
      <p:sp>
        <p:nvSpPr>
          <p:cNvPr id="13" name="Obdélník 12"/>
          <p:cNvSpPr/>
          <p:nvPr/>
        </p:nvSpPr>
        <p:spPr>
          <a:xfrm>
            <a:off x="6562588" y="4941168"/>
            <a:ext cx="25814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18872" indent="0">
              <a:buNone/>
            </a:pPr>
            <a:r>
              <a:rPr lang="cs-CZ" b="1" dirty="0" smtClean="0"/>
              <a:t>SENZO</a:t>
            </a:r>
            <a:r>
              <a:rPr lang="cs-CZ" b="1" dirty="0" smtClean="0"/>
              <a:t>RICKÁ </a:t>
            </a:r>
            <a:r>
              <a:rPr lang="cs-CZ" b="1" dirty="0" smtClean="0"/>
              <a:t>OBLAST</a:t>
            </a:r>
            <a:endParaRPr lang="cs-CZ" b="1" dirty="0"/>
          </a:p>
        </p:txBody>
      </p:sp>
      <p:sp>
        <p:nvSpPr>
          <p:cNvPr id="14" name="Obdélník 13"/>
          <p:cNvSpPr/>
          <p:nvPr/>
        </p:nvSpPr>
        <p:spPr>
          <a:xfrm>
            <a:off x="6596176" y="4372570"/>
            <a:ext cx="24659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18872" indent="0">
              <a:buNone/>
            </a:pPr>
            <a:r>
              <a:rPr lang="cs-CZ" b="1" dirty="0" smtClean="0"/>
              <a:t>KOGNITIVNÍ OBLAST</a:t>
            </a:r>
            <a:endParaRPr lang="cs-CZ" b="1" dirty="0"/>
          </a:p>
        </p:txBody>
      </p:sp>
      <p:cxnSp>
        <p:nvCxnSpPr>
          <p:cNvPr id="16" name="Přímá spojnice 15"/>
          <p:cNvCxnSpPr/>
          <p:nvPr/>
        </p:nvCxnSpPr>
        <p:spPr>
          <a:xfrm>
            <a:off x="395536" y="4869160"/>
            <a:ext cx="8424936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nice se šipkou 17"/>
          <p:cNvCxnSpPr/>
          <p:nvPr/>
        </p:nvCxnSpPr>
        <p:spPr>
          <a:xfrm flipV="1">
            <a:off x="1068670" y="4372570"/>
            <a:ext cx="0" cy="107265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Přímá spojnice se šipkou 18"/>
          <p:cNvCxnSpPr/>
          <p:nvPr/>
        </p:nvCxnSpPr>
        <p:spPr>
          <a:xfrm>
            <a:off x="1774180" y="4049404"/>
            <a:ext cx="330501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Přímá spojnice se šipkou 21"/>
          <p:cNvCxnSpPr/>
          <p:nvPr/>
        </p:nvCxnSpPr>
        <p:spPr>
          <a:xfrm>
            <a:off x="4644008" y="4077072"/>
            <a:ext cx="330501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Přímá spojnice se šipkou 22"/>
          <p:cNvCxnSpPr/>
          <p:nvPr/>
        </p:nvCxnSpPr>
        <p:spPr>
          <a:xfrm flipH="1" flipV="1">
            <a:off x="2915816" y="3172762"/>
            <a:ext cx="9490" cy="49466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Přímá spojnice se šipkou 25"/>
          <p:cNvCxnSpPr/>
          <p:nvPr/>
        </p:nvCxnSpPr>
        <p:spPr>
          <a:xfrm>
            <a:off x="3230310" y="3173730"/>
            <a:ext cx="0" cy="49369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Přímá spojnice se šipkou 29"/>
          <p:cNvCxnSpPr/>
          <p:nvPr/>
        </p:nvCxnSpPr>
        <p:spPr>
          <a:xfrm flipH="1" flipV="1">
            <a:off x="5148064" y="3165306"/>
            <a:ext cx="9490" cy="49466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Přímá spojnice se šipkou 30"/>
          <p:cNvCxnSpPr/>
          <p:nvPr/>
        </p:nvCxnSpPr>
        <p:spPr>
          <a:xfrm>
            <a:off x="5548954" y="3212068"/>
            <a:ext cx="0" cy="49369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Přímá spojnice se šipkou 32"/>
          <p:cNvCxnSpPr/>
          <p:nvPr/>
        </p:nvCxnSpPr>
        <p:spPr>
          <a:xfrm>
            <a:off x="5508104" y="4437112"/>
            <a:ext cx="0" cy="1030019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47689421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">
  <a:themeElements>
    <a:clrScheme name="Modul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du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13700</TotalTime>
  <Words>918</Words>
  <Application>Microsoft Office PowerPoint</Application>
  <PresentationFormat>Předvádění na obrazovce (4:3)</PresentationFormat>
  <Paragraphs>81</Paragraphs>
  <Slides>17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18" baseType="lpstr">
      <vt:lpstr>Modul</vt:lpstr>
      <vt:lpstr>Sociální psychologie 4 Sociální kognice</vt:lpstr>
      <vt:lpstr>Dotaz na minulou přednášku</vt:lpstr>
      <vt:lpstr>Krátká historie psychologie</vt:lpstr>
      <vt:lpstr>Krátká historie sociální psychologie (dle Hogg &amp; Vaughan, 2014)</vt:lpstr>
      <vt:lpstr>Krátká historie sociální psychologie</vt:lpstr>
      <vt:lpstr>Krátká historie sociální psychologie</vt:lpstr>
      <vt:lpstr>Sociální kognice (dle Fiedler &amp; Bless, 2006)</vt:lpstr>
      <vt:lpstr>Zpracování sociálních informací</vt:lpstr>
      <vt:lpstr>Stádia zpracování informací  (dle Fiedler &amp; Bless, 2006, s. 158) </vt:lpstr>
      <vt:lpstr>Kategorizace </vt:lpstr>
      <vt:lpstr>Kategorizace</vt:lpstr>
      <vt:lpstr>Kategorie</vt:lpstr>
      <vt:lpstr>Kategorizace a priming</vt:lpstr>
      <vt:lpstr>Priming</vt:lpstr>
      <vt:lpstr>Budování dojmu o druhých</vt:lpstr>
      <vt:lpstr>Děkuji za pozornost</vt:lpstr>
      <vt:lpstr>Snímek 17</vt:lpstr>
    </vt:vector>
  </TitlesOfParts>
  <Company>Pedagogicka fakulta MU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Sociální psychologie 1</dc:title>
  <dc:creator>Krasa</dc:creator>
  <cp:lastModifiedBy>Krasa</cp:lastModifiedBy>
  <cp:revision>102</cp:revision>
  <dcterms:created xsi:type="dcterms:W3CDTF">2015-10-20T07:43:33Z</dcterms:created>
  <dcterms:modified xsi:type="dcterms:W3CDTF">2016-10-10T12:26:56Z</dcterms:modified>
</cp:coreProperties>
</file>