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338" r:id="rId3"/>
    <p:sldId id="372" r:id="rId4"/>
    <p:sldId id="359" r:id="rId5"/>
    <p:sldId id="361" r:id="rId6"/>
    <p:sldId id="373" r:id="rId7"/>
    <p:sldId id="362" r:id="rId8"/>
    <p:sldId id="363" r:id="rId9"/>
    <p:sldId id="364" r:id="rId10"/>
    <p:sldId id="365" r:id="rId11"/>
    <p:sldId id="367" r:id="rId12"/>
    <p:sldId id="366" r:id="rId13"/>
    <p:sldId id="378" r:id="rId14"/>
    <p:sldId id="374" r:id="rId15"/>
    <p:sldId id="368" r:id="rId16"/>
    <p:sldId id="375" r:id="rId17"/>
    <p:sldId id="376" r:id="rId18"/>
    <p:sldId id="377" r:id="rId19"/>
    <p:sldId id="386" r:id="rId20"/>
    <p:sldId id="369" r:id="rId21"/>
    <p:sldId id="387" r:id="rId22"/>
    <p:sldId id="384" r:id="rId23"/>
    <p:sldId id="370" r:id="rId24"/>
    <p:sldId id="371" r:id="rId25"/>
    <p:sldId id="385" r:id="rId26"/>
    <p:sldId id="379" r:id="rId27"/>
    <p:sldId id="380" r:id="rId28"/>
    <p:sldId id="355" r:id="rId29"/>
    <p:sldId id="381" r:id="rId30"/>
    <p:sldId id="382" r:id="rId31"/>
    <p:sldId id="383" r:id="rId32"/>
    <p:sldId id="360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 smtClean="0"/>
              <a:t>jako PROTOTYPY</a:t>
            </a:r>
          </a:p>
          <a:p>
            <a:pPr marL="228600" indent="-228600">
              <a:buAutoNum type="arabicPeriod"/>
            </a:pPr>
            <a:r>
              <a:rPr lang="cs-CZ" dirty="0" smtClean="0"/>
              <a:t> jako propojování</a:t>
            </a:r>
            <a:r>
              <a:rPr lang="cs-CZ" baseline="0" dirty="0" smtClean="0"/>
              <a:t> jednotlivých uzlů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cognitive_biase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Sociální psychologie 5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kognice – kognitivní zkreslení + Teorie mysli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efekt - atraktivita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Landy</a:t>
            </a:r>
            <a:r>
              <a:rPr lang="en-US" dirty="0"/>
              <a:t> &amp; </a:t>
            </a:r>
            <a:r>
              <a:rPr lang="en-US" dirty="0" err="1"/>
              <a:t>Sigall</a:t>
            </a:r>
            <a:r>
              <a:rPr lang="en-US" dirty="0"/>
              <a:t> (1974) </a:t>
            </a:r>
            <a:r>
              <a:rPr lang="cs-CZ" dirty="0" smtClean="0"/>
              <a:t>demonstrovali halo efekt na posuzování inteligence a akademických schopností. 6o studentů (muži) posuzovali kvalitu esejí, které byly jak dobré tak špatné. Třetina esejí obsahovala fotku atraktivních žen, třetina neatraktivních a třetina fotku neměla (tzv. kontrolní skupina).</a:t>
            </a:r>
          </a:p>
          <a:p>
            <a:pPr>
              <a:buNone/>
            </a:pPr>
            <a:r>
              <a:rPr lang="cs-CZ" dirty="0" smtClean="0"/>
              <a:t>Respondenti dávali jasně lepší hodnocení atraktivním autorkám: Na škále od 1 do 9  dostávaly dobré eseje atraktivních autorek průměrné hodnocení 6,7, zatímco neatraktivní 5,9 (6,6 pro kontrolní skupinu bez fotek). Rozdíl byl nicméně ještě větší, když byly posuzovány špatné eseje: atraktivní dostaly 5,2, bez fotky 4,7 a neatraktivní 2,7.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103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efekt - atraktivita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V jedné studii byly posuzovány dva hypotetické zločiny: loupež a podvod. </a:t>
            </a:r>
          </a:p>
          <a:p>
            <a:pPr marL="118872" indent="0">
              <a:buNone/>
            </a:pPr>
            <a:r>
              <a:rPr lang="cs-CZ" dirty="0" smtClean="0"/>
              <a:t>Loupež: žena si pořídila ilegálně klíč a ukradla 2200</a:t>
            </a:r>
            <a:r>
              <a:rPr lang="en-US" dirty="0"/>
              <a:t> </a:t>
            </a:r>
            <a:r>
              <a:rPr lang="en-US" dirty="0" smtClean="0"/>
              <a:t>$</a:t>
            </a:r>
            <a:r>
              <a:rPr lang="cs-CZ" dirty="0" smtClean="0"/>
              <a:t>. </a:t>
            </a:r>
          </a:p>
          <a:p>
            <a:pPr marL="118872" indent="0">
              <a:buNone/>
            </a:pPr>
            <a:r>
              <a:rPr lang="cs-CZ" dirty="0" smtClean="0"/>
              <a:t>Podvod: žena manipulovala s mužem, aby investoval do fiktivní firmy 2200</a:t>
            </a:r>
            <a:r>
              <a:rPr lang="en-US" dirty="0"/>
              <a:t> </a:t>
            </a:r>
            <a:r>
              <a:rPr lang="en-US" dirty="0" smtClean="0"/>
              <a:t>$</a:t>
            </a:r>
            <a:r>
              <a:rPr lang="cs-CZ" dirty="0" smtClean="0"/>
              <a:t>. </a:t>
            </a:r>
          </a:p>
          <a:p>
            <a:pPr marL="118872" indent="0">
              <a:buNone/>
            </a:pPr>
            <a:r>
              <a:rPr lang="cs-CZ" dirty="0" smtClean="0"/>
              <a:t>Výsledky ukázaly, že posuzovatelé odlišovali typ zločinu. Pokud nebyl zločin ovlivněn atraktivitou (loupež), neatraktivní „zločinky“ byly trestány více.</a:t>
            </a:r>
          </a:p>
          <a:p>
            <a:pPr marL="118872" indent="0">
              <a:buNone/>
            </a:pPr>
            <a:r>
              <a:rPr lang="cs-CZ" dirty="0" smtClean="0"/>
              <a:t>Pokud zločin s atraktivitou souvisel (podvod), byly více trestány atraktivní zločinky.</a:t>
            </a:r>
          </a:p>
        </p:txBody>
      </p:sp>
    </p:spTree>
    <p:extLst>
      <p:ext uri="{BB962C8B-B14F-4D97-AF65-F5344CB8AC3E}">
        <p14:creationId xmlns="" xmlns:p14="http://schemas.microsoft.com/office/powerpoint/2010/main" val="365423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efekt - atraktivita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Političtí kandidáti, kteří vypadali více atraktivní, byly posuzováni také jako více kompetentní a byly více voleni.</a:t>
            </a:r>
          </a:p>
          <a:p>
            <a:pPr>
              <a:buNone/>
            </a:pPr>
            <a:r>
              <a:rPr lang="en-US" dirty="0" smtClean="0"/>
              <a:t>Palmer </a:t>
            </a:r>
            <a:r>
              <a:rPr lang="en-US" dirty="0"/>
              <a:t>&amp; Peterson </a:t>
            </a:r>
            <a:r>
              <a:rPr lang="cs-CZ" dirty="0"/>
              <a:t>(</a:t>
            </a:r>
            <a:r>
              <a:rPr lang="en-US" dirty="0"/>
              <a:t>2012</a:t>
            </a:r>
            <a:r>
              <a:rPr lang="en-US" dirty="0" smtClean="0"/>
              <a:t>)</a:t>
            </a:r>
            <a:r>
              <a:rPr lang="cs-CZ" dirty="0" smtClean="0"/>
              <a:t> zjistili, že atraktivnější kandidáti </a:t>
            </a:r>
            <a:r>
              <a:rPr lang="en-US" dirty="0" smtClean="0"/>
              <a:t> </a:t>
            </a:r>
            <a:r>
              <a:rPr lang="cs-CZ" dirty="0" smtClean="0"/>
              <a:t>byli posuzování také jako informovanější. </a:t>
            </a:r>
          </a:p>
          <a:p>
            <a:pPr>
              <a:buNone/>
            </a:pPr>
            <a:r>
              <a:rPr lang="cs-CZ" dirty="0" smtClean="0"/>
              <a:t>To ukazuje, jak velký vliv v politice má atraktivní vzhled.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2147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člověk pochopí, že ostatní lidé mají „mysl“?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 si běžní lidé představují fungování mysli?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23271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</a:t>
            </a:r>
            <a:r>
              <a:rPr lang="cs-CZ" dirty="0" smtClean="0"/>
              <a:t>mysli (</a:t>
            </a:r>
            <a:r>
              <a:rPr lang="cs-CZ" dirty="0" err="1" smtClean="0"/>
              <a:t>mentalizace</a:t>
            </a:r>
            <a:r>
              <a:rPr lang="cs-CZ" dirty="0" smtClean="0"/>
              <a:t>,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mind</a:t>
            </a:r>
            <a:r>
              <a:rPr lang="cs-CZ" dirty="0" smtClean="0"/>
              <a:t> = TOM)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Mezi 2. a 5. rokem si děti vybudují svoji naivní psychologii = </a:t>
            </a:r>
            <a:r>
              <a:rPr lang="cs-CZ" b="1" dirty="0" smtClean="0"/>
              <a:t>teorii mysli</a:t>
            </a:r>
            <a:r>
              <a:rPr lang="cs-CZ" dirty="0" smtClean="0"/>
              <a:t>. Ta obsahuje modely toho:</a:t>
            </a:r>
          </a:p>
          <a:p>
            <a:pPr marL="118872" indent="0">
              <a:buNone/>
            </a:pPr>
            <a:r>
              <a:rPr lang="cs-CZ" dirty="0" smtClean="0"/>
              <a:t>- jak mysl funguje </a:t>
            </a:r>
          </a:p>
          <a:p>
            <a:pPr marL="118872" indent="0">
              <a:buNone/>
            </a:pPr>
            <a:r>
              <a:rPr lang="cs-CZ" dirty="0" smtClean="0"/>
              <a:t>- jak ovlivňuje chování</a:t>
            </a:r>
          </a:p>
          <a:p>
            <a:pPr marL="118872" indent="0">
              <a:buNone/>
            </a:pPr>
            <a:r>
              <a:rPr lang="cs-CZ" dirty="0" smtClean="0"/>
              <a:t>- co obsahuje</a:t>
            </a:r>
          </a:p>
          <a:p>
            <a:pPr marL="118872" indent="0">
              <a:buNone/>
            </a:pPr>
            <a:r>
              <a:rPr lang="cs-CZ" dirty="0" smtClean="0"/>
              <a:t>- aj.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Teorie mysli obsahuje konstrukty (reprezentace, </a:t>
            </a:r>
            <a:r>
              <a:rPr lang="cs-CZ" dirty="0" err="1" smtClean="0"/>
              <a:t>prekoncepty</a:t>
            </a:r>
            <a:r>
              <a:rPr lang="cs-CZ" dirty="0" smtClean="0"/>
              <a:t>) jako: </a:t>
            </a:r>
            <a:r>
              <a:rPr lang="cs-CZ" b="1" dirty="0" smtClean="0"/>
              <a:t>přání, domněnka, vnímání a emoce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60827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9208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TOM předškoláků (5 let) dle </a:t>
            </a:r>
            <a:r>
              <a:rPr lang="cs-CZ" dirty="0" err="1" smtClean="0"/>
              <a:t>Wellman</a:t>
            </a:r>
            <a:r>
              <a:rPr lang="cs-CZ" dirty="0" smtClean="0"/>
              <a:t> (1990)</a:t>
            </a:r>
          </a:p>
          <a:p>
            <a:pPr marL="118872" indent="0">
              <a:buNone/>
            </a:pPr>
            <a:r>
              <a:rPr lang="cs-CZ" dirty="0" smtClean="0"/>
              <a:t>=naivní psychologie (? naivnosti v této TOM)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Percepce</a:t>
            </a:r>
            <a:r>
              <a:rPr lang="cs-CZ" dirty="0" smtClean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rozumět (popis)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Základní emoce/fyziologie</a:t>
            </a:r>
            <a:r>
              <a:rPr lang="cs-CZ" dirty="0" smtClean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bolet, těšit se (</a:t>
            </a:r>
            <a:r>
              <a:rPr lang="cs-CZ" dirty="0" err="1" smtClean="0"/>
              <a:t>nažhavenost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domněnky</a:t>
            </a:r>
            <a:r>
              <a:rPr lang="cs-CZ" dirty="0" smtClean="0"/>
              <a:t> (</a:t>
            </a:r>
            <a:r>
              <a:rPr lang="cs-CZ" b="1" i="1" dirty="0" err="1" smtClean="0"/>
              <a:t>beliefs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nevěřit, podezřívat (při hře)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přání</a:t>
            </a:r>
            <a:r>
              <a:rPr lang="cs-CZ" dirty="0" smtClean="0"/>
              <a:t> (</a:t>
            </a:r>
            <a:r>
              <a:rPr lang="cs-CZ" b="1" i="1" dirty="0" err="1" smtClean="0"/>
              <a:t>desires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</a:t>
            </a:r>
            <a:r>
              <a:rPr lang="cs-CZ" dirty="0" smtClean="0"/>
              <a:t>si, doufat</a:t>
            </a: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mělo by se, musí se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</a:p>
          <a:p>
            <a:r>
              <a:rPr lang="cs-CZ" dirty="0" smtClean="0"/>
              <a:t>AKTIVITA</a:t>
            </a:r>
          </a:p>
          <a:p>
            <a:r>
              <a:rPr lang="cs-CZ" b="1" dirty="0" smtClean="0"/>
              <a:t>AKCE</a:t>
            </a:r>
            <a:endParaRPr lang="cs-CZ" b="1" dirty="0"/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REAKCE:</a:t>
            </a:r>
          </a:p>
          <a:p>
            <a:r>
              <a:rPr lang="cs-CZ" dirty="0" smtClean="0"/>
              <a:t>štěstí, smutek, zlost, překvapení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kognitivní oblast</a:t>
            </a:r>
            <a:endParaRPr lang="cs-CZ" dirty="0"/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JÁDRO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427468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Vývoj TOM (</a:t>
            </a:r>
            <a:r>
              <a:rPr lang="cs-CZ" dirty="0" err="1" smtClean="0"/>
              <a:t>Wellman</a:t>
            </a:r>
            <a:r>
              <a:rPr lang="cs-CZ" dirty="0" smtClean="0"/>
              <a:t>, </a:t>
            </a:r>
            <a:r>
              <a:rPr lang="cs-CZ" dirty="0" err="1" smtClean="0"/>
              <a:t>Gopnik</a:t>
            </a:r>
            <a:r>
              <a:rPr lang="cs-CZ" dirty="0" smtClean="0"/>
              <a:t> ad.)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pochopení vztahu </a:t>
            </a:r>
            <a:r>
              <a:rPr lang="cs-CZ" b="1" i="1" dirty="0" smtClean="0"/>
              <a:t>přání-akce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Již </a:t>
            </a:r>
            <a:r>
              <a:rPr lang="cs-CZ" b="1" dirty="0" smtClean="0"/>
              <a:t>2</a:t>
            </a:r>
            <a:r>
              <a:rPr lang="cs-CZ" dirty="0" smtClean="0"/>
              <a:t> letí, ačkoli si sami raději hrají s autíčky</a:t>
            </a:r>
            <a:r>
              <a:rPr lang="cs-CZ" dirty="0"/>
              <a:t> </a:t>
            </a:r>
            <a:r>
              <a:rPr lang="cs-CZ" dirty="0" smtClean="0"/>
              <a:t>než s </a:t>
            </a:r>
            <a:r>
              <a:rPr lang="cs-CZ" dirty="0"/>
              <a:t>panenkami</a:t>
            </a:r>
            <a:r>
              <a:rPr lang="cs-CZ" dirty="0" smtClean="0"/>
              <a:t>, odhadnou, že postava v příběhu si bude hrát s panenkami, když má radši panenky.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31042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smtClean="0"/>
              <a:t>2. pochopení </a:t>
            </a:r>
            <a:r>
              <a:rPr lang="cs-CZ" dirty="0"/>
              <a:t>vztahu </a:t>
            </a:r>
            <a:r>
              <a:rPr lang="cs-CZ" b="1" i="1" dirty="0" smtClean="0"/>
              <a:t>domněnka-akce</a:t>
            </a:r>
            <a:r>
              <a:rPr lang="cs-CZ" dirty="0" smtClean="0"/>
              <a:t> </a:t>
            </a:r>
          </a:p>
          <a:p>
            <a:pPr marL="118872" indent="0">
              <a:buNone/>
            </a:pPr>
            <a:r>
              <a:rPr lang="cs-CZ" b="1" dirty="0" smtClean="0"/>
              <a:t>2</a:t>
            </a:r>
            <a:r>
              <a:rPr lang="cs-CZ" dirty="0" smtClean="0"/>
              <a:t>letí, ač příběh říká, že postava Sam myslí, že ztracený pes je u dveří, ačkoli oni ví, že pes je v garáži, myslí, že Sam bude psa hledat v garáži.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 smtClean="0"/>
              <a:t>3</a:t>
            </a:r>
            <a:r>
              <a:rPr lang="cs-CZ" dirty="0" smtClean="0"/>
              <a:t>letí už si myslí, že Sam bude psa hledat u vchodu, bez ohledu na to, co sami znají.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12296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Role </a:t>
            </a:r>
            <a:r>
              <a:rPr lang="cs-CZ" dirty="0"/>
              <a:t>tzv. </a:t>
            </a:r>
            <a:r>
              <a:rPr lang="cs-CZ" b="1" dirty="0"/>
              <a:t>problému chybného přesvědčení </a:t>
            </a:r>
            <a:r>
              <a:rPr lang="cs-CZ" dirty="0"/>
              <a:t>(</a:t>
            </a:r>
            <a:r>
              <a:rPr lang="cs-CZ" b="1" i="1" dirty="0" err="1"/>
              <a:t>false</a:t>
            </a:r>
            <a:r>
              <a:rPr lang="cs-CZ" b="1" i="1" dirty="0"/>
              <a:t>-</a:t>
            </a:r>
            <a:r>
              <a:rPr lang="cs-CZ" b="1" i="1" dirty="0" err="1"/>
              <a:t>believe</a:t>
            </a:r>
            <a:r>
              <a:rPr lang="cs-CZ" b="1" i="1" dirty="0"/>
              <a:t> </a:t>
            </a:r>
            <a:r>
              <a:rPr lang="cs-CZ" b="1" i="1" dirty="0" err="1" smtClean="0"/>
              <a:t>task</a:t>
            </a:r>
            <a:r>
              <a:rPr lang="cs-CZ" b="1" i="1" dirty="0" smtClean="0"/>
              <a:t> </a:t>
            </a:r>
            <a:r>
              <a:rPr lang="cs-CZ" b="1" dirty="0" smtClean="0"/>
              <a:t>- </a:t>
            </a:r>
            <a:r>
              <a:rPr lang="cs-CZ" altLang="cs-CZ" dirty="0" err="1" smtClean="0"/>
              <a:t>Wimmer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Perner</a:t>
            </a:r>
            <a:r>
              <a:rPr lang="cs-CZ" altLang="cs-CZ" dirty="0" smtClean="0"/>
              <a:t>, 1983</a:t>
            </a:r>
            <a:r>
              <a:rPr lang="cs-CZ" dirty="0" smtClean="0"/>
              <a:t>): </a:t>
            </a:r>
            <a:r>
              <a:rPr lang="cs-CZ" altLang="cs-CZ" dirty="0">
                <a:hlinkClick r:id="rId2"/>
              </a:rPr>
              <a:t>https://www.youtube.com/watch?v=RUpxZksAMPw</a:t>
            </a:r>
            <a:r>
              <a:rPr lang="cs-CZ" altLang="cs-CZ" dirty="0"/>
              <a:t>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Experiment: Dítěti je ukázána krabička od bonbónů. Co v ní je? – Bonbóny. Nikoli: tužky. Co si bude myslet další dítě? </a:t>
            </a:r>
            <a:r>
              <a:rPr lang="cs-CZ" b="1" dirty="0" smtClean="0"/>
              <a:t>3-4</a:t>
            </a:r>
            <a:r>
              <a:rPr lang="cs-CZ" dirty="0" smtClean="0"/>
              <a:t>letí již vědí. </a:t>
            </a:r>
            <a:r>
              <a:rPr lang="cs-CZ" dirty="0" smtClean="0"/>
              <a:t>(!)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Mezikulturní studie ukázala, že děti mezi 3. a 5. zvyšují úspěšnost ve F-B-</a:t>
            </a:r>
            <a:r>
              <a:rPr lang="cs-CZ" dirty="0" err="1" smtClean="0"/>
              <a:t>task</a:t>
            </a:r>
            <a:r>
              <a:rPr lang="cs-CZ" dirty="0" smtClean="0"/>
              <a:t> v Kanadě, Indii, Peru, Thajsku a na Samoy (14% - 85%). 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729988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teorie mysli (TOMM) &amp;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1. TOMM je vrozený (</a:t>
            </a:r>
            <a:r>
              <a:rPr lang="cs-CZ" dirty="0" smtClean="0"/>
              <a:t>Baron-</a:t>
            </a:r>
            <a:r>
              <a:rPr lang="cs-CZ" dirty="0" err="1" smtClean="0"/>
              <a:t>Cohen</a:t>
            </a:r>
            <a:r>
              <a:rPr lang="cs-CZ" dirty="0" smtClean="0"/>
              <a:t>, 1995; </a:t>
            </a:r>
            <a:r>
              <a:rPr lang="cs-CZ" dirty="0" err="1" smtClean="0"/>
              <a:t>Leslie</a:t>
            </a:r>
            <a:r>
              <a:rPr lang="cs-CZ" dirty="0" smtClean="0"/>
              <a:t>, 2000</a:t>
            </a:r>
            <a:r>
              <a:rPr lang="cs-CZ" dirty="0" smtClean="0"/>
              <a:t>): důkazy ze zobrazovacích metod, od autistických dětí (ty mají výrazné potíže s F-B-</a:t>
            </a:r>
            <a:r>
              <a:rPr lang="cs-CZ" dirty="0" err="1" smtClean="0"/>
              <a:t>task</a:t>
            </a:r>
            <a:r>
              <a:rPr lang="cs-CZ" dirty="0" smtClean="0"/>
              <a:t>): chybějící mozkové tkáně (amygdala, hipokampus)</a:t>
            </a:r>
          </a:p>
          <a:p>
            <a:pPr>
              <a:buNone/>
            </a:pPr>
            <a:r>
              <a:rPr lang="cs-CZ" dirty="0" smtClean="0"/>
              <a:t>2. TOMM je naučený (</a:t>
            </a:r>
            <a:r>
              <a:rPr lang="cs-CZ" dirty="0" err="1" smtClean="0"/>
              <a:t>Jenkins</a:t>
            </a:r>
            <a:r>
              <a:rPr lang="cs-CZ" dirty="0" smtClean="0"/>
              <a:t> </a:t>
            </a:r>
            <a:r>
              <a:rPr lang="cs-CZ" dirty="0" smtClean="0"/>
              <a:t>&amp; </a:t>
            </a:r>
            <a:r>
              <a:rPr lang="cs-CZ" dirty="0" err="1" smtClean="0"/>
              <a:t>Astington</a:t>
            </a:r>
            <a:r>
              <a:rPr lang="cs-CZ" dirty="0" smtClean="0"/>
              <a:t>, </a:t>
            </a:r>
            <a:r>
              <a:rPr lang="cs-CZ" dirty="0" smtClean="0"/>
              <a:t>1996): předškoláci, kteří mají sourozence (nejlépe starší a opačného pohlaví), lépe skórují ve F-B-</a:t>
            </a:r>
            <a:r>
              <a:rPr lang="cs-CZ" dirty="0" err="1" smtClean="0"/>
              <a:t>task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3. Úspěch ve F-B-</a:t>
            </a:r>
            <a:r>
              <a:rPr lang="cs-CZ" dirty="0" err="1" smtClean="0"/>
              <a:t>task</a:t>
            </a:r>
            <a:r>
              <a:rPr lang="cs-CZ" dirty="0" smtClean="0"/>
              <a:t> koreluje se schopností pracovat se dvěma protichůdnými informacemi. Jde o schopnost utlumit relativně autonomní proces v uvažování.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Jakým způsobem se v paměti ukládají senzorické informace?</a:t>
            </a:r>
          </a:p>
          <a:p>
            <a:pPr>
              <a:buNone/>
            </a:pPr>
            <a:r>
              <a:rPr lang="cs-CZ" dirty="0" smtClean="0"/>
              <a:t>Jak lze chápat rozvoj konceptuálních systémů?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dirty="0" smtClean="0"/>
              <a:t>Krom toho, že rozumí </a:t>
            </a:r>
            <a:r>
              <a:rPr lang="cs-CZ" i="1" dirty="0" err="1" smtClean="0"/>
              <a:t>desire</a:t>
            </a:r>
            <a:r>
              <a:rPr lang="cs-CZ" i="1" dirty="0" smtClean="0"/>
              <a:t>-</a:t>
            </a:r>
            <a:r>
              <a:rPr lang="cs-CZ" i="1" dirty="0" err="1" smtClean="0"/>
              <a:t>belief</a:t>
            </a:r>
            <a:r>
              <a:rPr lang="cs-CZ" i="1" dirty="0" smtClean="0"/>
              <a:t>=</a:t>
            </a:r>
            <a:r>
              <a:rPr lang="cs-CZ" i="1" dirty="0" err="1" smtClean="0"/>
              <a:t>action</a:t>
            </a:r>
            <a:r>
              <a:rPr lang="cs-CZ" dirty="0" smtClean="0"/>
              <a:t> modelu, </a:t>
            </a:r>
            <a:r>
              <a:rPr lang="cs-CZ" b="1" dirty="0" smtClean="0"/>
              <a:t>3</a:t>
            </a:r>
            <a:r>
              <a:rPr lang="cs-CZ" dirty="0" smtClean="0"/>
              <a:t>leté děti znají i jiné obsahy mysli jako: </a:t>
            </a:r>
            <a:r>
              <a:rPr lang="cs-CZ" b="1" dirty="0" smtClean="0"/>
              <a:t>sny</a:t>
            </a:r>
            <a:r>
              <a:rPr lang="cs-CZ" dirty="0" smtClean="0"/>
              <a:t> a </a:t>
            </a:r>
            <a:r>
              <a:rPr lang="cs-CZ" b="1" dirty="0" smtClean="0"/>
              <a:t>vzpomínky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Chápou, že tyto „stavy“ patří živým a nikoli neživým objektům. (ačkoli v rozlišování toho, co je živé a co neživé, se mohou od dospělých zásadně lišit)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60404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91935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6256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Moduly </a:t>
            </a:r>
            <a:r>
              <a:rPr lang="cs-CZ" i="1" dirty="0" err="1" smtClean="0"/>
              <a:t>believe</a:t>
            </a:r>
            <a:r>
              <a:rPr lang="cs-CZ" i="1" dirty="0" smtClean="0"/>
              <a:t> &amp; </a:t>
            </a:r>
            <a:r>
              <a:rPr lang="cs-CZ" i="1" dirty="0" err="1" smtClean="0"/>
              <a:t>desire</a:t>
            </a:r>
            <a:r>
              <a:rPr lang="cs-CZ" i="1" dirty="0" smtClean="0"/>
              <a:t> </a:t>
            </a:r>
            <a:r>
              <a:rPr lang="cs-CZ" dirty="0" smtClean="0"/>
              <a:t>se vyvíjejí, ale již velmi malé děti chápou, že chování druhých je ovlivněno jejich vnitřními stavy (</a:t>
            </a:r>
            <a:r>
              <a:rPr lang="cs-CZ" i="1" dirty="0" err="1" smtClean="0"/>
              <a:t>believe</a:t>
            </a:r>
            <a:r>
              <a:rPr lang="cs-CZ" i="1" dirty="0" smtClean="0"/>
              <a:t> &amp; </a:t>
            </a:r>
            <a:r>
              <a:rPr lang="cs-CZ" i="1" dirty="0" err="1" smtClean="0"/>
              <a:t>desire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Hledání příčin chování nebo jevů se říká </a:t>
            </a:r>
            <a:r>
              <a:rPr lang="cs-CZ" b="1" dirty="0" smtClean="0"/>
              <a:t>atribuce</a:t>
            </a:r>
            <a:r>
              <a:rPr lang="cs-CZ" dirty="0" smtClean="0"/>
              <a:t>: </a:t>
            </a:r>
          </a:p>
          <a:p>
            <a:pPr marL="118872" indent="0">
              <a:buNone/>
            </a:pPr>
            <a:r>
              <a:rPr lang="cs-CZ" dirty="0" smtClean="0"/>
              <a:t>Proč jsem zvoral tu písemku?</a:t>
            </a:r>
          </a:p>
          <a:p>
            <a:pPr marL="118872" indent="0">
              <a:buNone/>
            </a:pPr>
            <a:r>
              <a:rPr lang="cs-CZ" dirty="0" smtClean="0"/>
              <a:t>Proč někteří lidé nemají rádi hlasitou hudbu?</a:t>
            </a:r>
          </a:p>
          <a:p>
            <a:pPr marL="118872" indent="0">
              <a:buNone/>
            </a:pPr>
            <a:r>
              <a:rPr lang="cs-CZ" dirty="0" smtClean="0"/>
              <a:t>Proč mě ta trubka za volantem nepustila na přechodu?</a:t>
            </a:r>
          </a:p>
          <a:p>
            <a:pPr marL="118872" indent="0">
              <a:buNone/>
            </a:pPr>
            <a:r>
              <a:rPr lang="cs-CZ" dirty="0" smtClean="0"/>
              <a:t>Proč jsem tu trubku na přechodu nepustil?</a:t>
            </a:r>
          </a:p>
          <a:p>
            <a:pPr marL="118872" indent="0">
              <a:buNone/>
            </a:pPr>
            <a:r>
              <a:rPr lang="cs-CZ" dirty="0" smtClean="0"/>
              <a:t>…</a:t>
            </a:r>
          </a:p>
          <a:p>
            <a:pPr marL="11887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006027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6851104" cy="462560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Fritz </a:t>
            </a:r>
            <a:r>
              <a:rPr lang="cs-CZ" dirty="0" err="1" smtClean="0"/>
              <a:t>Heider</a:t>
            </a:r>
            <a:r>
              <a:rPr lang="cs-CZ" dirty="0" smtClean="0"/>
              <a:t> (</a:t>
            </a:r>
            <a:r>
              <a:rPr lang="cs-CZ" dirty="0"/>
              <a:t>1896 </a:t>
            </a:r>
            <a:r>
              <a:rPr lang="cs-CZ" dirty="0" smtClean="0"/>
              <a:t>– 1988) byl prvním, kdo zkoumal proces atribuce.</a:t>
            </a:r>
          </a:p>
          <a:p>
            <a:pPr marL="118872" indent="0">
              <a:buNone/>
            </a:pPr>
            <a:r>
              <a:rPr lang="cs-CZ" dirty="0" err="1" smtClean="0"/>
              <a:t>Heider</a:t>
            </a:r>
            <a:r>
              <a:rPr lang="cs-CZ" dirty="0" smtClean="0"/>
              <a:t> (1958): je důležité vědět, čemu lidé věří, protože tato přesvědčení jsou základem jejich chování.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Rozlišoval </a:t>
            </a:r>
            <a:r>
              <a:rPr lang="cs-CZ" b="1" dirty="0" smtClean="0"/>
              <a:t>vnitřní &amp; vnější </a:t>
            </a:r>
            <a:r>
              <a:rPr lang="cs-CZ" dirty="0" smtClean="0"/>
              <a:t>atribuci.</a:t>
            </a:r>
          </a:p>
          <a:p>
            <a:pPr marL="118872" indent="0">
              <a:buNone/>
            </a:pPr>
            <a:r>
              <a:rPr lang="cs-CZ" dirty="0" smtClean="0"/>
              <a:t>Tj. </a:t>
            </a:r>
            <a:r>
              <a:rPr lang="cs-CZ" b="1" dirty="0" smtClean="0"/>
              <a:t>dispoziční &amp; situační </a:t>
            </a:r>
            <a:r>
              <a:rPr lang="cs-CZ" dirty="0" err="1" smtClean="0"/>
              <a:t>atribuci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Např. když někdo upadne, přisoudíme to buď jeho osobnostním kvalitám (nemotora), nebo vnějším příčinám (namoklý povrch, náhoda).</a:t>
            </a:r>
            <a:endParaRPr lang="cs-CZ" dirty="0"/>
          </a:p>
        </p:txBody>
      </p:sp>
      <p:pic>
        <p:nvPicPr>
          <p:cNvPr id="2054" name="Picture 6" descr="Výsledek obrázk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64904"/>
            <a:ext cx="1771650" cy="2286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66239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 smtClean="0"/>
              <a:t>F. </a:t>
            </a:r>
            <a:r>
              <a:rPr lang="cs-CZ" dirty="0" err="1" smtClean="0"/>
              <a:t>Heider</a:t>
            </a:r>
            <a:r>
              <a:rPr lang="cs-CZ" dirty="0" smtClean="0"/>
              <a:t> si jako jeden z prvních všiml, že chování jedince je tak působivé, že nepřikládáme dostatečnou váhu okolnostem.</a:t>
            </a:r>
          </a:p>
          <a:p>
            <a:pPr marL="137160" indent="0">
              <a:buNone/>
            </a:pPr>
            <a:r>
              <a:rPr lang="cs-CZ" dirty="0" smtClean="0"/>
              <a:t>Podceňujeme situační příčiny chování a naopak velmi snadno děláme unáhlené závěry o dispozicích určité osoby.</a:t>
            </a:r>
          </a:p>
          <a:p>
            <a:pPr marL="137160" indent="0">
              <a:buNone/>
            </a:pPr>
            <a:r>
              <a:rPr lang="cs-CZ" b="1" dirty="0" smtClean="0"/>
              <a:t>Základní atribuční chyba </a:t>
            </a:r>
            <a:r>
              <a:rPr lang="cs-CZ" dirty="0" smtClean="0"/>
              <a:t>tedy spočívá v tom, že přikládáme větší váhu osobě a příliš malou váhu situaci.</a:t>
            </a:r>
          </a:p>
          <a:p>
            <a:pPr marL="137160" indent="0">
              <a:buNone/>
            </a:pPr>
            <a:r>
              <a:rPr lang="cs-CZ" dirty="0" smtClean="0"/>
              <a:t>Př.: Má sportovkyně v televizní reklamě opravdu ráda obilninovou kaši, kterou nabízí? – Určitě má.</a:t>
            </a:r>
          </a:p>
          <a:p>
            <a:pPr marL="137160" indent="0">
              <a:buNone/>
            </a:pPr>
            <a:r>
              <a:rPr lang="cs-CZ" dirty="0" smtClean="0"/>
              <a:t>Př.: Vnímání obhájce nějakého zvlášť hrozného zločince.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Kelley</a:t>
            </a:r>
            <a:r>
              <a:rPr lang="cs-CZ" dirty="0" smtClean="0"/>
              <a:t> (1967, 1973) rozlišoval proměnné (model ANOVA – kovariance proměnných):</a:t>
            </a:r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osoba</a:t>
            </a:r>
            <a:r>
              <a:rPr lang="cs-CZ" dirty="0" smtClean="0"/>
              <a:t>  (liší se mezi různými lidmi)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situace</a:t>
            </a:r>
            <a:r>
              <a:rPr lang="cs-CZ" dirty="0" smtClean="0"/>
              <a:t> (liší se mezi situacemi)</a:t>
            </a:r>
          </a:p>
          <a:p>
            <a:pPr marL="118872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entita</a:t>
            </a:r>
            <a:r>
              <a:rPr lang="cs-CZ" dirty="0" smtClean="0"/>
              <a:t> (liší se u různých entit)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Např. Proč jsem usnul na přednášce ze </a:t>
            </a:r>
            <a:r>
              <a:rPr lang="cs-CZ" dirty="0" err="1" smtClean="0"/>
              <a:t>SocPs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15302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err="1" smtClean="0"/>
              <a:t>Weiner</a:t>
            </a:r>
            <a:r>
              <a:rPr lang="cs-CZ" dirty="0" smtClean="0"/>
              <a:t> &amp; kol. (1986) rozlišuje 3 dimenze:</a:t>
            </a:r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umístění</a:t>
            </a:r>
            <a:r>
              <a:rPr lang="cs-CZ" dirty="0" smtClean="0"/>
              <a:t> (</a:t>
            </a:r>
            <a:r>
              <a:rPr lang="cs-CZ" i="1" dirty="0" err="1" smtClean="0"/>
              <a:t>locus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control</a:t>
            </a:r>
            <a:r>
              <a:rPr lang="cs-CZ" dirty="0" smtClean="0"/>
              <a:t>)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stabilita</a:t>
            </a:r>
            <a:r>
              <a:rPr lang="cs-CZ" dirty="0" smtClean="0"/>
              <a:t> (neměnné x proměnlivé)</a:t>
            </a:r>
          </a:p>
          <a:p>
            <a:pPr marL="118872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ovlivnitelnost</a:t>
            </a:r>
            <a:r>
              <a:rPr lang="cs-CZ" dirty="0" smtClean="0"/>
              <a:t> (stupeň kontroly nad příčinou)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- Vliv na teorii motivace &amp; emocí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Ke spontánním </a:t>
            </a:r>
            <a:r>
              <a:rPr lang="cs-CZ" dirty="0" err="1" smtClean="0"/>
              <a:t>atribucím</a:t>
            </a:r>
            <a:r>
              <a:rPr lang="cs-CZ" dirty="0" smtClean="0"/>
              <a:t> dochází předně, když se stane něco </a:t>
            </a:r>
            <a:r>
              <a:rPr lang="cs-CZ" b="1" dirty="0" smtClean="0"/>
              <a:t>neočekávaného</a:t>
            </a:r>
            <a:r>
              <a:rPr lang="cs-CZ" dirty="0" smtClean="0"/>
              <a:t> (</a:t>
            </a:r>
            <a:r>
              <a:rPr lang="cs-CZ" dirty="0" err="1" smtClean="0"/>
              <a:t>Kanazawa</a:t>
            </a:r>
            <a:r>
              <a:rPr lang="cs-CZ" dirty="0" smtClean="0"/>
              <a:t>, 1992).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56882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239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Různá kognitivní zkreslení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en.wikipedia.org/wiki/List_of_cognitive_biases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97100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25076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17754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062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dojmu o druhých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Efekt </a:t>
            </a:r>
            <a:r>
              <a:rPr lang="cs-CZ" b="1" dirty="0" err="1" smtClean="0"/>
              <a:t>primarity</a:t>
            </a:r>
            <a:r>
              <a:rPr lang="cs-CZ" b="1" dirty="0" smtClean="0"/>
              <a:t> </a:t>
            </a:r>
            <a:r>
              <a:rPr lang="cs-CZ" dirty="0" smtClean="0"/>
              <a:t>(efekt pořadí)</a:t>
            </a:r>
          </a:p>
          <a:p>
            <a:pPr marL="118872" indent="0">
              <a:buNone/>
            </a:pPr>
            <a:r>
              <a:rPr lang="cs-CZ" dirty="0" smtClean="0"/>
              <a:t>Pořadí, v jakém jsou informace o osobě prezentovány, mohou mít velký vliv na dojem o druhých. </a:t>
            </a:r>
          </a:p>
          <a:p>
            <a:pPr marL="118872" indent="0">
              <a:buNone/>
            </a:pPr>
            <a:r>
              <a:rPr lang="cs-CZ" b="1" dirty="0" err="1" smtClean="0"/>
              <a:t>Solomon</a:t>
            </a:r>
            <a:r>
              <a:rPr lang="cs-CZ" b="1" dirty="0" smtClean="0"/>
              <a:t> </a:t>
            </a:r>
            <a:r>
              <a:rPr lang="cs-CZ" b="1" dirty="0" err="1" smtClean="0"/>
              <a:t>Asch</a:t>
            </a:r>
            <a:r>
              <a:rPr lang="cs-CZ" b="1" dirty="0" smtClean="0"/>
              <a:t> </a:t>
            </a:r>
            <a:r>
              <a:rPr lang="cs-CZ" dirty="0" smtClean="0"/>
              <a:t>(1946) zjistil, že ze stejného seznamu 3+3 atributů generujeme odlišné představy o nositeli podle pořadí atributů.</a:t>
            </a:r>
          </a:p>
          <a:p>
            <a:pPr marL="118872" indent="0">
              <a:buNone/>
            </a:pPr>
            <a:r>
              <a:rPr lang="cs-CZ" dirty="0" smtClean="0"/>
              <a:t>Asi důsledek linearity řeči promítnuté do synchronnosti konceptuální oblasti.</a:t>
            </a:r>
          </a:p>
          <a:p>
            <a:pPr marL="118872" indent="0">
              <a:buNone/>
            </a:pPr>
            <a:r>
              <a:rPr lang="cs-CZ" dirty="0" smtClean="0"/>
              <a:t>Srov. roli zpětné vazby pro žáky.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9572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Halo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 </a:t>
            </a:r>
            <a:r>
              <a:rPr lang="cs-CZ" b="1" dirty="0" smtClean="0"/>
              <a:t>kognitivního zkreslení </a:t>
            </a:r>
            <a:r>
              <a:rPr lang="cs-CZ" dirty="0" smtClean="0"/>
              <a:t>(</a:t>
            </a:r>
            <a:r>
              <a:rPr lang="cs-CZ" i="1" dirty="0" err="1" smtClean="0"/>
              <a:t>cognitive</a:t>
            </a:r>
            <a:r>
              <a:rPr lang="cs-CZ" i="1" dirty="0" smtClean="0"/>
              <a:t> </a:t>
            </a:r>
            <a:r>
              <a:rPr lang="cs-CZ" i="1" dirty="0" err="1" smtClean="0"/>
              <a:t>bias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Některé charakteristiky osoby jsou pro pozorovatele důležitější než jiné, bez ohledu na pořadí.</a:t>
            </a:r>
          </a:p>
          <a:p>
            <a:r>
              <a:rPr lang="cs-CZ" b="1" dirty="0" smtClean="0"/>
              <a:t>E</a:t>
            </a:r>
            <a:r>
              <a:rPr lang="cs-CZ" b="1" dirty="0"/>
              <a:t>. </a:t>
            </a:r>
            <a:r>
              <a:rPr lang="cs-CZ" b="1" dirty="0" err="1"/>
              <a:t>Thorndike</a:t>
            </a:r>
            <a:r>
              <a:rPr lang="cs-CZ" b="1" dirty="0"/>
              <a:t> </a:t>
            </a:r>
            <a:r>
              <a:rPr lang="cs-CZ" dirty="0"/>
              <a:t>(1920) </a:t>
            </a:r>
            <a:r>
              <a:rPr lang="cs-CZ" dirty="0" smtClean="0"/>
              <a:t>první psal o </a:t>
            </a:r>
            <a:r>
              <a:rPr lang="cs-CZ" b="1" i="1" dirty="0"/>
              <a:t>halo </a:t>
            </a:r>
            <a:r>
              <a:rPr lang="cs-CZ" b="1" i="1" dirty="0" smtClean="0"/>
              <a:t>efektu</a:t>
            </a:r>
            <a:r>
              <a:rPr lang="cs-CZ" dirty="0"/>
              <a:t> pouze u osob</a:t>
            </a:r>
            <a:r>
              <a:rPr lang="cs-CZ" b="1" i="1" dirty="0" smtClean="0"/>
              <a:t> </a:t>
            </a:r>
            <a:r>
              <a:rPr lang="cs-CZ" dirty="0"/>
              <a:t>(</a:t>
            </a:r>
            <a:r>
              <a:rPr lang="cs-CZ" i="1" dirty="0"/>
              <a:t>halo</a:t>
            </a:r>
            <a:r>
              <a:rPr lang="cs-CZ" dirty="0"/>
              <a:t> je náboženský </a:t>
            </a:r>
            <a:r>
              <a:rPr lang="cs-CZ" dirty="0" smtClean="0"/>
              <a:t>termín!) </a:t>
            </a:r>
          </a:p>
          <a:p>
            <a:r>
              <a:rPr lang="cs-CZ" dirty="0" smtClean="0"/>
              <a:t>Vypozoroval příliš těsné a podobné </a:t>
            </a:r>
            <a:r>
              <a:rPr lang="cs-CZ" dirty="0"/>
              <a:t>korelace v hodnocení </a:t>
            </a:r>
            <a:r>
              <a:rPr lang="cs-CZ" dirty="0" smtClean="0"/>
              <a:t>vlastností osob.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5345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900" dirty="0" smtClean="0"/>
              <a:t>Halo – svatozář – většina náboženství</a:t>
            </a:r>
            <a:endParaRPr lang="cs-CZ" sz="3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halo relig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52" y="1412776"/>
            <a:ext cx="5019663" cy="74150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halo hinduis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397" y="1412776"/>
            <a:ext cx="4327363" cy="55279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3276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efekt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Celkový dojem z </a:t>
            </a:r>
            <a:r>
              <a:rPr lang="cs-CZ" b="1" dirty="0" smtClean="0"/>
              <a:t>člověka</a:t>
            </a:r>
            <a:r>
              <a:rPr lang="cs-CZ" dirty="0" smtClean="0"/>
              <a:t> (také z firmy nebo výrobku) ovlivňuje pocity a myšlenky pozorovatele o charakteru nebo ostatních vlastnostech dané osoby.</a:t>
            </a:r>
          </a:p>
          <a:p>
            <a:r>
              <a:rPr lang="cs-CZ" dirty="0" smtClean="0"/>
              <a:t>Základním stavebním kamenem halo efektu je centrální rys pozorované osoby (např. atraktivita, vztah ke zvířatům, k fotbalu, politický názor, používání konkrétních artefaktů atp.)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3159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efekt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Může být pozitivní, ale i negativní (</a:t>
            </a:r>
            <a:r>
              <a:rPr lang="cs-CZ" i="1" dirty="0" err="1" smtClean="0"/>
              <a:t>devil‘s</a:t>
            </a:r>
            <a:r>
              <a:rPr lang="cs-CZ" i="1" dirty="0" smtClean="0"/>
              <a:t> </a:t>
            </a:r>
            <a:r>
              <a:rPr lang="cs-CZ" i="1" dirty="0" err="1" smtClean="0"/>
              <a:t>effect</a:t>
            </a:r>
            <a:r>
              <a:rPr lang="cs-CZ" dirty="0" smtClean="0"/>
              <a:t>, </a:t>
            </a:r>
            <a:r>
              <a:rPr lang="cs-CZ" i="1" dirty="0" err="1" smtClean="0"/>
              <a:t>horns</a:t>
            </a:r>
            <a:r>
              <a:rPr lang="cs-CZ" i="1" dirty="0" smtClean="0"/>
              <a:t> </a:t>
            </a:r>
            <a:r>
              <a:rPr lang="cs-CZ" i="1" dirty="0" err="1" smtClean="0"/>
              <a:t>effect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dirty="0" smtClean="0"/>
              <a:t>Jedním z důležitých rysů, který vyvolává halo efekt, je </a:t>
            </a:r>
            <a:r>
              <a:rPr lang="cs-CZ" b="1" dirty="0" smtClean="0"/>
              <a:t>atraktivita</a:t>
            </a:r>
            <a:r>
              <a:rPr lang="cs-CZ" dirty="0" smtClean="0"/>
              <a:t>: atraktivní lidé jsou posuzováni také jako inteligentní, odvážní, přívětiví, morální apod.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1842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Halo </a:t>
            </a:r>
            <a:r>
              <a:rPr lang="cs-CZ" dirty="0" smtClean="0"/>
              <a:t>efekt - atraktivita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Dion, </a:t>
            </a:r>
            <a:r>
              <a:rPr lang="en-US" dirty="0" err="1"/>
              <a:t>Berscheid</a:t>
            </a:r>
            <a:r>
              <a:rPr lang="en-US" dirty="0"/>
              <a:t> &amp; </a:t>
            </a:r>
            <a:r>
              <a:rPr lang="en-US" dirty="0" err="1"/>
              <a:t>Walster</a:t>
            </a:r>
            <a:r>
              <a:rPr lang="en-US" dirty="0"/>
              <a:t> (1972) </a:t>
            </a:r>
            <a:r>
              <a:rPr lang="cs-CZ" dirty="0" smtClean="0"/>
              <a:t>uskutečnili výzkum se 60 studenty. Každý student dostal 3 různé fotografie: atraktivní, průměrně atraktivní a neatraktivní osoby. </a:t>
            </a:r>
          </a:p>
          <a:p>
            <a:pPr>
              <a:buNone/>
            </a:pPr>
            <a:r>
              <a:rPr lang="cs-CZ" dirty="0" smtClean="0"/>
              <a:t>Osoby posuzovali na 27 osobnostních škálách (altruismus, sebeprosazování, důvěryhodnost atp.), dále měli odhadnout celkovou spokojenost </a:t>
            </a:r>
            <a:r>
              <a:rPr lang="cs-CZ" dirty="0"/>
              <a:t>a </a:t>
            </a:r>
            <a:r>
              <a:rPr lang="cs-CZ" dirty="0" smtClean="0"/>
              <a:t>nakonec i určit jak prestižní profesi vykonávají.</a:t>
            </a:r>
            <a:endParaRPr lang="cs-CZ" dirty="0"/>
          </a:p>
          <a:p>
            <a:pPr>
              <a:buNone/>
            </a:pPr>
            <a:r>
              <a:rPr lang="cs-CZ" dirty="0" smtClean="0"/>
              <a:t>Výsledky ukázaly, že respondenti předpokládali, že více sociálně žádaných vlastností </a:t>
            </a:r>
            <a:r>
              <a:rPr lang="cs-CZ" dirty="0"/>
              <a:t>mají </a:t>
            </a:r>
            <a:r>
              <a:rPr lang="cs-CZ" dirty="0" smtClean="0"/>
              <a:t>atraktivní lidé (oproti průměrným a neatraktivním). Respondenti také věřili, že atraktivní lidé vedou šťastnější životy, mají šťastnější manželství, lepší rodiče a lepší kariéru než ostatní.</a:t>
            </a:r>
          </a:p>
        </p:txBody>
      </p:sp>
    </p:spTree>
    <p:extLst>
      <p:ext uri="{BB962C8B-B14F-4D97-AF65-F5344CB8AC3E}">
        <p14:creationId xmlns="" xmlns:p14="http://schemas.microsoft.com/office/powerpoint/2010/main" val="2577319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14127</TotalTime>
  <Words>1358</Words>
  <Application>Microsoft Office PowerPoint</Application>
  <PresentationFormat>Předvádění na obrazovce (4:3)</PresentationFormat>
  <Paragraphs>152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Modul</vt:lpstr>
      <vt:lpstr>Sociální psychologie 5 Sociální kognice – kognitivní zkreslení + Teorie mysli</vt:lpstr>
      <vt:lpstr>Dotaz na minulou přednášku</vt:lpstr>
      <vt:lpstr>Různá kognitivní zkreslení</vt:lpstr>
      <vt:lpstr>Budování dojmu o druhých</vt:lpstr>
      <vt:lpstr>Halo efekt</vt:lpstr>
      <vt:lpstr>Halo – svatozář – většina náboženství</vt:lpstr>
      <vt:lpstr>Halo efekt</vt:lpstr>
      <vt:lpstr>Halo efekt</vt:lpstr>
      <vt:lpstr>Halo efekt - atraktivita</vt:lpstr>
      <vt:lpstr>Halo efekt - atraktivita</vt:lpstr>
      <vt:lpstr>Halo efekt - atraktivita</vt:lpstr>
      <vt:lpstr>Halo efekt - atraktivita</vt:lpstr>
      <vt:lpstr>TEORIE MYSLI</vt:lpstr>
      <vt:lpstr>Teorie mysli (mentalizace, theory of mind = TOM)</vt:lpstr>
      <vt:lpstr>Teorie mysli</vt:lpstr>
      <vt:lpstr>Vývoj TOM (Wellman, Gopnik ad.)</vt:lpstr>
      <vt:lpstr>Vývoj TOM (Wellman, Gopnik ad.)</vt:lpstr>
      <vt:lpstr>Vývoj TOM (Wellman, Gopnik ad.)</vt:lpstr>
      <vt:lpstr>Modul teorie mysli (TOMM) &amp; autismus</vt:lpstr>
      <vt:lpstr>Teorie mysli</vt:lpstr>
      <vt:lpstr>Snímek 21</vt:lpstr>
      <vt:lpstr>ATRIBUČNÍ TEORIE</vt:lpstr>
      <vt:lpstr>ATRIBUCE</vt:lpstr>
      <vt:lpstr>ATRIBUCE</vt:lpstr>
      <vt:lpstr>ATRIBUCE</vt:lpstr>
      <vt:lpstr>ATRIBUCE</vt:lpstr>
      <vt:lpstr>ATRIBUCE</vt:lpstr>
      <vt:lpstr>Děkuji za pozornost</vt:lpstr>
      <vt:lpstr>Snímek 29</vt:lpstr>
      <vt:lpstr>Snímek 30</vt:lpstr>
      <vt:lpstr>Snímek 31</vt:lpstr>
      <vt:lpstr>Snímek 32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143</cp:revision>
  <dcterms:created xsi:type="dcterms:W3CDTF">2015-10-20T07:43:33Z</dcterms:created>
  <dcterms:modified xsi:type="dcterms:W3CDTF">2016-10-18T12:29:09Z</dcterms:modified>
</cp:coreProperties>
</file>