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338" r:id="rId3"/>
    <p:sldId id="388" r:id="rId4"/>
    <p:sldId id="372" r:id="rId5"/>
    <p:sldId id="389" r:id="rId6"/>
    <p:sldId id="397" r:id="rId7"/>
    <p:sldId id="398" r:id="rId8"/>
    <p:sldId id="399" r:id="rId9"/>
    <p:sldId id="400" r:id="rId10"/>
    <p:sldId id="401" r:id="rId11"/>
    <p:sldId id="381" r:id="rId12"/>
    <p:sldId id="382" r:id="rId13"/>
    <p:sldId id="396" r:id="rId14"/>
    <p:sldId id="383" r:id="rId15"/>
    <p:sldId id="355" r:id="rId16"/>
    <p:sldId id="360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6F855-BB6D-41EB-8E50-EB05DFEDD891}" type="datetimeFigureOut">
              <a:rPr lang="cs-CZ" smtClean="0"/>
              <a:pPr/>
              <a:t>22.10.2016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9EE4B-35EB-4516-8BF0-423235DFC5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151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cs-CZ" dirty="0" smtClean="0"/>
              <a:t>jako PROTOTYPY</a:t>
            </a:r>
          </a:p>
          <a:p>
            <a:pPr marL="228600" indent="-228600">
              <a:buAutoNum type="arabicPeriod"/>
            </a:pPr>
            <a:r>
              <a:rPr lang="cs-CZ" dirty="0" smtClean="0"/>
              <a:t> jako propojování</a:t>
            </a:r>
            <a:r>
              <a:rPr lang="cs-CZ" baseline="0" dirty="0" smtClean="0"/>
              <a:t> jednotlivých uzlů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9EE4B-35EB-4516-8BF0-423235DFC5C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456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22.10.2016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22.10.2016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22.10.2016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22.10.2016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22.10.2016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22.10.2016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22.10.2016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22.10.2016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22.10.2016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22.10.2016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8477655-785F-4480-948D-E4C995D59F62}" type="datetimeFigureOut">
              <a:rPr lang="cs-CZ" smtClean="0"/>
              <a:pPr/>
              <a:t>22.10.2016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477655-785F-4480-948D-E4C995D59F62}" type="datetimeFigureOut">
              <a:rPr lang="cs-CZ" smtClean="0"/>
              <a:pPr/>
              <a:t>22.10.2016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kuomtYlZM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140968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Sociální psychologie </a:t>
            </a:r>
            <a:r>
              <a:rPr lang="cs-CZ" dirty="0" smtClean="0"/>
              <a:t>6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Sociální kognice – </a:t>
            </a:r>
            <a:r>
              <a:rPr lang="cs-CZ" dirty="0" smtClean="0"/>
              <a:t>dokončení</a:t>
            </a:r>
            <a:br>
              <a:rPr lang="cs-CZ" dirty="0" smtClean="0"/>
            </a:br>
            <a:r>
              <a:rPr lang="cs-CZ" dirty="0" smtClean="0"/>
              <a:t>Sociální skupina - úvod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157192"/>
            <a:ext cx="8077200" cy="1499616"/>
          </a:xfrm>
        </p:spPr>
        <p:txBody>
          <a:bodyPr/>
          <a:lstStyle/>
          <a:p>
            <a:r>
              <a:rPr lang="cs-CZ" dirty="0" smtClean="0"/>
              <a:t>Mgr. Jan Krása, Ph.D., Katedra psychologie, Pedagogická fakulta, MU. 2016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ATRIBUCE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cs-CZ" dirty="0" err="1" smtClean="0"/>
              <a:t>Weiner</a:t>
            </a:r>
            <a:r>
              <a:rPr lang="cs-CZ" dirty="0" smtClean="0"/>
              <a:t> &amp; kol. (1986) rozlišuje 3 dimenze:</a:t>
            </a:r>
          </a:p>
          <a:p>
            <a:pPr marL="118872" indent="0">
              <a:buNone/>
            </a:pPr>
            <a:r>
              <a:rPr lang="cs-CZ" dirty="0" smtClean="0"/>
              <a:t>1. </a:t>
            </a:r>
            <a:r>
              <a:rPr lang="cs-CZ" b="1" dirty="0" smtClean="0"/>
              <a:t>umístění</a:t>
            </a:r>
            <a:r>
              <a:rPr lang="cs-CZ" dirty="0" smtClean="0"/>
              <a:t> (</a:t>
            </a:r>
            <a:r>
              <a:rPr lang="cs-CZ" i="1" dirty="0" err="1" smtClean="0"/>
              <a:t>locus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control</a:t>
            </a:r>
            <a:r>
              <a:rPr lang="cs-CZ" dirty="0" smtClean="0"/>
              <a:t>)</a:t>
            </a:r>
          </a:p>
          <a:p>
            <a:pPr marL="118872" indent="0">
              <a:buNone/>
            </a:pPr>
            <a:r>
              <a:rPr lang="cs-CZ" dirty="0" smtClean="0"/>
              <a:t>2. </a:t>
            </a:r>
            <a:r>
              <a:rPr lang="cs-CZ" b="1" dirty="0" smtClean="0"/>
              <a:t>stabilita</a:t>
            </a:r>
            <a:r>
              <a:rPr lang="cs-CZ" dirty="0" smtClean="0"/>
              <a:t> (neměnné x proměnlivé)</a:t>
            </a:r>
          </a:p>
          <a:p>
            <a:pPr marL="118872" indent="0">
              <a:buNone/>
            </a:pPr>
            <a:r>
              <a:rPr lang="cs-CZ" dirty="0" smtClean="0"/>
              <a:t>3. </a:t>
            </a:r>
            <a:r>
              <a:rPr lang="cs-CZ" b="1" dirty="0" smtClean="0"/>
              <a:t>ovlivnitelnost</a:t>
            </a:r>
            <a:r>
              <a:rPr lang="cs-CZ" dirty="0" smtClean="0"/>
              <a:t> (stupeň kontroly nad příčinou)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 smtClean="0"/>
              <a:t>Podobná teorie </a:t>
            </a:r>
            <a:r>
              <a:rPr lang="cs-CZ" dirty="0" smtClean="0"/>
              <a:t>motivace &amp; </a:t>
            </a:r>
            <a:r>
              <a:rPr lang="cs-CZ" dirty="0" smtClean="0"/>
              <a:t>osobnosti (Rotter, 1954): </a:t>
            </a:r>
            <a:r>
              <a:rPr lang="cs-CZ" i="1" dirty="0" err="1" smtClean="0"/>
              <a:t>locus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control</a:t>
            </a:r>
            <a:r>
              <a:rPr lang="cs-CZ" i="1" dirty="0" smtClean="0"/>
              <a:t> </a:t>
            </a:r>
            <a:r>
              <a:rPr lang="cs-CZ" dirty="0" smtClean="0"/>
              <a:t>jako osobnostní tendence.</a:t>
            </a:r>
            <a:endParaRPr lang="cs-CZ" dirty="0" smtClean="0"/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Ke spontánním </a:t>
            </a:r>
            <a:r>
              <a:rPr lang="cs-CZ" dirty="0" err="1" smtClean="0"/>
              <a:t>atribucím</a:t>
            </a:r>
            <a:r>
              <a:rPr lang="cs-CZ" dirty="0" smtClean="0"/>
              <a:t> dochází předně, když se stane něco </a:t>
            </a:r>
            <a:r>
              <a:rPr lang="cs-CZ" b="1" dirty="0" smtClean="0"/>
              <a:t>neočekávaného</a:t>
            </a:r>
            <a:r>
              <a:rPr lang="cs-CZ" dirty="0" smtClean="0"/>
              <a:t> (</a:t>
            </a:r>
            <a:r>
              <a:rPr lang="cs-CZ" dirty="0" err="1" smtClean="0"/>
              <a:t>Kanazawa</a:t>
            </a:r>
            <a:r>
              <a:rPr lang="cs-CZ" dirty="0" smtClean="0"/>
              <a:t>, 1992).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599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VZTAHY VE SKUPINĚ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cs-CZ" dirty="0" smtClean="0"/>
              <a:t>Zatím jsme mluvili: </a:t>
            </a:r>
          </a:p>
          <a:p>
            <a:pPr marL="118872" indent="0">
              <a:buNone/>
            </a:pPr>
            <a:r>
              <a:rPr lang="cs-CZ" dirty="0" smtClean="0"/>
              <a:t>1. </a:t>
            </a:r>
            <a:r>
              <a:rPr lang="cs-CZ" dirty="0" smtClean="0"/>
              <a:t>o </a:t>
            </a:r>
            <a:r>
              <a:rPr lang="cs-CZ" b="1" dirty="0" smtClean="0"/>
              <a:t>predispozicích</a:t>
            </a:r>
            <a:r>
              <a:rPr lang="cs-CZ" dirty="0" smtClean="0"/>
              <a:t> </a:t>
            </a:r>
            <a:r>
              <a:rPr lang="cs-CZ" b="1" dirty="0" smtClean="0"/>
              <a:t>k sociálnímu životu</a:t>
            </a:r>
            <a:r>
              <a:rPr lang="cs-CZ" dirty="0" smtClean="0"/>
              <a:t>: o vrozeném sociálním instinktu dětí (???) a rodičů (</a:t>
            </a:r>
            <a:r>
              <a:rPr lang="cs-CZ" dirty="0" err="1" smtClean="0"/>
              <a:t>epimeletický</a:t>
            </a:r>
            <a:r>
              <a:rPr lang="cs-CZ" dirty="0" smtClean="0"/>
              <a:t> pud)</a:t>
            </a:r>
          </a:p>
          <a:p>
            <a:pPr marL="118872" indent="0">
              <a:buNone/>
            </a:pPr>
            <a:r>
              <a:rPr lang="cs-CZ" dirty="0" smtClean="0"/>
              <a:t>2. o </a:t>
            </a:r>
            <a:r>
              <a:rPr lang="cs-CZ" b="1" dirty="0" smtClean="0"/>
              <a:t>socializaci</a:t>
            </a:r>
            <a:r>
              <a:rPr lang="cs-CZ" dirty="0" smtClean="0"/>
              <a:t> – vlivu okolí na jedince</a:t>
            </a:r>
          </a:p>
          <a:p>
            <a:pPr marL="118872" indent="0">
              <a:buNone/>
            </a:pPr>
            <a:r>
              <a:rPr lang="cs-CZ" dirty="0" smtClean="0"/>
              <a:t>2. o </a:t>
            </a:r>
            <a:r>
              <a:rPr lang="cs-CZ" b="1" dirty="0" smtClean="0"/>
              <a:t>chybách v kognici </a:t>
            </a:r>
            <a:r>
              <a:rPr lang="cs-CZ" dirty="0" smtClean="0"/>
              <a:t>(jsou to chyby percepce nebo vyšších myšlenkových procesů??)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 smtClean="0"/>
              <a:t>Nyní se podívejme na to, co se všechno děje, když si myslíme , že jsme součástí skupiny.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2395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SKUPINA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 smtClean="0"/>
              <a:t>= základní a klíčový termín sociální psychologie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Dle různých kritérií lze vydělit </a:t>
            </a:r>
            <a:r>
              <a:rPr lang="cs-CZ" b="1" dirty="0" smtClean="0"/>
              <a:t>různé typy sociálních skupin </a:t>
            </a:r>
            <a:r>
              <a:rPr lang="cs-CZ" dirty="0" smtClean="0"/>
              <a:t>(velikost, typ vazby ve </a:t>
            </a:r>
            <a:r>
              <a:rPr lang="cs-CZ" dirty="0" err="1" smtClean="0"/>
              <a:t>sk</a:t>
            </a:r>
            <a:r>
              <a:rPr lang="cs-CZ" dirty="0" smtClean="0"/>
              <a:t>., délka trvání, dle typu členství ve </a:t>
            </a:r>
            <a:r>
              <a:rPr lang="cs-CZ" dirty="0" err="1" smtClean="0"/>
              <a:t>sk</a:t>
            </a:r>
            <a:r>
              <a:rPr lang="cs-CZ" dirty="0" smtClean="0"/>
              <a:t>., dle otevřenosti </a:t>
            </a:r>
            <a:r>
              <a:rPr lang="cs-CZ" dirty="0" err="1" smtClean="0"/>
              <a:t>sk</a:t>
            </a:r>
            <a:r>
              <a:rPr lang="cs-CZ" dirty="0" smtClean="0"/>
              <a:t>., dle vztahu ke </a:t>
            </a:r>
            <a:r>
              <a:rPr lang="cs-CZ" dirty="0" err="1" smtClean="0"/>
              <a:t>sk</a:t>
            </a:r>
            <a:r>
              <a:rPr lang="cs-CZ" dirty="0" smtClean="0"/>
              <a:t>.).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5076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SKUPINA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dirty="0"/>
              <a:t>V existenci (jakkoli je to </a:t>
            </a:r>
            <a:r>
              <a:rPr lang="cs-CZ" dirty="0" smtClean="0"/>
              <a:t>k</a:t>
            </a:r>
            <a:r>
              <a:rPr lang="cs-CZ" b="1" dirty="0" smtClean="0"/>
              <a:t>onstrukce sociální reality</a:t>
            </a:r>
            <a:r>
              <a:rPr lang="cs-CZ" dirty="0" smtClean="0"/>
              <a:t> – srov. Berger &amp; </a:t>
            </a:r>
            <a:r>
              <a:rPr lang="cs-CZ" dirty="0" err="1" smtClean="0"/>
              <a:t>Luckmann</a:t>
            </a:r>
            <a:r>
              <a:rPr lang="cs-CZ" dirty="0" smtClean="0"/>
              <a:t>, 1999) </a:t>
            </a:r>
            <a:r>
              <a:rPr lang="cs-CZ" b="1" dirty="0"/>
              <a:t>soc. </a:t>
            </a:r>
            <a:r>
              <a:rPr lang="cs-CZ" b="1" dirty="0" err="1"/>
              <a:t>sk</a:t>
            </a:r>
            <a:r>
              <a:rPr lang="cs-CZ" b="1" dirty="0"/>
              <a:t>. </a:t>
            </a:r>
            <a:r>
              <a:rPr lang="cs-CZ" dirty="0"/>
              <a:t>spočívá </a:t>
            </a:r>
            <a:r>
              <a:rPr lang="cs-CZ" dirty="0" err="1"/>
              <a:t>svébytbost</a:t>
            </a:r>
            <a:r>
              <a:rPr lang="cs-CZ" dirty="0"/>
              <a:t> </a:t>
            </a:r>
            <a:r>
              <a:rPr lang="cs-CZ" dirty="0" err="1"/>
              <a:t>SocPs</a:t>
            </a:r>
            <a:r>
              <a:rPr lang="cs-CZ" dirty="0"/>
              <a:t>.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err="1" smtClean="0"/>
              <a:t>Tajfel</a:t>
            </a:r>
            <a:r>
              <a:rPr lang="cs-CZ" dirty="0" smtClean="0"/>
              <a:t> (1978) odlišil vedle chování </a:t>
            </a:r>
            <a:r>
              <a:rPr lang="cs-CZ" b="1" dirty="0" smtClean="0"/>
              <a:t>interpersonálního</a:t>
            </a:r>
            <a:r>
              <a:rPr lang="cs-CZ" dirty="0" smtClean="0"/>
              <a:t> chování </a:t>
            </a:r>
            <a:r>
              <a:rPr lang="cs-CZ" b="1" dirty="0" err="1" smtClean="0"/>
              <a:t>meziskupinové</a:t>
            </a:r>
            <a:r>
              <a:rPr lang="cs-CZ" dirty="0" smtClean="0"/>
              <a:t>.</a:t>
            </a:r>
          </a:p>
          <a:p>
            <a:pPr marL="118872" indent="0">
              <a:buNone/>
            </a:pPr>
            <a:r>
              <a:rPr lang="cs-CZ" dirty="0" smtClean="0"/>
              <a:t>Turner &amp; Brown (1981) tuto dualitu překódovali na </a:t>
            </a:r>
            <a:r>
              <a:rPr lang="cs-CZ" b="1" dirty="0" smtClean="0"/>
              <a:t>kontinuum: jedinec – člen skupiny</a:t>
            </a:r>
            <a:r>
              <a:rPr lang="cs-CZ" dirty="0" smtClean="0"/>
              <a:t>.</a:t>
            </a:r>
          </a:p>
          <a:p>
            <a:pPr marL="118872" indent="0">
              <a:buNone/>
            </a:pPr>
            <a:r>
              <a:rPr lang="cs-CZ" dirty="0"/>
              <a:t>V </a:t>
            </a:r>
            <a:r>
              <a:rPr lang="cs-CZ" dirty="0" smtClean="0"/>
              <a:t>existenci </a:t>
            </a:r>
            <a:r>
              <a:rPr lang="cs-CZ" b="1" dirty="0" smtClean="0"/>
              <a:t>identifikace se skupinou </a:t>
            </a:r>
            <a:r>
              <a:rPr lang="cs-CZ" dirty="0" smtClean="0"/>
              <a:t>spočívá svébytnost </a:t>
            </a:r>
            <a:r>
              <a:rPr lang="cs-CZ" dirty="0" err="1"/>
              <a:t>SocPs</a:t>
            </a:r>
            <a:r>
              <a:rPr lang="cs-CZ" dirty="0" smtClean="0"/>
              <a:t>.: </a:t>
            </a:r>
          </a:p>
          <a:p>
            <a:pPr marL="118872" indent="0">
              <a:buNone/>
            </a:pPr>
            <a:r>
              <a:rPr lang="cs-CZ" dirty="0" smtClean="0"/>
              <a:t>1. interpersonální chování jedince nelze příliš předvídat!</a:t>
            </a:r>
          </a:p>
          <a:p>
            <a:pPr marL="118872" indent="0">
              <a:buNone/>
            </a:pPr>
            <a:r>
              <a:rPr lang="cs-CZ" dirty="0" smtClean="0"/>
              <a:t>2. </a:t>
            </a:r>
            <a:r>
              <a:rPr lang="cs-CZ" dirty="0" err="1" smtClean="0"/>
              <a:t>meziskupinové</a:t>
            </a:r>
            <a:r>
              <a:rPr lang="cs-CZ" dirty="0" smtClean="0"/>
              <a:t> chování lze naopak velmi dobře!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Např. ekonomické chování (behaviorální ekonomika), chování fanoušků fotbalu, chování subkultur ad.</a:t>
            </a:r>
            <a:endParaRPr lang="cs-CZ" dirty="0"/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84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SKUPINA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1. interpersonální chování jedince ovlivňují osobností charakteristiky</a:t>
            </a:r>
          </a:p>
          <a:p>
            <a:pPr marL="118872" indent="0">
              <a:buNone/>
            </a:pPr>
            <a:r>
              <a:rPr lang="cs-CZ" dirty="0"/>
              <a:t>2. </a:t>
            </a:r>
            <a:r>
              <a:rPr lang="cs-CZ" dirty="0" err="1"/>
              <a:t>meziskupinové</a:t>
            </a:r>
            <a:r>
              <a:rPr lang="cs-CZ" dirty="0"/>
              <a:t> chování ovlivňují cíle a normy </a:t>
            </a:r>
            <a:r>
              <a:rPr lang="cs-CZ" dirty="0" smtClean="0"/>
              <a:t>skupiny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 smtClean="0"/>
              <a:t>1. interpersonální vyjednávání je velmi proměnlivé</a:t>
            </a:r>
          </a:p>
          <a:p>
            <a:pPr marL="118872" indent="0">
              <a:buNone/>
            </a:pPr>
            <a:r>
              <a:rPr lang="cs-CZ" dirty="0" smtClean="0"/>
              <a:t>2. </a:t>
            </a:r>
            <a:r>
              <a:rPr lang="cs-CZ" dirty="0" err="1" smtClean="0"/>
              <a:t>meziskupinové</a:t>
            </a:r>
            <a:r>
              <a:rPr lang="cs-CZ" dirty="0" smtClean="0"/>
              <a:t> vyjednávání je založeno stereotypním vnímáním &amp; chováním!</a:t>
            </a:r>
            <a:endParaRPr lang="cs-CZ" dirty="0"/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7754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395736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562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622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 na minulou přednášku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Jak chápete </a:t>
            </a:r>
            <a:r>
              <a:rPr lang="cs-CZ" i="1" dirty="0"/>
              <a:t>halo efekt</a:t>
            </a:r>
            <a:r>
              <a:rPr lang="cs-CZ" dirty="0"/>
              <a:t>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Jak se jmenují dva nejdříve osvojené moduly TOM?</a:t>
            </a:r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Konfirmační zkreslení (</a:t>
            </a:r>
            <a:r>
              <a:rPr lang="cs-CZ" sz="3600" i="1" dirty="0" err="1" smtClean="0"/>
              <a:t>confirmation</a:t>
            </a:r>
            <a:r>
              <a:rPr lang="cs-CZ" sz="3600" i="1" dirty="0" smtClean="0"/>
              <a:t> </a:t>
            </a:r>
            <a:r>
              <a:rPr lang="cs-CZ" sz="3600" i="1" dirty="0" err="1" smtClean="0"/>
              <a:t>bias</a:t>
            </a:r>
            <a:r>
              <a:rPr lang="cs-CZ" sz="3600" dirty="0" smtClean="0"/>
              <a:t>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84400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Je to tendence vyhledávat, interpretovat a upomínat si na takové informace, které potvrzují (konfirmují) naše existující domněnky (</a:t>
            </a:r>
            <a:r>
              <a:rPr lang="cs-CZ" i="1" dirty="0" err="1" smtClean="0"/>
              <a:t>beliefs</a:t>
            </a:r>
            <a:r>
              <a:rPr lang="cs-CZ" dirty="0" smtClean="0"/>
              <a:t>) a hypotézy, zatímco nepoměrně méně uvažovat o jiných, alternativních, možnostech (</a:t>
            </a:r>
            <a:r>
              <a:rPr lang="cs-CZ" dirty="0" err="1" smtClean="0"/>
              <a:t>Plous</a:t>
            </a:r>
            <a:r>
              <a:rPr lang="cs-CZ" dirty="0" smtClean="0"/>
              <a:t> &amp; </a:t>
            </a:r>
            <a:r>
              <a:rPr lang="cs-CZ" dirty="0" err="1" smtClean="0"/>
              <a:t>Scott</a:t>
            </a:r>
            <a:r>
              <a:rPr lang="cs-CZ" dirty="0" smtClean="0"/>
              <a:t>, 1993).</a:t>
            </a:r>
          </a:p>
          <a:p>
            <a:r>
              <a:rPr lang="cs-CZ" dirty="0" smtClean="0"/>
              <a:t>„</a:t>
            </a:r>
            <a:r>
              <a:rPr lang="cs-CZ" b="1" i="1" dirty="0" smtClean="0"/>
              <a:t>my </a:t>
            </a:r>
            <a:r>
              <a:rPr lang="cs-CZ" b="1" i="1" dirty="0" err="1" smtClean="0"/>
              <a:t>side</a:t>
            </a:r>
            <a:r>
              <a:rPr lang="cs-CZ" dirty="0" smtClean="0"/>
              <a:t>“ pohled na věc</a:t>
            </a:r>
          </a:p>
          <a:p>
            <a:r>
              <a:rPr lang="cs-CZ" dirty="0" smtClean="0"/>
              <a:t>Výraznější u emočně nabytých témat.</a:t>
            </a:r>
          </a:p>
          <a:p>
            <a:r>
              <a:rPr lang="cs-CZ" dirty="0" smtClean="0"/>
              <a:t>Užití nejednoznačných důkazů k podpoře vlastních domněnek.</a:t>
            </a:r>
          </a:p>
          <a:p>
            <a:r>
              <a:rPr lang="cs-CZ" dirty="0" smtClean="0"/>
              <a:t>Spojuje tyto jevy: </a:t>
            </a:r>
            <a:r>
              <a:rPr lang="cs-CZ" b="1" dirty="0"/>
              <a:t>iluzorní korelaci </a:t>
            </a:r>
            <a:r>
              <a:rPr lang="cs-CZ" dirty="0"/>
              <a:t>(kdy máme dojem, že určité jevy spolu souvisí, přičemž však spolu nesouvisí),</a:t>
            </a:r>
            <a:r>
              <a:rPr lang="cs-CZ" dirty="0" smtClean="0"/>
              <a:t> </a:t>
            </a:r>
            <a:r>
              <a:rPr lang="cs-CZ" b="1" dirty="0" smtClean="0"/>
              <a:t>perseveraci domněnky </a:t>
            </a:r>
            <a:r>
              <a:rPr lang="cs-CZ" dirty="0" smtClean="0"/>
              <a:t>(jev, kdy </a:t>
            </a:r>
            <a:r>
              <a:rPr lang="cs-CZ" i="1" dirty="0" err="1" smtClean="0"/>
              <a:t>belief</a:t>
            </a:r>
            <a:r>
              <a:rPr lang="cs-CZ" dirty="0" smtClean="0"/>
              <a:t> přetrvává, resp. je vybaven, i po jeho vyvrácení), v </a:t>
            </a:r>
            <a:r>
              <a:rPr lang="cs-CZ" b="1" dirty="0" smtClean="0"/>
              <a:t>efektu pořadí </a:t>
            </a:r>
            <a:r>
              <a:rPr lang="cs-CZ" dirty="0" smtClean="0"/>
              <a:t>(za důležitější považujeme první informaci: původnější je lepší).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2952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Pygmalion</a:t>
            </a:r>
            <a:r>
              <a:rPr lang="cs-CZ" dirty="0" smtClean="0"/>
              <a:t> efekt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 smtClean="0"/>
              <a:t>Sociální kognice je jedna věc: jak ostatní vnímáme.</a:t>
            </a:r>
          </a:p>
          <a:p>
            <a:pPr marL="118872" indent="0">
              <a:buNone/>
            </a:pPr>
            <a:r>
              <a:rPr lang="cs-CZ" dirty="0" smtClean="0"/>
              <a:t>Druhá věc je to, že naše přesvědčení (</a:t>
            </a:r>
            <a:r>
              <a:rPr lang="cs-CZ" i="1" dirty="0" err="1" smtClean="0"/>
              <a:t>belief</a:t>
            </a:r>
            <a:r>
              <a:rPr lang="cs-CZ" dirty="0" smtClean="0"/>
              <a:t>) může ovlivňovat a také ovlivňuje naše chování a tím i chování druhých.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7100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Pygmalion</a:t>
            </a:r>
            <a:r>
              <a:rPr lang="cs-CZ" dirty="0"/>
              <a:t> efekt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66177"/>
          </a:xfrm>
        </p:spPr>
        <p:txBody>
          <a:bodyPr>
            <a:normAutofit fontScale="85000" lnSpcReduction="10000"/>
          </a:bodyPr>
          <a:lstStyle/>
          <a:p>
            <a:pPr marL="137160" indent="0">
              <a:buNone/>
            </a:pPr>
            <a:r>
              <a:rPr lang="en-US" dirty="0"/>
              <a:t>Rosenthal </a:t>
            </a:r>
            <a:r>
              <a:rPr lang="cs-CZ" dirty="0"/>
              <a:t>&amp;</a:t>
            </a:r>
            <a:r>
              <a:rPr lang="en-US" dirty="0"/>
              <a:t>Jacobson</a:t>
            </a:r>
            <a:r>
              <a:rPr lang="cs-CZ" dirty="0"/>
              <a:t> (1968</a:t>
            </a:r>
            <a:r>
              <a:rPr lang="cs-CZ" dirty="0" smtClean="0"/>
              <a:t>) ukázali, že jestliže učitelé byli navedeni, aby si mysleli, že jsou někteří žáci perspektivnější, tito žáci skutečně po nějaké době měli lepší výsledky (pomocí objektivních metod měření).</a:t>
            </a:r>
          </a:p>
          <a:p>
            <a:pPr marL="137160" indent="0">
              <a:buNone/>
            </a:pPr>
            <a:r>
              <a:rPr lang="cs-CZ" dirty="0" smtClean="0"/>
              <a:t>Skutečnost může být očekáváním pozitivně (</a:t>
            </a:r>
            <a:r>
              <a:rPr lang="cs-CZ" dirty="0" err="1" smtClean="0"/>
              <a:t>pygm</a:t>
            </a:r>
            <a:r>
              <a:rPr lang="cs-CZ" dirty="0" smtClean="0"/>
              <a:t>. efekt) či negativně (golem efekt) ovlivněna. </a:t>
            </a:r>
            <a:endParaRPr lang="cs-CZ" dirty="0"/>
          </a:p>
          <a:p>
            <a:pPr marL="137160" indent="0">
              <a:buNone/>
            </a:pPr>
            <a:endParaRPr lang="cs-CZ" dirty="0" smtClean="0">
              <a:hlinkClick r:id="rId2"/>
            </a:endParaRPr>
          </a:p>
          <a:p>
            <a:pPr marL="137160" indent="0">
              <a:buNone/>
            </a:pP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://www.youtube.com/watch?v=dkuomtYlZME</a:t>
            </a:r>
            <a:r>
              <a:rPr lang="cs-CZ" dirty="0"/>
              <a:t> (</a:t>
            </a:r>
            <a:r>
              <a:rPr lang="cs-CZ" dirty="0" err="1" smtClean="0"/>
              <a:t>Rosenthalovo</a:t>
            </a:r>
            <a:r>
              <a:rPr lang="cs-CZ" dirty="0" smtClean="0"/>
              <a:t> </a:t>
            </a:r>
            <a:r>
              <a:rPr lang="cs-CZ" i="1" dirty="0" err="1"/>
              <a:t>self-fulfilling</a:t>
            </a:r>
            <a:r>
              <a:rPr lang="cs-CZ" i="1" dirty="0"/>
              <a:t> </a:t>
            </a:r>
            <a:r>
              <a:rPr lang="cs-CZ" i="1" dirty="0" err="1" smtClean="0"/>
              <a:t>prophecy</a:t>
            </a:r>
            <a:r>
              <a:rPr lang="cs-CZ" dirty="0" smtClean="0"/>
              <a:t> =sebenaplňující se proroctví)</a:t>
            </a:r>
            <a:endParaRPr lang="cs-CZ" dirty="0"/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 smtClean="0"/>
              <a:t>Příklady ze života?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1456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ATRIBUCE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5191"/>
            <a:ext cx="8435280" cy="4625609"/>
          </a:xfrm>
        </p:spPr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cs-CZ" dirty="0" smtClean="0"/>
              <a:t>Představy o modulech </a:t>
            </a:r>
            <a:r>
              <a:rPr lang="cs-CZ" i="1" dirty="0" err="1" smtClean="0"/>
              <a:t>believe</a:t>
            </a:r>
            <a:r>
              <a:rPr lang="cs-CZ" i="1" dirty="0" smtClean="0"/>
              <a:t> &amp; </a:t>
            </a:r>
            <a:r>
              <a:rPr lang="cs-CZ" i="1" dirty="0" err="1" smtClean="0"/>
              <a:t>desire</a:t>
            </a:r>
            <a:r>
              <a:rPr lang="cs-CZ" i="1" dirty="0" smtClean="0"/>
              <a:t> </a:t>
            </a:r>
            <a:r>
              <a:rPr lang="cs-CZ" dirty="0" smtClean="0"/>
              <a:t>se vyvíjejí, </a:t>
            </a:r>
            <a:r>
              <a:rPr lang="cs-CZ" dirty="0"/>
              <a:t>nicméně již </a:t>
            </a:r>
            <a:r>
              <a:rPr lang="cs-CZ" dirty="0" smtClean="0"/>
              <a:t>velmi malé děti chápou, </a:t>
            </a:r>
            <a:r>
              <a:rPr lang="cs-CZ" dirty="0" smtClean="0"/>
              <a:t>že chování </a:t>
            </a:r>
            <a:r>
              <a:rPr lang="cs-CZ" dirty="0" smtClean="0"/>
              <a:t>druhých je ovlivněno jejich vnitřními stavy (</a:t>
            </a:r>
            <a:r>
              <a:rPr lang="cs-CZ" i="1" dirty="0" err="1" smtClean="0"/>
              <a:t>believe</a:t>
            </a:r>
            <a:r>
              <a:rPr lang="cs-CZ" i="1" dirty="0" smtClean="0"/>
              <a:t> &amp; </a:t>
            </a:r>
            <a:r>
              <a:rPr lang="cs-CZ" i="1" dirty="0" err="1" smtClean="0"/>
              <a:t>desire</a:t>
            </a:r>
            <a:r>
              <a:rPr lang="cs-CZ" dirty="0" smtClean="0"/>
              <a:t>).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Hledání </a:t>
            </a:r>
            <a:r>
              <a:rPr lang="cs-CZ" b="1" i="1" dirty="0" smtClean="0"/>
              <a:t>příčin</a:t>
            </a:r>
            <a:r>
              <a:rPr lang="cs-CZ" dirty="0" smtClean="0"/>
              <a:t> chování nebo jevů se říká </a:t>
            </a:r>
            <a:r>
              <a:rPr lang="cs-CZ" b="1" dirty="0" smtClean="0"/>
              <a:t>atribuce</a:t>
            </a:r>
            <a:r>
              <a:rPr lang="cs-CZ" dirty="0" smtClean="0"/>
              <a:t>: 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Proč </a:t>
            </a:r>
            <a:r>
              <a:rPr lang="cs-CZ" dirty="0" smtClean="0"/>
              <a:t>někteří lidé nemají rádi hlasitou hudbu</a:t>
            </a:r>
            <a:r>
              <a:rPr lang="cs-CZ" dirty="0" smtClean="0"/>
              <a:t>?</a:t>
            </a:r>
          </a:p>
          <a:p>
            <a:pPr marL="118872" indent="0">
              <a:buNone/>
            </a:pPr>
            <a:r>
              <a:rPr lang="cs-CZ" dirty="0" smtClean="0"/>
              <a:t>Proč </a:t>
            </a:r>
            <a:r>
              <a:rPr lang="cs-CZ" dirty="0" smtClean="0"/>
              <a:t>mě ta trubka za volantem nepustila na přechodu?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Proč </a:t>
            </a:r>
            <a:r>
              <a:rPr lang="cs-CZ" dirty="0" smtClean="0"/>
              <a:t>jsem tu trubku na přechodu nepustil</a:t>
            </a:r>
            <a:r>
              <a:rPr lang="cs-CZ" dirty="0" smtClean="0"/>
              <a:t>?</a:t>
            </a:r>
          </a:p>
          <a:p>
            <a:pPr marL="118872" indent="0">
              <a:buNone/>
            </a:pPr>
            <a:r>
              <a:rPr lang="cs-CZ" dirty="0"/>
              <a:t>Proč jsem zvoral tuto písemku</a:t>
            </a:r>
            <a:r>
              <a:rPr lang="cs-CZ" dirty="0" smtClean="0"/>
              <a:t>? (=</a:t>
            </a:r>
            <a:r>
              <a:rPr lang="cs-CZ" b="1" dirty="0" err="1" smtClean="0"/>
              <a:t>sebeatribuce</a:t>
            </a:r>
            <a:r>
              <a:rPr lang="cs-CZ" dirty="0" smtClean="0"/>
              <a:t>)</a:t>
            </a:r>
            <a:endParaRPr lang="cs-CZ" dirty="0"/>
          </a:p>
          <a:p>
            <a:pPr marL="118872" indent="0">
              <a:buNone/>
            </a:pPr>
            <a:r>
              <a:rPr lang="cs-CZ" dirty="0" smtClean="0"/>
              <a:t>…</a:t>
            </a:r>
            <a:endParaRPr lang="cs-CZ" dirty="0" smtClean="0"/>
          </a:p>
          <a:p>
            <a:pPr marL="118872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59514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ATRIBUCE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6851104" cy="5040560"/>
          </a:xfrm>
        </p:spPr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cs-CZ" dirty="0" smtClean="0"/>
              <a:t>Fritz </a:t>
            </a:r>
            <a:r>
              <a:rPr lang="cs-CZ" dirty="0" err="1" smtClean="0"/>
              <a:t>Heider</a:t>
            </a:r>
            <a:r>
              <a:rPr lang="cs-CZ" dirty="0" smtClean="0"/>
              <a:t> (</a:t>
            </a:r>
            <a:r>
              <a:rPr lang="cs-CZ" dirty="0"/>
              <a:t>1896 </a:t>
            </a:r>
            <a:r>
              <a:rPr lang="cs-CZ" dirty="0" smtClean="0"/>
              <a:t>– 1988) byl prvním, kdo zkoumal proces atribuce.</a:t>
            </a:r>
          </a:p>
          <a:p>
            <a:pPr marL="118872" indent="0">
              <a:buNone/>
            </a:pPr>
            <a:r>
              <a:rPr lang="cs-CZ" dirty="0" err="1" smtClean="0"/>
              <a:t>Heider</a:t>
            </a:r>
            <a:r>
              <a:rPr lang="cs-CZ" dirty="0" smtClean="0"/>
              <a:t> (1958): je důležité vědět, čemu lidé věří, protože tato přesvědčení jsou základem jejich chování.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 smtClean="0"/>
              <a:t>Rozlišoval </a:t>
            </a:r>
            <a:r>
              <a:rPr lang="cs-CZ" b="1" dirty="0" smtClean="0"/>
              <a:t>vnitřní &amp; vnější </a:t>
            </a:r>
            <a:r>
              <a:rPr lang="cs-CZ" dirty="0" smtClean="0"/>
              <a:t>atribuci.</a:t>
            </a:r>
          </a:p>
          <a:p>
            <a:pPr marL="118872" indent="0">
              <a:buNone/>
            </a:pPr>
            <a:r>
              <a:rPr lang="cs-CZ" dirty="0" smtClean="0"/>
              <a:t>Tj. </a:t>
            </a:r>
            <a:r>
              <a:rPr lang="cs-CZ" b="1" dirty="0" smtClean="0"/>
              <a:t>dispoziční &amp; situační </a:t>
            </a:r>
            <a:r>
              <a:rPr lang="cs-CZ" dirty="0" err="1" smtClean="0"/>
              <a:t>atribuci</a:t>
            </a:r>
            <a:r>
              <a:rPr lang="cs-CZ" dirty="0" smtClean="0"/>
              <a:t>.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Např. když někdo upadne, přisoudíme to buď jeho </a:t>
            </a:r>
            <a:r>
              <a:rPr lang="cs-CZ" dirty="0" smtClean="0"/>
              <a:t>vnitřním kvalitám </a:t>
            </a:r>
            <a:r>
              <a:rPr lang="cs-CZ" dirty="0" smtClean="0"/>
              <a:t>(nemotora), nebo vnějším příčinám (namoklý povrch, náhoda).</a:t>
            </a:r>
            <a:endParaRPr lang="cs-CZ" dirty="0"/>
          </a:p>
        </p:txBody>
      </p:sp>
      <p:pic>
        <p:nvPicPr>
          <p:cNvPr id="2054" name="Picture 6" descr="Výsledek obrázk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564904"/>
            <a:ext cx="177165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51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ATRIBUCE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37160" indent="0">
              <a:buNone/>
            </a:pPr>
            <a:r>
              <a:rPr lang="cs-CZ" dirty="0" smtClean="0"/>
              <a:t>F. </a:t>
            </a:r>
            <a:r>
              <a:rPr lang="cs-CZ" dirty="0" err="1" smtClean="0"/>
              <a:t>Heider</a:t>
            </a:r>
            <a:r>
              <a:rPr lang="cs-CZ" dirty="0" smtClean="0"/>
              <a:t> si jako jeden z prvních všiml, že chování jedince je tak působivé, že nepřikládáme dostatečnou váhu </a:t>
            </a:r>
            <a:r>
              <a:rPr lang="cs-CZ" dirty="0" smtClean="0"/>
              <a:t>okolnostem (situaci)!</a:t>
            </a:r>
            <a:endParaRPr lang="cs-CZ" dirty="0" smtClean="0"/>
          </a:p>
          <a:p>
            <a:pPr marL="137160" indent="0">
              <a:buNone/>
            </a:pPr>
            <a:r>
              <a:rPr lang="cs-CZ" dirty="0" smtClean="0"/>
              <a:t>Podceňujeme situační příčiny chování a naopak velmi snadno děláme unáhlené závěry o dispozicích určité osoby.</a:t>
            </a:r>
          </a:p>
          <a:p>
            <a:pPr marL="137160" indent="0">
              <a:buNone/>
            </a:pPr>
            <a:r>
              <a:rPr lang="cs-CZ" b="1" dirty="0" smtClean="0"/>
              <a:t>Základní atribuční chyba </a:t>
            </a:r>
            <a:r>
              <a:rPr lang="cs-CZ" dirty="0" smtClean="0"/>
              <a:t>tedy spočívá v tom, že přikládáme větší váhu osobě a příliš malou váhu situaci.</a:t>
            </a:r>
          </a:p>
          <a:p>
            <a:pPr marL="137160" indent="0">
              <a:buNone/>
            </a:pPr>
            <a:r>
              <a:rPr lang="cs-CZ" dirty="0" smtClean="0"/>
              <a:t>Př.: Má sportovkyně v televizní reklamě opravdu ráda obilninovou kaši, kterou nabízí? – Určitě má.</a:t>
            </a:r>
          </a:p>
          <a:p>
            <a:pPr marL="137160" indent="0">
              <a:buNone/>
            </a:pPr>
            <a:r>
              <a:rPr lang="cs-CZ" dirty="0" smtClean="0"/>
              <a:t>Př.: Vnímání obhájce nějakého zvlášť hrozného zločince.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286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ATRIBUCE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 err="1" smtClean="0"/>
              <a:t>Harold</a:t>
            </a:r>
            <a:r>
              <a:rPr lang="cs-CZ" dirty="0" smtClean="0"/>
              <a:t> </a:t>
            </a:r>
            <a:r>
              <a:rPr lang="cs-CZ" dirty="0" err="1" smtClean="0"/>
              <a:t>Kelley</a:t>
            </a:r>
            <a:r>
              <a:rPr lang="cs-CZ" dirty="0" smtClean="0"/>
              <a:t> (1967, 1973) rozlišoval proměnné (model ANOVA – kovariance proměnných):</a:t>
            </a:r>
          </a:p>
          <a:p>
            <a:pPr marL="118872" indent="0">
              <a:buNone/>
            </a:pPr>
            <a:r>
              <a:rPr lang="cs-CZ" dirty="0" smtClean="0"/>
              <a:t>1. </a:t>
            </a:r>
            <a:r>
              <a:rPr lang="cs-CZ" b="1" dirty="0" smtClean="0"/>
              <a:t>osoba</a:t>
            </a:r>
            <a:r>
              <a:rPr lang="cs-CZ" dirty="0" smtClean="0"/>
              <a:t>  (liší se mezi různými </a:t>
            </a:r>
            <a:r>
              <a:rPr lang="cs-CZ" dirty="0" smtClean="0"/>
              <a:t>lidmi?)</a:t>
            </a: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2. </a:t>
            </a:r>
            <a:r>
              <a:rPr lang="cs-CZ" b="1" dirty="0" smtClean="0"/>
              <a:t>situace</a:t>
            </a:r>
            <a:r>
              <a:rPr lang="cs-CZ" dirty="0" smtClean="0"/>
              <a:t> (liší se mezi </a:t>
            </a:r>
            <a:r>
              <a:rPr lang="cs-CZ" dirty="0" smtClean="0"/>
              <a:t>situacemi?)</a:t>
            </a: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3. </a:t>
            </a:r>
            <a:r>
              <a:rPr lang="cs-CZ" b="1" dirty="0" smtClean="0"/>
              <a:t>entita</a:t>
            </a:r>
            <a:r>
              <a:rPr lang="cs-CZ" dirty="0" smtClean="0"/>
              <a:t> (liší se u různých </a:t>
            </a:r>
            <a:r>
              <a:rPr lang="cs-CZ" dirty="0" smtClean="0"/>
              <a:t>entit?)</a:t>
            </a:r>
            <a:endParaRPr lang="cs-CZ" dirty="0" smtClean="0"/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Např. Proč jsem usnul na přednášce ze </a:t>
            </a:r>
            <a:r>
              <a:rPr lang="cs-CZ" dirty="0" err="1" smtClean="0"/>
              <a:t>SocPs</a:t>
            </a:r>
            <a:r>
              <a:rPr lang="cs-CZ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71549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14235</TotalTime>
  <Words>828</Words>
  <Application>Microsoft Office PowerPoint</Application>
  <PresentationFormat>Předvádění na obrazovce (4:3)</PresentationFormat>
  <Paragraphs>94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Calibri</vt:lpstr>
      <vt:lpstr>Corbel</vt:lpstr>
      <vt:lpstr>Wingdings</vt:lpstr>
      <vt:lpstr>Wingdings 2</vt:lpstr>
      <vt:lpstr>Wingdings 3</vt:lpstr>
      <vt:lpstr>Modul</vt:lpstr>
      <vt:lpstr>Sociální psychologie 6 Sociální kognice – dokončení Sociální skupina - úvod</vt:lpstr>
      <vt:lpstr>Dotaz na minulou přednášku</vt:lpstr>
      <vt:lpstr>Konfirmační zkreslení (confirmation bias)</vt:lpstr>
      <vt:lpstr>Pygmalion efekt</vt:lpstr>
      <vt:lpstr>Pygmalion efekt</vt:lpstr>
      <vt:lpstr>ATRIBUCE</vt:lpstr>
      <vt:lpstr>ATRIBUCE</vt:lpstr>
      <vt:lpstr>ATRIBUCE</vt:lpstr>
      <vt:lpstr>ATRIBUCE</vt:lpstr>
      <vt:lpstr>ATRIBUCE</vt:lpstr>
      <vt:lpstr>VZTAHY VE SKUPINĚ</vt:lpstr>
      <vt:lpstr>SOCIÁLNÍ SKUPINA</vt:lpstr>
      <vt:lpstr>SOCIÁLNÍ SKUPINA</vt:lpstr>
      <vt:lpstr>SOCIÁLNÍ SKUPINA</vt:lpstr>
      <vt:lpstr>Děkuji za pozornost</vt:lpstr>
      <vt:lpstr>Prezentace aplikace PowerPoint</vt:lpstr>
    </vt:vector>
  </TitlesOfParts>
  <Company>Pedagogicka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 1</dc:title>
  <dc:creator>Krasa</dc:creator>
  <cp:lastModifiedBy>Pospisil</cp:lastModifiedBy>
  <cp:revision>159</cp:revision>
  <dcterms:created xsi:type="dcterms:W3CDTF">2015-10-20T07:43:33Z</dcterms:created>
  <dcterms:modified xsi:type="dcterms:W3CDTF">2016-10-22T20:23:06Z</dcterms:modified>
</cp:coreProperties>
</file>