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76" r:id="rId3"/>
    <p:sldId id="272" r:id="rId4"/>
    <p:sldId id="273" r:id="rId5"/>
    <p:sldId id="280" r:id="rId6"/>
    <p:sldId id="265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56" autoAdjust="0"/>
  </p:normalViewPr>
  <p:slideViewPr>
    <p:cSldViewPr>
      <p:cViewPr varScale="1">
        <p:scale>
          <a:sx n="122" d="100"/>
          <a:sy n="122" d="100"/>
        </p:scale>
        <p:origin x="120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B822AA-9BA3-4E01-A3A3-8E12FDBACCE3}" type="datetimeFigureOut">
              <a:rPr lang="cs-CZ" smtClean="0"/>
              <a:pPr/>
              <a:t>27.9.2016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296247-9577-4126-B0DF-5030A1675DE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81530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8D30BD-D47D-4585-8DD7-A0C7A4A829FA}" type="datetimeFigureOut">
              <a:rPr lang="cs-CZ" smtClean="0"/>
              <a:pPr/>
              <a:t>27.9.2016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A75F5E-30B8-43CF-B064-BDE7204519D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5865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 rezervou se počítalo z důvodu státních svátků, pedagogických praxí a časové zaneprázdněnosti přednášejících (účast na stážích, zasedáních, konferencích aj.).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Seznámení s jednotlivými vyučujícími.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A75F5E-30B8-43CF-B064-BDE7204519DE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1272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Zde</a:t>
            </a:r>
            <a:r>
              <a:rPr lang="cs-CZ" baseline="0" dirty="0" smtClean="0"/>
              <a:t> se zastavit u povinné a doporučené literatury. Propojit s prací na seminářích.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aseline="0" dirty="0" smtClean="0"/>
              <a:t>374 prezenčních studentů. 259 kombinovaných. (dohromady 633)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A75F5E-30B8-43CF-B064-BDE7204519DE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0096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Prezenční:</a:t>
            </a:r>
            <a:r>
              <a:rPr lang="cs-CZ" baseline="0" dirty="0" smtClean="0"/>
              <a:t> domácí příprava průměrného studenta na zkoušku cca 80 hodin (10 dní/8 hodin denně)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aseline="0" dirty="0" smtClean="0"/>
              <a:t>Kombinovaní: domácí příprava průměrného studenta na zkoušku cca 110 hodin (13 dní/8 hodin denně)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A75F5E-30B8-43CF-B064-BDE7204519DE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4317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1B3AE-E593-450B-B19C-C64FF9D715C4}" type="datetimeFigureOut">
              <a:rPr lang="cs-CZ" smtClean="0"/>
              <a:pPr/>
              <a:t>27.9.2016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12DB-CDFC-48B6-80A6-5C3539B2CE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1B3AE-E593-450B-B19C-C64FF9D715C4}" type="datetimeFigureOut">
              <a:rPr lang="cs-CZ" smtClean="0"/>
              <a:pPr/>
              <a:t>27.9.2016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12DB-CDFC-48B6-80A6-5C3539B2CE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1B3AE-E593-450B-B19C-C64FF9D715C4}" type="datetimeFigureOut">
              <a:rPr lang="cs-CZ" smtClean="0"/>
              <a:pPr/>
              <a:t>27.9.2016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12DB-CDFC-48B6-80A6-5C3539B2CE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1B3AE-E593-450B-B19C-C64FF9D715C4}" type="datetimeFigureOut">
              <a:rPr lang="cs-CZ" smtClean="0"/>
              <a:pPr/>
              <a:t>27.9.2016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12DB-CDFC-48B6-80A6-5C3539B2CE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1B3AE-E593-450B-B19C-C64FF9D715C4}" type="datetimeFigureOut">
              <a:rPr lang="cs-CZ" smtClean="0"/>
              <a:pPr/>
              <a:t>27.9.2016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12DB-CDFC-48B6-80A6-5C3539B2CE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1B3AE-E593-450B-B19C-C64FF9D715C4}" type="datetimeFigureOut">
              <a:rPr lang="cs-CZ" smtClean="0"/>
              <a:pPr/>
              <a:t>27.9.2016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12DB-CDFC-48B6-80A6-5C3539B2CE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1B3AE-E593-450B-B19C-C64FF9D715C4}" type="datetimeFigureOut">
              <a:rPr lang="cs-CZ" smtClean="0"/>
              <a:pPr/>
              <a:t>27.9.2016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12DB-CDFC-48B6-80A6-5C3539B2CE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1B3AE-E593-450B-B19C-C64FF9D715C4}" type="datetimeFigureOut">
              <a:rPr lang="cs-CZ" smtClean="0"/>
              <a:pPr/>
              <a:t>27.9.2016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12DB-CDFC-48B6-80A6-5C3539B2CE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1B3AE-E593-450B-B19C-C64FF9D715C4}" type="datetimeFigureOut">
              <a:rPr lang="cs-CZ" smtClean="0"/>
              <a:pPr/>
              <a:t>27.9.2016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12DB-CDFC-48B6-80A6-5C3539B2CE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1B3AE-E593-450B-B19C-C64FF9D715C4}" type="datetimeFigureOut">
              <a:rPr lang="cs-CZ" smtClean="0"/>
              <a:pPr/>
              <a:t>27.9.2016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12DB-CDFC-48B6-80A6-5C3539B2CE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1B3AE-E593-450B-B19C-C64FF9D715C4}" type="datetimeFigureOut">
              <a:rPr lang="cs-CZ" smtClean="0"/>
              <a:pPr/>
              <a:t>27.9.2016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12DB-CDFC-48B6-80A6-5C3539B2CE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1B3AE-E593-450B-B19C-C64FF9D715C4}" type="datetimeFigureOut">
              <a:rPr lang="cs-CZ" smtClean="0"/>
              <a:pPr/>
              <a:t>27.9.2016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D12DB-CDFC-48B6-80A6-5C3539B2CE0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moodlinka.ped.muni.cz/course/view.php?id=222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ied.cz/FileDownload.aspx?FileID=387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700809"/>
            <a:ext cx="7772400" cy="1899642"/>
          </a:xfrm>
        </p:spPr>
        <p:txBody>
          <a:bodyPr>
            <a:normAutofit/>
          </a:bodyPr>
          <a:lstStyle/>
          <a:p>
            <a:r>
              <a:rPr lang="cs-CZ" sz="4900" b="1" dirty="0" smtClean="0"/>
              <a:t>Obecná </a:t>
            </a:r>
            <a:r>
              <a:rPr lang="cs-CZ" sz="4900" b="1" dirty="0" smtClean="0"/>
              <a:t>didaktika: </a:t>
            </a:r>
            <a:br>
              <a:rPr lang="cs-CZ" sz="4900" b="1" dirty="0" smtClean="0"/>
            </a:br>
            <a:r>
              <a:rPr lang="cs-CZ" sz="4900" b="1" dirty="0" smtClean="0"/>
              <a:t>základní informace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528" y="3886200"/>
            <a:ext cx="8352928" cy="1752600"/>
          </a:xfrm>
        </p:spPr>
        <p:txBody>
          <a:bodyPr>
            <a:normAutofit/>
          </a:bodyPr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Tematické okruhy ke zkoušce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68760"/>
            <a:ext cx="8435280" cy="504056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70000"/>
              </a:lnSpc>
              <a:buNone/>
            </a:pPr>
            <a:r>
              <a:rPr lang="cs-CZ" sz="2900" dirty="0" smtClean="0"/>
              <a:t>1. Základní </a:t>
            </a:r>
            <a:r>
              <a:rPr lang="cs-CZ" sz="2900" dirty="0"/>
              <a:t>otázky didaktiky - úvod do studia </a:t>
            </a:r>
            <a:endParaRPr lang="cs-CZ" sz="2900" dirty="0" smtClean="0"/>
          </a:p>
          <a:p>
            <a:pPr>
              <a:lnSpc>
                <a:spcPct val="170000"/>
              </a:lnSpc>
              <a:buNone/>
            </a:pPr>
            <a:r>
              <a:rPr lang="cs-CZ" sz="2900" dirty="0" smtClean="0"/>
              <a:t>2</a:t>
            </a:r>
            <a:r>
              <a:rPr lang="cs-CZ" sz="2900" dirty="0"/>
              <a:t>. Vzdělávací a kurikulární </a:t>
            </a:r>
            <a:r>
              <a:rPr lang="cs-CZ" sz="2900" dirty="0" smtClean="0"/>
              <a:t>politika </a:t>
            </a:r>
            <a:endParaRPr lang="cs-CZ" sz="2900" dirty="0" smtClean="0"/>
          </a:p>
          <a:p>
            <a:pPr>
              <a:lnSpc>
                <a:spcPct val="170000"/>
              </a:lnSpc>
              <a:buNone/>
            </a:pPr>
            <a:r>
              <a:rPr lang="cs-CZ" sz="2900" dirty="0" smtClean="0"/>
              <a:t>3</a:t>
            </a:r>
            <a:r>
              <a:rPr lang="cs-CZ" sz="2900" dirty="0"/>
              <a:t>. Vzdělávací a školský systém a </a:t>
            </a:r>
            <a:r>
              <a:rPr lang="cs-CZ" sz="2900" dirty="0" smtClean="0"/>
              <a:t>škola jako </a:t>
            </a:r>
            <a:r>
              <a:rPr lang="cs-CZ" sz="2900" dirty="0"/>
              <a:t>učební prostředí </a:t>
            </a:r>
            <a:endParaRPr lang="cs-CZ" sz="2900" dirty="0" smtClean="0"/>
          </a:p>
          <a:p>
            <a:pPr>
              <a:lnSpc>
                <a:spcPct val="170000"/>
              </a:lnSpc>
              <a:buNone/>
            </a:pPr>
            <a:r>
              <a:rPr lang="cs-CZ" sz="2900" dirty="0" smtClean="0"/>
              <a:t>4</a:t>
            </a:r>
            <a:r>
              <a:rPr lang="cs-CZ" sz="2900" dirty="0"/>
              <a:t>. Vzdělání, vzdělávání a vzdělanost: pojetí, cíle a obsahy </a:t>
            </a:r>
            <a:endParaRPr lang="cs-CZ" sz="2900" dirty="0" smtClean="0"/>
          </a:p>
          <a:p>
            <a:pPr>
              <a:lnSpc>
                <a:spcPct val="170000"/>
              </a:lnSpc>
              <a:buNone/>
            </a:pPr>
            <a:r>
              <a:rPr lang="cs-CZ" sz="2900" dirty="0" smtClean="0"/>
              <a:t>5</a:t>
            </a:r>
            <a:r>
              <a:rPr lang="cs-CZ" sz="2900" dirty="0"/>
              <a:t>. Cíle a obsahy vzdělávání a jejich </a:t>
            </a:r>
            <a:r>
              <a:rPr lang="cs-CZ" sz="2900" dirty="0" smtClean="0"/>
              <a:t>transformace </a:t>
            </a:r>
            <a:endParaRPr lang="cs-CZ" sz="2900" dirty="0" smtClean="0"/>
          </a:p>
          <a:p>
            <a:pPr>
              <a:lnSpc>
                <a:spcPct val="170000"/>
              </a:lnSpc>
              <a:buNone/>
            </a:pPr>
            <a:r>
              <a:rPr lang="cs-CZ" sz="2900" dirty="0" smtClean="0"/>
              <a:t>6</a:t>
            </a:r>
            <a:r>
              <a:rPr lang="cs-CZ" sz="2900" dirty="0"/>
              <a:t>. Učebnice a další didaktická média </a:t>
            </a:r>
            <a:endParaRPr lang="cs-CZ" sz="2900" dirty="0" smtClean="0"/>
          </a:p>
          <a:p>
            <a:pPr>
              <a:lnSpc>
                <a:spcPct val="170000"/>
              </a:lnSpc>
              <a:buNone/>
            </a:pPr>
            <a:r>
              <a:rPr lang="cs-CZ" sz="2900" dirty="0" smtClean="0"/>
              <a:t>6</a:t>
            </a:r>
            <a:r>
              <a:rPr lang="cs-CZ" sz="2900" dirty="0"/>
              <a:t>. </a:t>
            </a:r>
            <a:r>
              <a:rPr lang="cs-CZ" sz="2900" dirty="0" smtClean="0"/>
              <a:t>Výuka: vyučování a učení </a:t>
            </a:r>
            <a:endParaRPr lang="cs-CZ" sz="2900" dirty="0" smtClean="0"/>
          </a:p>
          <a:p>
            <a:pPr>
              <a:lnSpc>
                <a:spcPct val="170000"/>
              </a:lnSpc>
              <a:buNone/>
            </a:pPr>
            <a:r>
              <a:rPr lang="cs-CZ" sz="2900" dirty="0" smtClean="0"/>
              <a:t>7</a:t>
            </a:r>
            <a:r>
              <a:rPr lang="cs-CZ" sz="2900" dirty="0"/>
              <a:t>. </a:t>
            </a:r>
            <a:r>
              <a:rPr lang="cs-CZ" sz="2900" dirty="0" smtClean="0"/>
              <a:t>Organizace </a:t>
            </a:r>
            <a:r>
              <a:rPr lang="cs-CZ" sz="2900" dirty="0"/>
              <a:t>a řízení třídy </a:t>
            </a:r>
            <a:endParaRPr lang="cs-CZ" sz="2900" dirty="0" smtClean="0"/>
          </a:p>
          <a:p>
            <a:pPr>
              <a:lnSpc>
                <a:spcPct val="170000"/>
              </a:lnSpc>
              <a:buNone/>
            </a:pPr>
            <a:r>
              <a:rPr lang="cs-CZ" sz="2900" dirty="0" smtClean="0"/>
              <a:t>8</a:t>
            </a:r>
            <a:r>
              <a:rPr lang="cs-CZ" sz="2900" dirty="0"/>
              <a:t>. Učební úlohy a </a:t>
            </a:r>
            <a:r>
              <a:rPr lang="cs-CZ" sz="2900" dirty="0" smtClean="0"/>
              <a:t>mezinárodní </a:t>
            </a:r>
            <a:r>
              <a:rPr lang="cs-CZ" sz="2900" dirty="0"/>
              <a:t>srovnávací výzkumy </a:t>
            </a:r>
            <a:endParaRPr lang="cs-CZ" sz="2900" dirty="0" smtClean="0"/>
          </a:p>
          <a:p>
            <a:pPr>
              <a:lnSpc>
                <a:spcPct val="170000"/>
              </a:lnSpc>
              <a:buNone/>
            </a:pPr>
            <a:r>
              <a:rPr lang="cs-CZ" sz="2900" dirty="0" smtClean="0"/>
              <a:t>9</a:t>
            </a:r>
            <a:r>
              <a:rPr lang="cs-CZ" sz="2900" dirty="0"/>
              <a:t>. Hodnocení žáků </a:t>
            </a:r>
            <a:endParaRPr lang="cs-CZ" sz="2900" dirty="0" smtClean="0"/>
          </a:p>
          <a:p>
            <a:pPr>
              <a:lnSpc>
                <a:spcPct val="170000"/>
              </a:lnSpc>
              <a:buNone/>
            </a:pPr>
            <a:r>
              <a:rPr lang="cs-CZ" sz="2900" dirty="0" smtClean="0"/>
              <a:t>10</a:t>
            </a:r>
            <a:r>
              <a:rPr lang="cs-CZ" sz="2900" dirty="0"/>
              <a:t>. Posilování zodpovědnosti za vlastní učení a </a:t>
            </a:r>
            <a:r>
              <a:rPr lang="cs-CZ" sz="2900" dirty="0" smtClean="0"/>
              <a:t>autoregulace </a:t>
            </a:r>
            <a:r>
              <a:rPr lang="cs-CZ" sz="2900" dirty="0"/>
              <a:t>učení </a:t>
            </a:r>
            <a:endParaRPr lang="cs-CZ" sz="2900" dirty="0" smtClean="0"/>
          </a:p>
          <a:p>
            <a:pPr>
              <a:lnSpc>
                <a:spcPct val="170000"/>
              </a:lnSpc>
              <a:buNone/>
            </a:pPr>
            <a:r>
              <a:rPr lang="cs-CZ" sz="2900" dirty="0" smtClean="0"/>
              <a:t>11</a:t>
            </a:r>
            <a:r>
              <a:rPr lang="cs-CZ" sz="2900" dirty="0"/>
              <a:t>. </a:t>
            </a:r>
            <a:r>
              <a:rPr lang="cs-CZ" sz="2900" dirty="0" smtClean="0"/>
              <a:t>Analýza </a:t>
            </a:r>
            <a:r>
              <a:rPr lang="cs-CZ" sz="2900" dirty="0"/>
              <a:t>a </a:t>
            </a:r>
            <a:r>
              <a:rPr lang="cs-CZ" sz="2900" dirty="0" smtClean="0"/>
              <a:t>reflexe </a:t>
            </a:r>
            <a:r>
              <a:rPr lang="cs-CZ" sz="2900" dirty="0"/>
              <a:t>výuky a rozvíjení kvality </a:t>
            </a:r>
            <a:r>
              <a:rPr lang="cs-CZ" sz="2900" dirty="0" smtClean="0"/>
              <a:t>výuky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Metody hodnocení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435280" cy="5141168"/>
          </a:xfrm>
        </p:spPr>
        <p:txBody>
          <a:bodyPr>
            <a:noAutofit/>
          </a:bodyPr>
          <a:lstStyle/>
          <a:p>
            <a:pPr marL="514350" indent="-514350"/>
            <a:r>
              <a:rPr lang="cs-CZ" sz="2400" dirty="0" smtClean="0"/>
              <a:t>Ústní zkouška formou odborné rozpravy.</a:t>
            </a:r>
          </a:p>
          <a:p>
            <a:pPr marL="514350" indent="-514350"/>
            <a:r>
              <a:rPr lang="cs-CZ" sz="2400" dirty="0" smtClean="0"/>
              <a:t>Tematické okruhy ke zkoušce viz osnova předmětu v IS.MU.</a:t>
            </a:r>
          </a:p>
          <a:p>
            <a:pPr marL="514350" indent="-514350"/>
            <a:r>
              <a:rPr lang="cs-CZ" sz="2400" dirty="0" smtClean="0"/>
              <a:t>Termíny budou vypsány v IS.MU.</a:t>
            </a:r>
          </a:p>
          <a:p>
            <a:pPr marL="0" indent="0">
              <a:buNone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Studijní zátěž předmětu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435280" cy="5141168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cs-CZ" sz="2000" dirty="0" smtClean="0"/>
              <a:t>4 </a:t>
            </a:r>
            <a:r>
              <a:rPr lang="cs-CZ" sz="2000" dirty="0" smtClean="0"/>
              <a:t>kredity = </a:t>
            </a:r>
            <a:r>
              <a:rPr lang="cs-CZ" sz="2000" dirty="0" smtClean="0"/>
              <a:t>120 hodin</a:t>
            </a:r>
            <a:endParaRPr lang="cs-CZ" sz="2000" dirty="0" smtClean="0"/>
          </a:p>
          <a:p>
            <a:pPr marL="514350" indent="-514350">
              <a:buNone/>
            </a:pPr>
            <a:endParaRPr lang="cs-CZ" sz="2000" dirty="0" smtClean="0"/>
          </a:p>
          <a:p>
            <a:pPr marL="514350" indent="-514350">
              <a:buNone/>
            </a:pPr>
            <a:r>
              <a:rPr lang="cs-CZ" sz="2000" dirty="0" smtClean="0"/>
              <a:t>			</a:t>
            </a:r>
          </a:p>
          <a:p>
            <a:pPr marL="514350" indent="-514350">
              <a:buNone/>
            </a:pPr>
            <a:endParaRPr lang="cs-CZ" sz="2400" b="1" dirty="0"/>
          </a:p>
        </p:txBody>
      </p:sp>
      <p:sp>
        <p:nvSpPr>
          <p:cNvPr id="5" name="Obdélník 4"/>
          <p:cNvSpPr/>
          <p:nvPr/>
        </p:nvSpPr>
        <p:spPr>
          <a:xfrm>
            <a:off x="611560" y="3212976"/>
            <a:ext cx="77768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dirty="0" smtClean="0"/>
              <a:t>Každý předmět (= jednosemestrální kurz, jedno období) je ohodnocen určitým počtem kreditů, které vyjadřují míru náročnosti předmětu, poměrný díl studijní zátěže, která je kladena na studenta (včetně domácí přípravy) v daném semestru (období).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611560" y="3212976"/>
            <a:ext cx="7920880" cy="122413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11560" y="4653136"/>
            <a:ext cx="7920880" cy="1512168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chemeClr val="tx1"/>
                </a:solidFill>
                <a:ea typeface="Times New Roman"/>
              </a:rPr>
              <a:t>Kreditní bod představuje 1/60 průměrné roční studijní zátěže průměrného studenta, tzn. zpravidla 30 hodin. Počet kreditů konkrétního předmětu zahrnuje celkovou studijní zátěž studenta, tzn. zahrnuje kromě kontaktních hodin další aktivity (v závazné struktuře - týmová práce, praxe, laboratorní praktika, exkurze, domácí příprava, </a:t>
            </a:r>
            <a:r>
              <a:rPr lang="cs-CZ" dirty="0" err="1" smtClean="0">
                <a:solidFill>
                  <a:schemeClr val="tx1"/>
                </a:solidFill>
                <a:ea typeface="Times New Roman"/>
              </a:rPr>
              <a:t>příprava</a:t>
            </a:r>
            <a:r>
              <a:rPr lang="cs-CZ" dirty="0" smtClean="0">
                <a:solidFill>
                  <a:schemeClr val="tx1"/>
                </a:solidFill>
                <a:ea typeface="Times New Roman"/>
              </a:rPr>
              <a:t> na zkoušku, zkouška).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539552" y="1844824"/>
            <a:ext cx="79208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Předpokládá se domácí příprava průměrného studenta na zkoušku cca </a:t>
            </a:r>
            <a:r>
              <a:rPr lang="cs-CZ" dirty="0" smtClean="0"/>
              <a:t>120 </a:t>
            </a:r>
            <a:r>
              <a:rPr lang="cs-CZ" dirty="0" smtClean="0"/>
              <a:t>hodin.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Elektronická studijní opora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Byl vytvořen elektronický kurz, který je komplementární </a:t>
            </a:r>
            <a:br>
              <a:rPr lang="cs-CZ" sz="2400" dirty="0" smtClean="0"/>
            </a:br>
            <a:r>
              <a:rPr lang="cs-CZ" sz="2400" dirty="0" smtClean="0"/>
              <a:t>s jednotlivými přednáškovými tématy (a v ideálním případě také tématy jednotlivých seminářů). </a:t>
            </a:r>
          </a:p>
          <a:p>
            <a:pPr>
              <a:buNone/>
            </a:pPr>
            <a:endParaRPr lang="cs-CZ" sz="2400" dirty="0" smtClean="0"/>
          </a:p>
          <a:p>
            <a:r>
              <a:rPr lang="cs-CZ" sz="2400" dirty="0" smtClean="0"/>
              <a:t>Elektronický kurz je k dispozici zde: </a:t>
            </a:r>
          </a:p>
          <a:p>
            <a:pPr>
              <a:buNone/>
            </a:pPr>
            <a:r>
              <a:rPr lang="cs-CZ" sz="2400" dirty="0" smtClean="0"/>
              <a:t>		</a:t>
            </a:r>
            <a:r>
              <a:rPr lang="cs-CZ" sz="2400" dirty="0" smtClean="0">
                <a:hlinkClick r:id="rId2"/>
              </a:rPr>
              <a:t>http://moodlinka.ped.muni.cz/course/view.php?id=2224</a:t>
            </a: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	Heslo: </a:t>
            </a:r>
            <a:r>
              <a:rPr lang="cs-CZ" sz="2400" dirty="0" err="1" smtClean="0"/>
              <a:t>comenius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smtClean="0"/>
              <a:t>Elektronický </a:t>
            </a:r>
            <a:r>
              <a:rPr lang="cs-CZ" sz="2400" dirty="0" smtClean="0"/>
              <a:t>kurz by měl být pouze oporou. Předpokládá se intenzivní samostatné studium odborné literatury (viz povinná </a:t>
            </a:r>
            <a:br>
              <a:rPr lang="cs-CZ" sz="2400" dirty="0" smtClean="0"/>
            </a:br>
            <a:r>
              <a:rPr lang="cs-CZ" sz="2400" dirty="0" smtClean="0"/>
              <a:t>a doporučená literatura).</a:t>
            </a:r>
          </a:p>
          <a:p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cs-CZ" sz="1600" dirty="0" smtClean="0"/>
              <a:t>Povinná: </a:t>
            </a:r>
          </a:p>
          <a:p>
            <a:r>
              <a:rPr lang="cs-CZ" sz="1600" dirty="0" smtClean="0"/>
              <a:t>Pasch</a:t>
            </a:r>
            <a:r>
              <a:rPr lang="cs-CZ" sz="1600" dirty="0"/>
              <a:t>, M. </a:t>
            </a:r>
            <a:r>
              <a:rPr lang="cs-CZ" sz="1600" dirty="0" err="1" smtClean="0"/>
              <a:t>et</a:t>
            </a:r>
            <a:r>
              <a:rPr lang="cs-CZ" sz="1600" dirty="0" smtClean="0"/>
              <a:t> </a:t>
            </a:r>
            <a:r>
              <a:rPr lang="cs-CZ" sz="1600" dirty="0" err="1" smtClean="0"/>
              <a:t>al</a:t>
            </a:r>
            <a:r>
              <a:rPr lang="cs-CZ" sz="1600" dirty="0" smtClean="0"/>
              <a:t>. (1998</a:t>
            </a:r>
            <a:r>
              <a:rPr lang="cs-CZ" sz="1600" dirty="0"/>
              <a:t>). </a:t>
            </a:r>
            <a:r>
              <a:rPr lang="cs-CZ" sz="1600" i="1" dirty="0"/>
              <a:t>Od vzdělávacího programu k vyučovací hodině.</a:t>
            </a:r>
            <a:r>
              <a:rPr lang="cs-CZ" sz="1600" dirty="0"/>
              <a:t> Praha: Portál</a:t>
            </a:r>
            <a:r>
              <a:rPr lang="cs-CZ" sz="1600" dirty="0" smtClean="0"/>
              <a:t>.</a:t>
            </a:r>
          </a:p>
          <a:p>
            <a:r>
              <a:rPr lang="cs-CZ" sz="1600" dirty="0" smtClean="0"/>
              <a:t>Janík, T.,Maňák, J.,Knecht, P. (2009). </a:t>
            </a:r>
            <a:r>
              <a:rPr lang="cs-CZ" sz="1600" i="1" dirty="0" smtClean="0"/>
              <a:t>Cíle a obsahy školního vzdělávání a metodologie jejich utváření</a:t>
            </a:r>
            <a:r>
              <a:rPr lang="cs-CZ" sz="1600" dirty="0" smtClean="0"/>
              <a:t>. Brno: Paido. </a:t>
            </a:r>
          </a:p>
          <a:p>
            <a:r>
              <a:rPr lang="cs-CZ" sz="1600" dirty="0" smtClean="0"/>
              <a:t>Skalková, J. (2007).  </a:t>
            </a:r>
            <a:r>
              <a:rPr lang="cs-CZ" sz="1600" i="1" dirty="0" smtClean="0"/>
              <a:t>Obecná didaktika</a:t>
            </a:r>
            <a:r>
              <a:rPr lang="cs-CZ" sz="1600" dirty="0" smtClean="0"/>
              <a:t>. Praha: </a:t>
            </a:r>
            <a:r>
              <a:rPr lang="cs-CZ" sz="1600" dirty="0" err="1" smtClean="0"/>
              <a:t>Grada</a:t>
            </a:r>
            <a:r>
              <a:rPr lang="cs-CZ" sz="1600" dirty="0" smtClean="0"/>
              <a:t>.</a:t>
            </a:r>
          </a:p>
          <a:p>
            <a:r>
              <a:rPr lang="cs-CZ" sz="1600" dirty="0" smtClean="0">
                <a:hlinkClick r:id="rId2"/>
              </a:rPr>
              <a:t>Janík, T., &amp; Stuchlíková, I. (2010). Oborové didaktiky na vzestupu: přehled aktuálních vývojových tendencí. </a:t>
            </a:r>
            <a:r>
              <a:rPr lang="cs-CZ" sz="1600" i="1" dirty="0" err="1" smtClean="0">
                <a:hlinkClick r:id="rId2"/>
              </a:rPr>
              <a:t>Scientia</a:t>
            </a:r>
            <a:r>
              <a:rPr lang="cs-CZ" sz="1600" i="1" dirty="0" smtClean="0">
                <a:hlinkClick r:id="rId2"/>
              </a:rPr>
              <a:t> in </a:t>
            </a:r>
            <a:r>
              <a:rPr lang="cs-CZ" sz="1600" i="1" dirty="0" err="1" smtClean="0">
                <a:hlinkClick r:id="rId2"/>
              </a:rPr>
              <a:t>educatione</a:t>
            </a:r>
            <a:r>
              <a:rPr lang="cs-CZ" sz="1600" i="1" dirty="0" smtClean="0">
                <a:hlinkClick r:id="rId2"/>
              </a:rPr>
              <a:t>, 1</a:t>
            </a:r>
            <a:r>
              <a:rPr lang="cs-CZ" sz="1600" dirty="0" smtClean="0">
                <a:hlinkClick r:id="rId2"/>
              </a:rPr>
              <a:t>(1), 5–32.</a:t>
            </a:r>
            <a:endParaRPr lang="cs-CZ" sz="1600" dirty="0"/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r>
              <a:rPr lang="cs-CZ" sz="1600" dirty="0" smtClean="0"/>
              <a:t>Doporučená:</a:t>
            </a:r>
          </a:p>
          <a:p>
            <a:r>
              <a:rPr lang="cs-CZ" sz="1600" dirty="0" smtClean="0"/>
              <a:t>Viz katalog předmětů v IS.MU – bude vždy upřesněno na přednáškách</a:t>
            </a:r>
          </a:p>
          <a:p>
            <a:pPr>
              <a:buNone/>
            </a:pPr>
            <a:endParaRPr lang="cs-CZ" sz="1600" dirty="0"/>
          </a:p>
          <a:p>
            <a:pPr>
              <a:buNone/>
            </a:pPr>
            <a:r>
              <a:rPr lang="cs-CZ" sz="1600" dirty="0"/>
              <a:t>+ Pedagogické časopisy </a:t>
            </a:r>
            <a:r>
              <a:rPr lang="cs-CZ" sz="1600" dirty="0" smtClean="0"/>
              <a:t>(jsou dostupné on-line).</a:t>
            </a:r>
            <a:endParaRPr lang="cs-CZ" sz="1600" dirty="0"/>
          </a:p>
          <a:p>
            <a:r>
              <a:rPr lang="cs-CZ" sz="1600" dirty="0"/>
              <a:t>Pedagogika, Pedagogická orientace, Orbis scholae, Studia </a:t>
            </a:r>
            <a:r>
              <a:rPr lang="cs-CZ" sz="1600" dirty="0" err="1" smtClean="0"/>
              <a:t>paedagogica</a:t>
            </a:r>
            <a:r>
              <a:rPr lang="cs-CZ" sz="1600" dirty="0" smtClean="0"/>
              <a:t>, Komenský</a:t>
            </a:r>
          </a:p>
          <a:p>
            <a:endParaRPr lang="cs-CZ" sz="1600" dirty="0"/>
          </a:p>
          <a:p>
            <a:pPr>
              <a:buNone/>
            </a:pPr>
            <a:r>
              <a:rPr lang="cs-CZ" sz="1600" dirty="0" smtClean="0"/>
              <a:t>Pro fajnšmekry: </a:t>
            </a:r>
          </a:p>
          <a:p>
            <a:pPr>
              <a:buNone/>
            </a:pPr>
            <a:r>
              <a:rPr lang="cs-CZ" sz="1600" dirty="0" err="1" smtClean="0"/>
              <a:t>Petty</a:t>
            </a:r>
            <a:r>
              <a:rPr lang="cs-CZ" sz="1600" dirty="0" smtClean="0"/>
              <a:t>, G. (2009). </a:t>
            </a:r>
            <a:r>
              <a:rPr lang="cs-CZ" sz="1600" i="1" dirty="0" smtClean="0"/>
              <a:t>Evidence-</a:t>
            </a:r>
            <a:r>
              <a:rPr lang="cs-CZ" sz="1600" i="1" dirty="0" err="1" smtClean="0"/>
              <a:t>based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teaching</a:t>
            </a:r>
            <a:r>
              <a:rPr lang="cs-CZ" sz="1600" i="1" dirty="0" smtClean="0"/>
              <a:t>. </a:t>
            </a:r>
            <a:r>
              <a:rPr lang="cs-CZ" sz="1600" dirty="0" err="1" smtClean="0"/>
              <a:t>Cheltenham</a:t>
            </a:r>
            <a:r>
              <a:rPr lang="cs-CZ" sz="1600" dirty="0" smtClean="0"/>
              <a:t>: Nelson </a:t>
            </a:r>
            <a:r>
              <a:rPr lang="cs-CZ" sz="1600" dirty="0" err="1" smtClean="0"/>
              <a:t>Thornes</a:t>
            </a:r>
            <a:r>
              <a:rPr lang="cs-CZ" sz="1600" dirty="0" smtClean="0"/>
              <a:t>.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744</TotalTime>
  <Words>355</Words>
  <Application>Microsoft Office PowerPoint</Application>
  <PresentationFormat>Předvádění na obrazovce (4:3)</PresentationFormat>
  <Paragraphs>57</Paragraphs>
  <Slides>6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Motiv sady Office</vt:lpstr>
      <vt:lpstr>Obecná didaktika:  základní informace</vt:lpstr>
      <vt:lpstr>Tematické okruhy ke zkoušce</vt:lpstr>
      <vt:lpstr>Metody hodnocení</vt:lpstr>
      <vt:lpstr>Studijní zátěž předmětu</vt:lpstr>
      <vt:lpstr>Elektronická studijní opora</vt:lpstr>
      <vt:lpstr>Literatura</vt:lpstr>
    </vt:vector>
  </TitlesOfParts>
  <Company>Pedagogicka fakulta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Obecná didaktika</dc:title>
  <dc:creator>knecht</dc:creator>
  <cp:lastModifiedBy>Petr Knecht</cp:lastModifiedBy>
  <cp:revision>69</cp:revision>
  <dcterms:created xsi:type="dcterms:W3CDTF">2012-09-17T09:58:27Z</dcterms:created>
  <dcterms:modified xsi:type="dcterms:W3CDTF">2016-09-27T18:13:05Z</dcterms:modified>
</cp:coreProperties>
</file>