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4" r:id="rId3"/>
    <p:sldId id="257" r:id="rId4"/>
    <p:sldId id="258" r:id="rId5"/>
    <p:sldId id="259" r:id="rId6"/>
    <p:sldId id="268" r:id="rId7"/>
    <p:sldId id="269" r:id="rId8"/>
    <p:sldId id="267" r:id="rId9"/>
    <p:sldId id="265" r:id="rId10"/>
    <p:sldId id="260" r:id="rId11"/>
    <p:sldId id="261" r:id="rId12"/>
    <p:sldId id="262" r:id="rId13"/>
    <p:sldId id="263" r:id="rId14"/>
    <p:sldId id="264" r:id="rId15"/>
    <p:sldId id="266" r:id="rId16"/>
    <p:sldId id="272" r:id="rId17"/>
    <p:sldId id="273" r:id="rId18"/>
    <p:sldId id="278" r:id="rId19"/>
    <p:sldId id="279" r:id="rId20"/>
    <p:sldId id="282" r:id="rId21"/>
    <p:sldId id="280" r:id="rId22"/>
    <p:sldId id="281" r:id="rId23"/>
    <p:sldId id="277" r:id="rId24"/>
    <p:sldId id="276" r:id="rId25"/>
    <p:sldId id="271" r:id="rId26"/>
    <p:sldId id="283" r:id="rId2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A76142-EA70-4E51-AE54-6BA84F9407F1}" type="datetimeFigureOut">
              <a:rPr lang="cs-CZ" smtClean="0"/>
              <a:t>6.10.2016</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586B13-FB60-4045-B5AF-0A4F4E8D1F23}" type="slidenum">
              <a:rPr lang="cs-CZ" smtClean="0"/>
              <a:t>‹#›</a:t>
            </a:fld>
            <a:endParaRPr lang="cs-CZ"/>
          </a:p>
        </p:txBody>
      </p:sp>
    </p:spTree>
    <p:extLst>
      <p:ext uri="{BB962C8B-B14F-4D97-AF65-F5344CB8AC3E}">
        <p14:creationId xmlns:p14="http://schemas.microsoft.com/office/powerpoint/2010/main" val="306047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1052F3-2433-434C-82E6-385B2D4D4F04}" type="datetimeFigureOut">
              <a:rPr lang="cs-CZ" smtClean="0"/>
              <a:t>6.10.2016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C063DF-CDB3-4689-BED5-EC55CA971C12}" type="slidenum">
              <a:rPr lang="cs-CZ" smtClean="0"/>
              <a:t>‹#›</a:t>
            </a:fld>
            <a:endParaRPr lang="cs-CZ"/>
          </a:p>
        </p:txBody>
      </p:sp>
    </p:spTree>
    <p:extLst>
      <p:ext uri="{BB962C8B-B14F-4D97-AF65-F5344CB8AC3E}">
        <p14:creationId xmlns:p14="http://schemas.microsoft.com/office/powerpoint/2010/main" val="309469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84FB8DE-20C3-48AA-B589-AB9ABC30321B}" type="datetime1">
              <a:rPr lang="cs-CZ" smtClean="0"/>
              <a:t>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345764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3B613CB-29DB-4E2D-BCD0-299A0CEF2FAC}" type="datetime1">
              <a:rPr lang="cs-CZ" smtClean="0"/>
              <a:t>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39708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7F50B1B-E4A4-4E82-90B2-86A10E57E07B}" type="datetime1">
              <a:rPr lang="cs-CZ" smtClean="0"/>
              <a:t>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63959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3A45B98-A1AD-41B7-A184-689D115F9F29}" type="datetime1">
              <a:rPr lang="cs-CZ" smtClean="0"/>
              <a:t>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240713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BD05EB6-6415-41D8-8D87-BA88CE5BD014}" type="datetime1">
              <a:rPr lang="cs-CZ" smtClean="0"/>
              <a:t>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211007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52126AE-589F-4A3A-B7F7-F62E461D0A6A}" type="datetime1">
              <a:rPr lang="cs-CZ" smtClean="0"/>
              <a:t>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128610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CB44A41-65EF-4E1B-945B-2BB13967A9B3}" type="datetime1">
              <a:rPr lang="cs-CZ" smtClean="0"/>
              <a:t>6.10.2016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356488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04E586C-636F-4971-A542-19549CF0007A}" type="datetime1">
              <a:rPr lang="cs-CZ" smtClean="0"/>
              <a:t>6.10.2016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286598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420A656-EAA8-4FDA-912C-AA27B137CBB5}" type="datetime1">
              <a:rPr lang="cs-CZ" smtClean="0"/>
              <a:t>6.10.2016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37283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7F2AAD5-66D9-45E0-A8FE-DA738A329EE6}" type="datetime1">
              <a:rPr lang="cs-CZ" smtClean="0"/>
              <a:t>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95529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7645599-CBF2-44E5-8837-821C7A6E481A}" type="datetime1">
              <a:rPr lang="cs-CZ" smtClean="0"/>
              <a:t>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4EB040-FDA5-4169-87EC-90B0F99BAA31}" type="slidenum">
              <a:rPr lang="cs-CZ" smtClean="0"/>
              <a:t>‹#›</a:t>
            </a:fld>
            <a:endParaRPr lang="cs-CZ"/>
          </a:p>
        </p:txBody>
      </p:sp>
    </p:spTree>
    <p:extLst>
      <p:ext uri="{BB962C8B-B14F-4D97-AF65-F5344CB8AC3E}">
        <p14:creationId xmlns:p14="http://schemas.microsoft.com/office/powerpoint/2010/main" val="269753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4292B-7C63-4E93-B476-2E00B13E382B}" type="datetime1">
              <a:rPr lang="cs-CZ" smtClean="0"/>
              <a:t>6.10.2016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EB040-FDA5-4169-87EC-90B0F99BAA31}" type="slidenum">
              <a:rPr lang="cs-CZ" smtClean="0"/>
              <a:t>‹#›</a:t>
            </a:fld>
            <a:endParaRPr lang="cs-CZ"/>
          </a:p>
        </p:txBody>
      </p:sp>
    </p:spTree>
    <p:extLst>
      <p:ext uri="{BB962C8B-B14F-4D97-AF65-F5344CB8AC3E}">
        <p14:creationId xmlns:p14="http://schemas.microsoft.com/office/powerpoint/2010/main" val="96547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me.cz/roboticke-stavebnice?page=4#products"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tipa.eu/cz/rc-model-robot-20-cm/d-160446/"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64904"/>
            <a:ext cx="8064896" cy="1512168"/>
          </a:xfrm>
          <a:noFill/>
          <a:ln>
            <a:solidFill>
              <a:schemeClr val="tx1"/>
            </a:solidFill>
          </a:ln>
        </p:spPr>
        <p:txBody>
          <a:bodyPr>
            <a:normAutofit/>
          </a:bodyPr>
          <a:lstStyle/>
          <a:p>
            <a:r>
              <a:rPr lang="cs-CZ" sz="3600" b="1" dirty="0" smtClean="0">
                <a:solidFill>
                  <a:schemeClr val="accent6">
                    <a:lumMod val="75000"/>
                  </a:schemeClr>
                </a:solidFill>
                <a:latin typeface="Times New Roman" panose="02020603050405020304" pitchFamily="18" charset="0"/>
                <a:cs typeface="Times New Roman" panose="02020603050405020304" pitchFamily="18" charset="0"/>
              </a:rPr>
              <a:t>Seminář z didaktiky odborných předmětů – výuková opora</a:t>
            </a:r>
            <a:endParaRPr lang="cs-CZ" sz="36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a:xfrm>
            <a:off x="2771800" y="4869160"/>
            <a:ext cx="3384376" cy="1728192"/>
          </a:xfrm>
        </p:spPr>
        <p:txBody>
          <a:bodyPr>
            <a:normAutofit/>
          </a:bodyPr>
          <a:lstStyle/>
          <a:p>
            <a:r>
              <a:rPr lang="cs-CZ" sz="2800" b="1" dirty="0" smtClean="0">
                <a:solidFill>
                  <a:schemeClr val="tx1"/>
                </a:solidFill>
                <a:latin typeface="Times New Roman" panose="02020603050405020304" pitchFamily="18" charset="0"/>
                <a:cs typeface="Times New Roman" panose="02020603050405020304" pitchFamily="18" charset="0"/>
              </a:rPr>
              <a:t>Pavel Pecina</a:t>
            </a:r>
          </a:p>
          <a:p>
            <a:endParaRPr lang="cs-CZ" b="1" dirty="0">
              <a:solidFill>
                <a:schemeClr val="tx1"/>
              </a:solidFill>
              <a:latin typeface="Times New Roman" panose="02020603050405020304" pitchFamily="18" charset="0"/>
              <a:cs typeface="Times New Roman" panose="02020603050405020304" pitchFamily="18" charset="0"/>
            </a:endParaRPr>
          </a:p>
          <a:p>
            <a:r>
              <a:rPr lang="cs-CZ" sz="2000" b="1" dirty="0" smtClean="0">
                <a:solidFill>
                  <a:schemeClr val="tx1"/>
                </a:solidFill>
                <a:latin typeface="Times New Roman" panose="02020603050405020304" pitchFamily="18" charset="0"/>
                <a:cs typeface="Times New Roman" panose="02020603050405020304" pitchFamily="18" charset="0"/>
              </a:rPr>
              <a:t>Brno 2016</a:t>
            </a:r>
            <a:endParaRPr lang="cs-CZ"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6672"/>
            <a:ext cx="202603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2"/>
          </p:nvPr>
        </p:nvSpPr>
        <p:spPr/>
        <p:txBody>
          <a:bodyPr/>
          <a:lstStyle/>
          <a:p>
            <a:fld id="{7A4EB040-FDA5-4169-87EC-90B0F99BAA31}" type="slidenum">
              <a:rPr lang="cs-CZ" smtClean="0"/>
              <a:t>1</a:t>
            </a:fld>
            <a:endParaRPr lang="cs-CZ"/>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4664"/>
            <a:ext cx="2563060" cy="192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620688"/>
            <a:ext cx="2880320" cy="162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0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6048672"/>
          </a:xfrm>
        </p:spPr>
        <p:txBody>
          <a:bodyPr>
            <a:normAutofit/>
          </a:bodyPr>
          <a:lstStyle/>
          <a:p>
            <a:pPr marL="0" indent="0" algn="just">
              <a:lnSpc>
                <a:spcPct val="110000"/>
              </a:lnSpc>
              <a:spcBef>
                <a:spcPts val="0"/>
              </a:spcBef>
              <a:buNone/>
            </a:pPr>
            <a:r>
              <a:rPr lang="cs-CZ" sz="2000" b="1" dirty="0" smtClean="0">
                <a:latin typeface="Times New Roman" panose="02020603050405020304" pitchFamily="18" charset="0"/>
                <a:cs typeface="Times New Roman" panose="02020603050405020304" pitchFamily="18" charset="0"/>
              </a:rPr>
              <a:t>Doporučená struktura (náplň) referátu</a:t>
            </a:r>
          </a:p>
          <a:p>
            <a:pPr algn="just">
              <a:lnSpc>
                <a:spcPct val="110000"/>
              </a:lnSpc>
              <a:spcBef>
                <a:spcPts val="0"/>
              </a:spcBef>
            </a:pPr>
            <a:r>
              <a:rPr lang="cs-CZ" sz="2000" dirty="0" smtClean="0">
                <a:latin typeface="Times New Roman" panose="02020603050405020304" pitchFamily="18" charset="0"/>
                <a:cs typeface="Times New Roman" panose="02020603050405020304" pitchFamily="18" charset="0"/>
              </a:rPr>
              <a:t>Představení, informace o tom, kde vyučujete a které obory a odborné předměty nebo kurzy a jakou máte odbornou a pedagogickou praxi.</a:t>
            </a:r>
          </a:p>
          <a:p>
            <a:pPr algn="just">
              <a:lnSpc>
                <a:spcPct val="110000"/>
              </a:lnSpc>
              <a:spcBef>
                <a:spcPts val="0"/>
              </a:spcBef>
            </a:pPr>
            <a:r>
              <a:rPr lang="cs-CZ" sz="2000" dirty="0" smtClean="0">
                <a:latin typeface="Times New Roman" panose="02020603050405020304" pitchFamily="18" charset="0"/>
                <a:cs typeface="Times New Roman" panose="02020603050405020304" pitchFamily="18" charset="0"/>
              </a:rPr>
              <a:t>Stručné představení výukových materiálů, prezentace jedné písemné přípravy na výuku, včetně výukových opor (dumy), případně včetně fotodokumentace multimediálních záznamů z realizace výuky nebo výukových aktivit. </a:t>
            </a:r>
          </a:p>
          <a:p>
            <a:pPr algn="just">
              <a:lnSpc>
                <a:spcPct val="110000"/>
              </a:lnSpc>
              <a:spcBef>
                <a:spcPts val="0"/>
              </a:spcBef>
            </a:pPr>
            <a:r>
              <a:rPr lang="cs-CZ" sz="2000" dirty="0" smtClean="0">
                <a:latin typeface="Times New Roman" panose="02020603050405020304" pitchFamily="18" charset="0"/>
                <a:cs typeface="Times New Roman" panose="02020603050405020304" pitchFamily="18" charset="0"/>
              </a:rPr>
              <a:t>Diskuse, závěry a doporučení pro reálnou pedagogickou i odbornou praxi. </a:t>
            </a:r>
            <a:endParaRPr lang="cs-CZ" sz="2000" dirty="0">
              <a:latin typeface="Times New Roman" panose="02020603050405020304" pitchFamily="18" charset="0"/>
              <a:cs typeface="Times New Roman" panose="02020603050405020304" pitchFamily="18" charset="0"/>
            </a:endParaRPr>
          </a:p>
          <a:p>
            <a:pPr marL="0" lvl="0" indent="0">
              <a:buNone/>
            </a:pPr>
            <a:endParaRPr lang="cs-CZ" sz="1900" b="1"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cs-CZ" sz="2000" b="1" dirty="0" err="1" smtClean="0">
                <a:solidFill>
                  <a:prstClr val="black"/>
                </a:solidFill>
                <a:latin typeface="Times New Roman" panose="02020603050405020304" pitchFamily="18" charset="0"/>
                <a:cs typeface="Times New Roman" panose="02020603050405020304" pitchFamily="18" charset="0"/>
              </a:rPr>
              <a:t>Tématické</a:t>
            </a:r>
            <a:r>
              <a:rPr lang="cs-CZ" sz="2000" b="1" dirty="0" smtClean="0">
                <a:solidFill>
                  <a:prstClr val="black"/>
                </a:solidFill>
                <a:latin typeface="Times New Roman" panose="02020603050405020304" pitchFamily="18" charset="0"/>
                <a:cs typeface="Times New Roman" panose="02020603050405020304" pitchFamily="18" charset="0"/>
              </a:rPr>
              <a:t> </a:t>
            </a:r>
            <a:r>
              <a:rPr lang="cs-CZ" sz="2000" b="1" dirty="0">
                <a:solidFill>
                  <a:prstClr val="black"/>
                </a:solidFill>
                <a:latin typeface="Times New Roman" panose="02020603050405020304" pitchFamily="18" charset="0"/>
                <a:cs typeface="Times New Roman" panose="02020603050405020304" pitchFamily="18" charset="0"/>
              </a:rPr>
              <a:t>zaměření referátů</a:t>
            </a:r>
          </a:p>
          <a:p>
            <a:pPr lvl="0"/>
            <a:r>
              <a:rPr lang="cs-CZ" sz="2000" dirty="0">
                <a:solidFill>
                  <a:prstClr val="black"/>
                </a:solidFill>
                <a:latin typeface="Times New Roman" panose="02020603050405020304" pitchFamily="18" charset="0"/>
                <a:cs typeface="Times New Roman" panose="02020603050405020304" pitchFamily="18" charset="0"/>
              </a:rPr>
              <a:t>Referáty v oblasti výuky obchodu a služeb.</a:t>
            </a:r>
          </a:p>
          <a:p>
            <a:pPr lvl="0"/>
            <a:r>
              <a:rPr lang="cs-CZ" sz="2000" dirty="0">
                <a:solidFill>
                  <a:prstClr val="black"/>
                </a:solidFill>
                <a:latin typeface="Times New Roman" panose="02020603050405020304" pitchFamily="18" charset="0"/>
                <a:cs typeface="Times New Roman" panose="02020603050405020304" pitchFamily="18" charset="0"/>
              </a:rPr>
              <a:t>Referáty v oblasti výuky technických předmětů.</a:t>
            </a:r>
          </a:p>
          <a:p>
            <a:pPr lvl="0"/>
            <a:r>
              <a:rPr lang="cs-CZ" sz="2000" dirty="0">
                <a:solidFill>
                  <a:prstClr val="black"/>
                </a:solidFill>
                <a:latin typeface="Times New Roman" panose="02020603050405020304" pitchFamily="18" charset="0"/>
                <a:cs typeface="Times New Roman" panose="02020603050405020304" pitchFamily="18" charset="0"/>
              </a:rPr>
              <a:t>Referáty v oblasti výuky ekonomických předmětů.</a:t>
            </a:r>
          </a:p>
          <a:p>
            <a:pPr lvl="0" algn="just"/>
            <a:r>
              <a:rPr lang="cs-CZ" sz="2000" dirty="0">
                <a:solidFill>
                  <a:prstClr val="black"/>
                </a:solidFill>
                <a:latin typeface="Times New Roman" panose="02020603050405020304" pitchFamily="18" charset="0"/>
                <a:cs typeface="Times New Roman" panose="02020603050405020304" pitchFamily="18" charset="0"/>
              </a:rPr>
              <a:t>Referáty v oblasti výuky dalších oborů (předmětů), které nelze jednoznačně zařadit do předchozích skupin.</a:t>
            </a:r>
          </a:p>
          <a:p>
            <a:pPr lvl="0" algn="just"/>
            <a:r>
              <a:rPr lang="cs-CZ" sz="2000" dirty="0">
                <a:solidFill>
                  <a:prstClr val="black"/>
                </a:solidFill>
                <a:latin typeface="Times New Roman" panose="02020603050405020304" pitchFamily="18" charset="0"/>
                <a:cs typeface="Times New Roman" panose="02020603050405020304" pitchFamily="18" charset="0"/>
              </a:rPr>
              <a:t>Referáty v oblasti důležitých problémových okruhů didaktiky odborných předmětů (opakování k státní závěrečné zkoušce).</a:t>
            </a:r>
          </a:p>
          <a:p>
            <a:pPr marL="0" indent="0">
              <a:buNone/>
            </a:pPr>
            <a:endParaRPr lang="cs-CZ" b="1"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10</a:t>
            </a:fld>
            <a:endParaRPr lang="cs-CZ"/>
          </a:p>
        </p:txBody>
      </p:sp>
    </p:spTree>
    <p:extLst>
      <p:ext uri="{BB962C8B-B14F-4D97-AF65-F5344CB8AC3E}">
        <p14:creationId xmlns:p14="http://schemas.microsoft.com/office/powerpoint/2010/main" val="63177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332656"/>
            <a:ext cx="8291264" cy="6480720"/>
          </a:xfrm>
        </p:spPr>
        <p:txBody>
          <a:bodyPr>
            <a:normAutofit fontScale="92500" lnSpcReduction="10000"/>
          </a:bodyPr>
          <a:lstStyle/>
          <a:p>
            <a:pPr marL="0" indent="0" algn="just">
              <a:buNone/>
            </a:pPr>
            <a:r>
              <a:rPr lang="cs-CZ" sz="2200" b="1" dirty="0" smtClean="0">
                <a:solidFill>
                  <a:schemeClr val="accent6">
                    <a:lumMod val="75000"/>
                  </a:schemeClr>
                </a:solidFill>
                <a:latin typeface="Times New Roman" panose="02020603050405020304" pitchFamily="18" charset="0"/>
                <a:cs typeface="Times New Roman" panose="02020603050405020304" pitchFamily="18" charset="0"/>
              </a:rPr>
              <a:t>6. Otázky ke státní zkoušce z didaktiky odborných předmětů </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Didaktika odborných předmětů v systému pedagogických věd. Vztah obecné didaktiky a oborové didaktiky odborných předmětů.</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Výukový proces ve výuce odborných předmětů. Fáze výukového procesu, motivace žáků.</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Uplatňování didaktických zásad, pouček a pravidel ve výuce odborných předmětů.</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Cíle středoškolského odborného vzdělávání. Hierarchie cílů, kompetence absolventa, stanovování cílů, konkrétní příklady a aplikace na konkrétní obor. Práce s cíli ve vyučovací jednotce.</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Učební dokumenty ve středoškolském odborném vzdělávání. Rámcové vzdělávací programy, školní vzdělávací programy. Učební plány a osnovy.</a:t>
            </a:r>
          </a:p>
          <a:p>
            <a:pPr algn="just">
              <a:lnSpc>
                <a:spcPct val="110000"/>
              </a:lnSpc>
              <a:spcBef>
                <a:spcPts val="600"/>
              </a:spcBef>
              <a:spcAft>
                <a:spcPts val="600"/>
              </a:spcAft>
              <a:buFont typeface="+mj-lt"/>
              <a:buAutoNum type="arabicPeriod"/>
            </a:pPr>
            <a:r>
              <a:rPr lang="cs-CZ" sz="2200" dirty="0" smtClean="0">
                <a:latin typeface="Times New Roman" panose="02020603050405020304" pitchFamily="18" charset="0"/>
                <a:cs typeface="Times New Roman" panose="02020603050405020304" pitchFamily="18" charset="0"/>
              </a:rPr>
              <a:t>Základní, rozšiřující a prohlubující učivo ve výuce odborných předmětů.</a:t>
            </a:r>
          </a:p>
          <a:p>
            <a:pPr marL="357188" lvl="0" indent="-347663" algn="just">
              <a:lnSpc>
                <a:spcPct val="110000"/>
              </a:lnSpc>
              <a:spcBef>
                <a:spcPts val="600"/>
              </a:spcBef>
              <a:spcAft>
                <a:spcPts val="600"/>
              </a:spcAft>
              <a:buFont typeface="+mj-lt"/>
              <a:buAutoNum type="arabicPeriod" startAt="7"/>
            </a:pPr>
            <a:r>
              <a:rPr lang="cs-CZ" sz="2200" dirty="0" smtClean="0">
                <a:solidFill>
                  <a:prstClr val="black"/>
                </a:solidFill>
                <a:latin typeface="Times New Roman" panose="02020603050405020304" pitchFamily="18" charset="0"/>
                <a:cs typeface="Times New Roman" panose="02020603050405020304" pitchFamily="18" charset="0"/>
              </a:rPr>
              <a:t>Vyučovací metody používané při výuce odborných předmětů. Vymezení problému, členění metod, volba metod.</a:t>
            </a:r>
          </a:p>
          <a:p>
            <a:pPr marL="422275" lvl="0" indent="-422275" algn="just">
              <a:lnSpc>
                <a:spcPct val="110000"/>
              </a:lnSpc>
              <a:spcBef>
                <a:spcPts val="600"/>
              </a:spcBef>
              <a:spcAft>
                <a:spcPts val="600"/>
              </a:spcAft>
              <a:buFont typeface="+mj-lt"/>
              <a:buAutoNum type="arabicPeriod" startAt="7"/>
            </a:pPr>
            <a:r>
              <a:rPr lang="cs-CZ" sz="2200" dirty="0" smtClean="0">
                <a:solidFill>
                  <a:prstClr val="black"/>
                </a:solidFill>
                <a:latin typeface="Times New Roman" panose="02020603050405020304" pitchFamily="18" charset="0"/>
                <a:cs typeface="Times New Roman" panose="02020603050405020304" pitchFamily="18" charset="0"/>
              </a:rPr>
              <a:t>Aplikace klasických (tradičních) metod ve výuce odborných předmětů. Konkrétní příklady a aplikace.</a:t>
            </a:r>
            <a:endParaRPr lang="cs-CZ" sz="2200" dirty="0">
              <a:solidFill>
                <a:prstClr val="black"/>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11</a:t>
            </a:fld>
            <a:endParaRPr lang="cs-CZ"/>
          </a:p>
        </p:txBody>
      </p:sp>
    </p:spTree>
    <p:extLst>
      <p:ext uri="{BB962C8B-B14F-4D97-AF65-F5344CB8AC3E}">
        <p14:creationId xmlns:p14="http://schemas.microsoft.com/office/powerpoint/2010/main" val="3361408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332656"/>
            <a:ext cx="8291264" cy="5793507"/>
          </a:xfrm>
        </p:spPr>
        <p:txBody>
          <a:bodyPr>
            <a:noAutofit/>
          </a:bodyPr>
          <a:lstStyle/>
          <a:p>
            <a:pPr marL="514350" indent="-514350" algn="just">
              <a:spcBef>
                <a:spcPts val="600"/>
              </a:spcBef>
              <a:spcAft>
                <a:spcPts val="600"/>
              </a:spcAft>
              <a:buFont typeface="+mj-lt"/>
              <a:buAutoNum type="arabicPeriod" startAt="9"/>
            </a:pPr>
            <a:r>
              <a:rPr lang="cs-CZ" sz="2000" dirty="0" smtClean="0">
                <a:latin typeface="Times New Roman" panose="02020603050405020304" pitchFamily="18" charset="0"/>
                <a:cs typeface="Times New Roman" panose="02020603050405020304" pitchFamily="18" charset="0"/>
              </a:rPr>
              <a:t>Instruktáž </a:t>
            </a:r>
            <a:r>
              <a:rPr lang="cs-CZ" sz="2000" dirty="0">
                <a:latin typeface="Times New Roman" panose="02020603050405020304" pitchFamily="18" charset="0"/>
                <a:cs typeface="Times New Roman" panose="02020603050405020304" pitchFamily="18" charset="0"/>
              </a:rPr>
              <a:t>ve výuce, typy instruktáže a využití instruktáže v odborném vzdělávání.</a:t>
            </a:r>
          </a:p>
          <a:p>
            <a:pPr marL="514350" indent="-514350" algn="just">
              <a:spcBef>
                <a:spcPts val="600"/>
              </a:spcBef>
              <a:spcAft>
                <a:spcPts val="600"/>
              </a:spcAft>
              <a:buFont typeface="+mj-lt"/>
              <a:buAutoNum type="arabicPeriod" startAt="9"/>
            </a:pPr>
            <a:r>
              <a:rPr lang="cs-CZ" sz="2000" dirty="0">
                <a:latin typeface="Times New Roman" panose="02020603050405020304" pitchFamily="18" charset="0"/>
                <a:cs typeface="Times New Roman" panose="02020603050405020304" pitchFamily="18" charset="0"/>
              </a:rPr>
              <a:t>Aktivita, samostatnost a tvořivost žáků ve výuce odborných předmětů.</a:t>
            </a:r>
          </a:p>
          <a:p>
            <a:pPr marL="514350" indent="-514350" algn="just">
              <a:spcBef>
                <a:spcPts val="600"/>
              </a:spcBef>
              <a:spcAft>
                <a:spcPts val="600"/>
              </a:spcAft>
              <a:buFont typeface="+mj-lt"/>
              <a:buAutoNum type="arabicPeriod" startAt="9"/>
            </a:pPr>
            <a:r>
              <a:rPr lang="cs-CZ" sz="2000" dirty="0">
                <a:latin typeface="Times New Roman" panose="02020603050405020304" pitchFamily="18" charset="0"/>
                <a:cs typeface="Times New Roman" panose="02020603050405020304" pitchFamily="18" charset="0"/>
              </a:rPr>
              <a:t>Aplikace aktivizujících výukových metod ve výuce odborných předmětů. Možnosti využití diskuse, didaktických her, problémové metody, inscenačních a situačních metod výuky. Konkrétní příklady a aplikace.</a:t>
            </a:r>
          </a:p>
          <a:p>
            <a:pPr marL="514350" indent="-514350" algn="just">
              <a:spcBef>
                <a:spcPts val="600"/>
              </a:spcBef>
              <a:spcAft>
                <a:spcPts val="600"/>
              </a:spcAft>
              <a:buFont typeface="+mj-lt"/>
              <a:buAutoNum type="arabicPeriod" startAt="9"/>
            </a:pPr>
            <a:r>
              <a:rPr lang="cs-CZ" sz="2000" dirty="0">
                <a:latin typeface="Times New Roman" panose="02020603050405020304" pitchFamily="18" charset="0"/>
                <a:cs typeface="Times New Roman" panose="02020603050405020304" pitchFamily="18" charset="0"/>
              </a:rPr>
              <a:t>Aplikace komplexních metod výuky ve výuce odborných předmětů. Možnosti využití projektové výuky, skupinové a kooperativní výuky, brainstormingu.  Konkrétní příklady a aplikace.</a:t>
            </a:r>
          </a:p>
          <a:p>
            <a:pPr marL="514350" indent="-514350" algn="just">
              <a:spcBef>
                <a:spcPts val="600"/>
              </a:spcBef>
              <a:spcAft>
                <a:spcPts val="600"/>
              </a:spcAft>
              <a:buFont typeface="+mj-lt"/>
              <a:buAutoNum type="arabicPeriod" startAt="9"/>
            </a:pPr>
            <a:r>
              <a:rPr lang="cs-CZ" sz="2000" dirty="0">
                <a:latin typeface="Times New Roman" panose="02020603050405020304" pitchFamily="18" charset="0"/>
                <a:cs typeface="Times New Roman" panose="02020603050405020304" pitchFamily="18" charset="0"/>
              </a:rPr>
              <a:t>Individuální přístup učitele k žákům SŠ. Vzdělávání žáků se specifickými vzdělávacími potřebami žáků a žáků mimořádně nadaných.</a:t>
            </a:r>
          </a:p>
          <a:p>
            <a:pPr marL="514350" indent="-514350" algn="just">
              <a:spcBef>
                <a:spcPts val="600"/>
              </a:spcBef>
              <a:spcAft>
                <a:spcPts val="600"/>
              </a:spcAft>
              <a:buFont typeface="+mj-lt"/>
              <a:buAutoNum type="arabicPeriod" startAt="9"/>
            </a:pPr>
            <a:r>
              <a:rPr lang="cs-CZ" sz="2000" dirty="0">
                <a:latin typeface="Times New Roman" panose="02020603050405020304" pitchFamily="18" charset="0"/>
                <a:cs typeface="Times New Roman" panose="02020603050405020304" pitchFamily="18" charset="0"/>
              </a:rPr>
              <a:t>Hodnocení žáků ve výuce odborných předmětů. Smysl hodnocení, principy hodnocení, metody hodnocení. Ústní a písemné zkoušky</a:t>
            </a:r>
            <a:r>
              <a:rPr lang="cs-CZ" sz="2000" dirty="0" smtClean="0">
                <a:latin typeface="Times New Roman" panose="02020603050405020304" pitchFamily="18" charset="0"/>
                <a:cs typeface="Times New Roman" panose="02020603050405020304" pitchFamily="18" charset="0"/>
              </a:rPr>
              <a:t>.</a:t>
            </a:r>
          </a:p>
          <a:p>
            <a:pPr marL="457200" lvl="0" indent="-457200" algn="just">
              <a:buFont typeface="+mj-lt"/>
              <a:buAutoNum type="arabicPeriod" startAt="15"/>
            </a:pPr>
            <a:r>
              <a:rPr lang="cs-CZ" sz="2000" dirty="0">
                <a:solidFill>
                  <a:prstClr val="black"/>
                </a:solidFill>
                <a:latin typeface="Times New Roman" panose="02020603050405020304" pitchFamily="18" charset="0"/>
                <a:cs typeface="Times New Roman" panose="02020603050405020304" pitchFamily="18" charset="0"/>
              </a:rPr>
              <a:t>Didaktické testy a jejich využití ve výuce odborných předmětů. Vymezení problému, typy testů, testové položky, vlastnosti dobrého testu. Konkrétní příklady a aplikace.</a:t>
            </a:r>
          </a:p>
          <a:p>
            <a:pPr marL="514350" indent="-514350" algn="just">
              <a:spcBef>
                <a:spcPts val="600"/>
              </a:spcBef>
              <a:spcAft>
                <a:spcPts val="600"/>
              </a:spcAft>
              <a:buFont typeface="+mj-lt"/>
              <a:buAutoNum type="arabicPeriod" startAt="9"/>
            </a:pPr>
            <a:endParaRPr lang="cs-CZ" sz="20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12</a:t>
            </a:fld>
            <a:endParaRPr lang="cs-CZ"/>
          </a:p>
        </p:txBody>
      </p:sp>
    </p:spTree>
    <p:extLst>
      <p:ext uri="{BB962C8B-B14F-4D97-AF65-F5344CB8AC3E}">
        <p14:creationId xmlns:p14="http://schemas.microsoft.com/office/powerpoint/2010/main" val="281768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976664"/>
          </a:xfrm>
        </p:spPr>
        <p:txBody>
          <a:bodyPr>
            <a:normAutofit/>
          </a:bodyPr>
          <a:lstStyle/>
          <a:p>
            <a:pPr marL="457200" lvl="0" indent="-457200" algn="just">
              <a:spcBef>
                <a:spcPts val="600"/>
              </a:spcBef>
              <a:spcAft>
                <a:spcPts val="600"/>
              </a:spcAft>
              <a:buFont typeface="+mj-lt"/>
              <a:buAutoNum type="arabicPeriod" startAt="16"/>
            </a:pPr>
            <a:r>
              <a:rPr lang="cs-CZ" sz="2000" dirty="0" smtClean="0">
                <a:solidFill>
                  <a:prstClr val="black"/>
                </a:solidFill>
                <a:latin typeface="Times New Roman" panose="02020603050405020304" pitchFamily="18" charset="0"/>
                <a:cs typeface="Times New Roman" panose="02020603050405020304" pitchFamily="18" charset="0"/>
              </a:rPr>
              <a:t>Materiální </a:t>
            </a:r>
            <a:r>
              <a:rPr lang="cs-CZ" sz="2000" dirty="0">
                <a:solidFill>
                  <a:prstClr val="black"/>
                </a:solidFill>
                <a:latin typeface="Times New Roman" panose="02020603050405020304" pitchFamily="18" charset="0"/>
                <a:cs typeface="Times New Roman" panose="02020603050405020304" pitchFamily="18" charset="0"/>
              </a:rPr>
              <a:t>výukové prostředky ve výuce odborných předmětů. Vymezení problému, přehled učebních pomůcek a didaktické techniky. Volba pomůcek, údržba pomůcek a didaktické techniky. Konkrétní příklady a aplikace pomůcek ve výuce konkrétního oboru.</a:t>
            </a:r>
          </a:p>
          <a:p>
            <a:pPr marL="457200" lvl="0" indent="-457200" algn="just">
              <a:spcBef>
                <a:spcPts val="600"/>
              </a:spcBef>
              <a:spcAft>
                <a:spcPts val="600"/>
              </a:spcAft>
              <a:buFont typeface="+mj-lt"/>
              <a:buAutoNum type="arabicPeriod" startAt="16"/>
            </a:pPr>
            <a:r>
              <a:rPr lang="cs-CZ" sz="2000" dirty="0">
                <a:solidFill>
                  <a:prstClr val="black"/>
                </a:solidFill>
                <a:latin typeface="Times New Roman" panose="02020603050405020304" pitchFamily="18" charset="0"/>
                <a:cs typeface="Times New Roman" panose="02020603050405020304" pitchFamily="18" charset="0"/>
              </a:rPr>
              <a:t>Možnosti využití odborných učebnic a učebních textů ve výuce odborných předmětů. Práce s elektronickou i tištěnou učebnicí, odbornou literaturou a technickou dokumentací v odborných předmětech.</a:t>
            </a:r>
          </a:p>
          <a:p>
            <a:pPr marL="457200" lvl="0" indent="-457200" algn="just">
              <a:spcBef>
                <a:spcPts val="600"/>
              </a:spcBef>
              <a:spcAft>
                <a:spcPts val="600"/>
              </a:spcAft>
              <a:buFont typeface="+mj-lt"/>
              <a:buAutoNum type="arabicPeriod" startAt="16"/>
            </a:pPr>
            <a:r>
              <a:rPr lang="cs-CZ" sz="2000" dirty="0" smtClean="0">
                <a:solidFill>
                  <a:prstClr val="black"/>
                </a:solidFill>
                <a:latin typeface="Times New Roman" panose="02020603050405020304" pitchFamily="18" charset="0"/>
                <a:cs typeface="Times New Roman" panose="02020603050405020304" pitchFamily="18" charset="0"/>
              </a:rPr>
              <a:t>Možnosti </a:t>
            </a:r>
            <a:r>
              <a:rPr lang="cs-CZ" sz="2000" dirty="0">
                <a:solidFill>
                  <a:prstClr val="black"/>
                </a:solidFill>
                <a:latin typeface="Times New Roman" panose="02020603050405020304" pitchFamily="18" charset="0"/>
                <a:cs typeface="Times New Roman" panose="02020603050405020304" pitchFamily="18" charset="0"/>
              </a:rPr>
              <a:t>využití počítače ve výuce odborných předmětů. Konkrétní příklady a aplikace. Využití výukových prezentaci, výukových videí a multimediálních výukových opor ve výuce odborných předmětů.</a:t>
            </a:r>
          </a:p>
          <a:p>
            <a:pPr marL="457200" lvl="0" indent="-457200" algn="just">
              <a:spcBef>
                <a:spcPts val="600"/>
              </a:spcBef>
              <a:spcAft>
                <a:spcPts val="600"/>
              </a:spcAft>
              <a:buFont typeface="+mj-lt"/>
              <a:buAutoNum type="arabicPeriod" startAt="16"/>
            </a:pPr>
            <a:r>
              <a:rPr lang="cs-CZ" sz="2000" dirty="0" smtClean="0">
                <a:solidFill>
                  <a:prstClr val="black"/>
                </a:solidFill>
                <a:latin typeface="Times New Roman" panose="02020603050405020304" pitchFamily="18" charset="0"/>
                <a:cs typeface="Times New Roman" panose="02020603050405020304" pitchFamily="18" charset="0"/>
              </a:rPr>
              <a:t>Organizační </a:t>
            </a:r>
            <a:r>
              <a:rPr lang="cs-CZ" sz="2000" dirty="0">
                <a:solidFill>
                  <a:prstClr val="black"/>
                </a:solidFill>
                <a:latin typeface="Times New Roman" panose="02020603050405020304" pitchFamily="18" charset="0"/>
                <a:cs typeface="Times New Roman" panose="02020603050405020304" pitchFamily="18" charset="0"/>
              </a:rPr>
              <a:t>formy výuky ve výuce odborných předmětů. Vyučovací jednotka, její struktura, typy.</a:t>
            </a:r>
          </a:p>
          <a:p>
            <a:pPr marL="457200" lvl="0" indent="-457200" algn="just">
              <a:spcBef>
                <a:spcPts val="600"/>
              </a:spcBef>
              <a:spcAft>
                <a:spcPts val="600"/>
              </a:spcAft>
              <a:buFont typeface="+mj-lt"/>
              <a:buAutoNum type="arabicPeriod" startAt="16"/>
            </a:pPr>
            <a:r>
              <a:rPr lang="cs-CZ" sz="2000" dirty="0" smtClean="0">
                <a:solidFill>
                  <a:prstClr val="black"/>
                </a:solidFill>
                <a:latin typeface="Times New Roman" panose="02020603050405020304" pitchFamily="18" charset="0"/>
                <a:cs typeface="Times New Roman" panose="02020603050405020304" pitchFamily="18" charset="0"/>
              </a:rPr>
              <a:t>Výukové </a:t>
            </a:r>
            <a:r>
              <a:rPr lang="cs-CZ" sz="2000" dirty="0">
                <a:solidFill>
                  <a:prstClr val="black"/>
                </a:solidFill>
                <a:latin typeface="Times New Roman" panose="02020603050405020304" pitchFamily="18" charset="0"/>
                <a:cs typeface="Times New Roman" panose="02020603050405020304" pitchFamily="18" charset="0"/>
              </a:rPr>
              <a:t>prostory ve výuce odborných předmětů. Učebny, laboratoře, specializované učebny. Požadavky na vybavení a bezpečnost.</a:t>
            </a:r>
          </a:p>
          <a:p>
            <a:pPr marL="422275" lvl="0" indent="-422275" algn="just">
              <a:buFont typeface="+mj-lt"/>
              <a:buAutoNum type="arabicPeriod" startAt="21"/>
            </a:pPr>
            <a:r>
              <a:rPr lang="cs-CZ" sz="2000" dirty="0">
                <a:solidFill>
                  <a:prstClr val="black"/>
                </a:solidFill>
                <a:latin typeface="Times New Roman" panose="02020603050405020304" pitchFamily="18" charset="0"/>
                <a:cs typeface="Times New Roman" panose="02020603050405020304" pitchFamily="18" charset="0"/>
              </a:rPr>
              <a:t>Možnosti využití exkurzí, vycházek, praxí a stáží ve středoškolském odborném vzdělávání. Typy exkurzí, příprava a realizace exkurzí.</a:t>
            </a:r>
          </a:p>
          <a:p>
            <a:pPr marL="0" indent="0" algn="just">
              <a:spcBef>
                <a:spcPts val="600"/>
              </a:spcBef>
              <a:spcAft>
                <a:spcPts val="600"/>
              </a:spcAft>
              <a:buNone/>
            </a:pPr>
            <a:endParaRPr lang="cs-CZ" sz="2000"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13</a:t>
            </a:fld>
            <a:endParaRPr lang="cs-CZ"/>
          </a:p>
        </p:txBody>
      </p:sp>
    </p:spTree>
    <p:extLst>
      <p:ext uri="{BB962C8B-B14F-4D97-AF65-F5344CB8AC3E}">
        <p14:creationId xmlns:p14="http://schemas.microsoft.com/office/powerpoint/2010/main" val="263628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6664"/>
          </a:xfrm>
        </p:spPr>
        <p:txBody>
          <a:bodyPr>
            <a:normAutofit/>
          </a:bodyPr>
          <a:lstStyle/>
          <a:p>
            <a:pPr marL="422275" lvl="0" indent="-422275" algn="just">
              <a:spcBef>
                <a:spcPts val="600"/>
              </a:spcBef>
              <a:spcAft>
                <a:spcPts val="600"/>
              </a:spcAft>
              <a:buFont typeface="+mj-lt"/>
              <a:buAutoNum type="arabicPeriod" startAt="22"/>
            </a:pPr>
            <a:r>
              <a:rPr lang="cs-CZ" sz="2000" dirty="0" smtClean="0">
                <a:solidFill>
                  <a:prstClr val="black"/>
                </a:solidFill>
                <a:latin typeface="Times New Roman" panose="02020603050405020304" pitchFamily="18" charset="0"/>
                <a:cs typeface="Times New Roman" panose="02020603050405020304" pitchFamily="18" charset="0"/>
              </a:rPr>
              <a:t>Projektování </a:t>
            </a:r>
            <a:r>
              <a:rPr lang="cs-CZ" sz="2000" dirty="0">
                <a:solidFill>
                  <a:prstClr val="black"/>
                </a:solidFill>
                <a:latin typeface="Times New Roman" panose="02020603050405020304" pitchFamily="18" charset="0"/>
                <a:cs typeface="Times New Roman" panose="02020603050405020304" pitchFamily="18" charset="0"/>
              </a:rPr>
              <a:t>a příprava výuky odborných předmětů. Perspektivní (dlouhodobá) příprava, aktuální (krátkodobá) příprava výuky. Konkrétní příklady a aplikace.</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Mezipředmětové vztahy ve výuce odborných předmětů. Obsahové, časové a metodické vazby, spojení teorie a praxe.</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Osobnost učitele odborných předmětů, vzdělání učitele, osobnost učitele.</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Hospitace ve výuce odborných předmětů. Smysl hospitace, příprava a realizace hospitace.</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Podmínky bezpečnosti práce a ochrany zdraví při vzdělávacích činnostech na SOŠ.</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Vzdělávání dospělých na středních odborných školách.  Další vzdělávání a rekvalifikace.</a:t>
            </a:r>
          </a:p>
          <a:p>
            <a:pPr marL="422275" lvl="0" indent="-422275" algn="just">
              <a:spcBef>
                <a:spcPts val="600"/>
              </a:spcBef>
              <a:spcAft>
                <a:spcPts val="600"/>
              </a:spcAft>
              <a:buFont typeface="+mj-lt"/>
              <a:buAutoNum type="arabicPeriod" startAt="22"/>
            </a:pPr>
            <a:r>
              <a:rPr lang="cs-CZ" sz="2000" dirty="0">
                <a:solidFill>
                  <a:prstClr val="black"/>
                </a:solidFill>
                <a:latin typeface="Times New Roman" panose="02020603050405020304" pitchFamily="18" charset="0"/>
                <a:cs typeface="Times New Roman" panose="02020603050405020304" pitchFamily="18" charset="0"/>
              </a:rPr>
              <a:t>Závěrečné a maturitní zkoušky ve středoškolském odborném vzdělávání.</a:t>
            </a:r>
          </a:p>
          <a:p>
            <a:pPr marL="422275" lvl="0" indent="-422275" algn="just">
              <a:spcBef>
                <a:spcPts val="600"/>
              </a:spcBef>
              <a:spcAft>
                <a:spcPts val="600"/>
              </a:spcAft>
              <a:buFont typeface="+mj-lt"/>
              <a:buAutoNum type="arabicPeriod" startAt="22"/>
            </a:pPr>
            <a:endParaRPr lang="cs-CZ" sz="2000" dirty="0">
              <a:solidFill>
                <a:prstClr val="black"/>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Font typeface="+mj-lt"/>
              <a:buAutoNum type="arabicPeriod" startAt="22"/>
            </a:pPr>
            <a:endParaRPr lang="cs-CZ" sz="2000"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14</a:t>
            </a:fld>
            <a:endParaRPr lang="cs-CZ"/>
          </a:p>
        </p:txBody>
      </p:sp>
    </p:spTree>
    <p:extLst>
      <p:ext uri="{BB962C8B-B14F-4D97-AF65-F5344CB8AC3E}">
        <p14:creationId xmlns:p14="http://schemas.microsoft.com/office/powerpoint/2010/main" val="280104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229600" cy="6048672"/>
          </a:xfrm>
        </p:spPr>
        <p:txBody>
          <a:bodyPr>
            <a:normAutofit lnSpcReduction="10000"/>
          </a:bodyPr>
          <a:lstStyle/>
          <a:p>
            <a:pPr marL="0" indent="0" algn="just">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7. Vybrané příklady  ověřené praxe – náměty na konkrétní výstupy v semináři, jejichž součástí jsou řešená témata</a:t>
            </a:r>
            <a:endParaRPr lang="cs-CZ" sz="2000" b="1"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Písemné přípravy na výuku: přípravy klasické vyuč. jednotky, přípravy problémové vyuč. jednotky, přípravy smíšené vyuč. jednotky, přípravy specializované vyuč. jednotky. Rychlá příprava, rámcová příprava, podrobná příprava. </a:t>
            </a:r>
            <a:r>
              <a:rPr lang="cs-CZ" sz="2000" dirty="0">
                <a:latin typeface="Times New Roman" panose="02020603050405020304" pitchFamily="18" charset="0"/>
                <a:cs typeface="Times New Roman" panose="02020603050405020304" pitchFamily="18" charset="0"/>
              </a:rPr>
              <a:t>Příprava na úvodní hodinu. </a:t>
            </a:r>
            <a:endParaRPr lang="cs-CZ" sz="2000"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sz="2000" dirty="0">
                <a:latin typeface="Times New Roman" panose="02020603050405020304" pitchFamily="18" charset="0"/>
                <a:cs typeface="Times New Roman" panose="02020603050405020304" pitchFamily="18" charset="0"/>
              </a:rPr>
              <a:t>U</a:t>
            </a:r>
            <a:r>
              <a:rPr lang="cs-CZ" sz="2000" dirty="0" smtClean="0">
                <a:latin typeface="Times New Roman" panose="02020603050405020304" pitchFamily="18" charset="0"/>
                <a:cs typeface="Times New Roman" panose="02020603050405020304" pitchFamily="18" charset="0"/>
              </a:rPr>
              <a:t>kázky výukových prezentací, výukových opor, multimediálních výukových opor….atd. </a:t>
            </a:r>
          </a:p>
          <a:p>
            <a:pPr>
              <a:spcBef>
                <a:spcPts val="600"/>
              </a:spcBef>
              <a:spcAft>
                <a:spcPts val="600"/>
              </a:spcAft>
            </a:pPr>
            <a:r>
              <a:rPr lang="cs-CZ" sz="2000" dirty="0">
                <a:solidFill>
                  <a:prstClr val="black"/>
                </a:solidFill>
                <a:latin typeface="Times New Roman" panose="02020603050405020304" pitchFamily="18" charset="0"/>
                <a:cs typeface="Times New Roman" panose="02020603050405020304" pitchFamily="18" charset="0"/>
              </a:rPr>
              <a:t>Ukázky učebních </a:t>
            </a:r>
            <a:r>
              <a:rPr lang="cs-CZ" sz="2000" dirty="0" smtClean="0">
                <a:solidFill>
                  <a:prstClr val="black"/>
                </a:solidFill>
                <a:latin typeface="Times New Roman" panose="02020603050405020304" pitchFamily="18" charset="0"/>
                <a:cs typeface="Times New Roman" panose="02020603050405020304" pitchFamily="18" charset="0"/>
              </a:rPr>
              <a:t>textů (obsah výuky). </a:t>
            </a:r>
            <a:endParaRPr lang="cs-CZ" sz="2000" dirty="0" smtClean="0">
              <a:latin typeface="Times New Roman" panose="02020603050405020304" pitchFamily="18" charset="0"/>
              <a:cs typeface="Times New Roman" panose="02020603050405020304" pitchFamily="18" charset="0"/>
            </a:endParaRPr>
          </a:p>
          <a:p>
            <a:pPr>
              <a:spcBef>
                <a:spcPts val="600"/>
              </a:spcBef>
              <a:spcAft>
                <a:spcPts val="600"/>
              </a:spcAft>
            </a:pPr>
            <a:r>
              <a:rPr lang="cs-CZ" sz="2000" dirty="0" smtClean="0">
                <a:latin typeface="Times New Roman" panose="02020603050405020304" pitchFamily="18" charset="0"/>
                <a:cs typeface="Times New Roman" panose="02020603050405020304" pitchFamily="18" charset="0"/>
              </a:rPr>
              <a:t>Učební úlohy, pracovní listy.</a:t>
            </a:r>
          </a:p>
          <a:p>
            <a:pPr>
              <a:spcBef>
                <a:spcPts val="600"/>
              </a:spcBef>
              <a:spcAft>
                <a:spcPts val="600"/>
              </a:spcAft>
            </a:pPr>
            <a:r>
              <a:rPr lang="cs-CZ" sz="2000" dirty="0">
                <a:latin typeface="Times New Roman" panose="02020603050405020304" pitchFamily="18" charset="0"/>
                <a:cs typeface="Times New Roman" panose="02020603050405020304" pitchFamily="18" charset="0"/>
              </a:rPr>
              <a:t>K</a:t>
            </a:r>
            <a:r>
              <a:rPr lang="cs-CZ" sz="2000" dirty="0" smtClean="0">
                <a:latin typeface="Times New Roman" panose="02020603050405020304" pitchFamily="18" charset="0"/>
                <a:cs typeface="Times New Roman" panose="02020603050405020304" pitchFamily="18" charset="0"/>
              </a:rPr>
              <a:t>onkrétní výukové projekty.</a:t>
            </a:r>
          </a:p>
          <a:p>
            <a:pPr>
              <a:spcBef>
                <a:spcPts val="600"/>
              </a:spcBef>
              <a:spcAft>
                <a:spcPts val="600"/>
              </a:spcAft>
            </a:pPr>
            <a:r>
              <a:rPr lang="cs-CZ" sz="2000" dirty="0" smtClean="0">
                <a:latin typeface="Times New Roman" panose="02020603050405020304" pitchFamily="18" charset="0"/>
                <a:cs typeface="Times New Roman" panose="02020603050405020304" pitchFamily="18" charset="0"/>
              </a:rPr>
              <a:t>Náměty pro práci ve skupinách.</a:t>
            </a:r>
          </a:p>
          <a:p>
            <a:pPr>
              <a:spcBef>
                <a:spcPts val="600"/>
              </a:spcBef>
              <a:spcAft>
                <a:spcPts val="600"/>
              </a:spcAft>
            </a:pPr>
            <a:r>
              <a:rPr lang="cs-CZ" sz="2000" dirty="0" smtClean="0">
                <a:latin typeface="Times New Roman" panose="02020603050405020304" pitchFamily="18" charset="0"/>
                <a:cs typeface="Times New Roman" panose="02020603050405020304" pitchFamily="18" charset="0"/>
              </a:rPr>
              <a:t>Náměty pro mezipředmětové vztahy.</a:t>
            </a:r>
          </a:p>
          <a:p>
            <a:pPr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Případové studie řešení různých výukových a výchovných problémů (jak žáky motivovat, jak řešit problémy s prezentací vzdělávacích obsahů, jak řešit nekázeň, záškoláctví, drzé chování, jak komunikovat s rodiči…apod.)</a:t>
            </a:r>
          </a:p>
          <a:p>
            <a:pPr marL="0" indent="0">
              <a:buNone/>
            </a:pPr>
            <a:endParaRPr lang="cs-CZ" sz="2000" dirty="0" smtClean="0">
              <a:latin typeface="Times New Roman" panose="02020603050405020304" pitchFamily="18" charset="0"/>
              <a:cs typeface="Times New Roman" panose="02020603050405020304" pitchFamily="18" charset="0"/>
            </a:endParaRPr>
          </a:p>
          <a:p>
            <a:pPr marL="0" indent="0">
              <a:buNone/>
            </a:pPr>
            <a:endParaRPr lang="cs-CZ" sz="20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15</a:t>
            </a:fld>
            <a:endParaRPr lang="cs-CZ"/>
          </a:p>
        </p:txBody>
      </p:sp>
    </p:spTree>
    <p:extLst>
      <p:ext uri="{BB962C8B-B14F-4D97-AF65-F5344CB8AC3E}">
        <p14:creationId xmlns:p14="http://schemas.microsoft.com/office/powerpoint/2010/main" val="3856844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6664"/>
          </a:xfrm>
        </p:spPr>
        <p:txBody>
          <a:bodyPr/>
          <a:lstStyle/>
          <a:p>
            <a:pPr marL="0" indent="0">
              <a:buNone/>
            </a:pPr>
            <a:r>
              <a:rPr lang="cs-CZ" sz="2000" b="1" dirty="0" smtClean="0">
                <a:latin typeface="Times New Roman" panose="02020603050405020304" pitchFamily="18" charset="0"/>
                <a:cs typeface="Times New Roman" panose="02020603050405020304" pitchFamily="18" charset="0"/>
              </a:rPr>
              <a:t>1. Typologie písemných příprav na výuku (Pecina, 2013 - upraveno)</a:t>
            </a:r>
            <a:endParaRPr lang="cs-CZ" sz="2000" b="1" dirty="0">
              <a:latin typeface="Times New Roman" panose="02020603050405020304" pitchFamily="18" charset="0"/>
              <a:cs typeface="Times New Roman" panose="02020603050405020304" pitchFamily="18" charset="0"/>
            </a:endParaRPr>
          </a:p>
          <a:p>
            <a:pPr marL="0" indent="0">
              <a:buNone/>
            </a:pPr>
            <a:endParaRPr lang="cs-CZ" sz="20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cs-CZ" sz="20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cs-CZ"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16</a:t>
            </a:fld>
            <a:endParaRPr lang="cs-CZ" dirty="0"/>
          </a:p>
        </p:txBody>
      </p:sp>
      <p:sp>
        <p:nvSpPr>
          <p:cNvPr id="5" name="Zaoblený obdélník 4"/>
          <p:cNvSpPr/>
          <p:nvPr/>
        </p:nvSpPr>
        <p:spPr>
          <a:xfrm>
            <a:off x="2915816" y="1340768"/>
            <a:ext cx="2520280" cy="504056"/>
          </a:xfrm>
          <a:prstGeom prst="roundRect">
            <a:avLst/>
          </a:prstGeom>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2000" b="1" dirty="0" smtClean="0">
                <a:solidFill>
                  <a:schemeClr val="tx1"/>
                </a:solidFill>
                <a:latin typeface="Times New Roman" panose="02020603050405020304" pitchFamily="18" charset="0"/>
                <a:cs typeface="Times New Roman" panose="02020603050405020304" pitchFamily="18" charset="0"/>
              </a:rPr>
              <a:t>Příprava na výuku </a:t>
            </a:r>
            <a:endParaRPr lang="cs-CZ" sz="2000" b="1" dirty="0">
              <a:solidFill>
                <a:schemeClr val="tx1"/>
              </a:solidFill>
              <a:latin typeface="Times New Roman" panose="02020603050405020304" pitchFamily="18" charset="0"/>
              <a:cs typeface="Times New Roman" panose="02020603050405020304" pitchFamily="18" charset="0"/>
            </a:endParaRPr>
          </a:p>
        </p:txBody>
      </p:sp>
      <p:sp>
        <p:nvSpPr>
          <p:cNvPr id="7" name="Obdélník 2"/>
          <p:cNvSpPr>
            <a:spLocks noChangeArrowheads="1"/>
          </p:cNvSpPr>
          <p:nvPr/>
        </p:nvSpPr>
        <p:spPr bwMode="auto">
          <a:xfrm>
            <a:off x="683569" y="2420888"/>
            <a:ext cx="1728191" cy="720080"/>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Myšlenková příprava</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Obdélník 3"/>
          <p:cNvSpPr>
            <a:spLocks noChangeArrowheads="1"/>
          </p:cNvSpPr>
          <p:nvPr/>
        </p:nvSpPr>
        <p:spPr bwMode="auto">
          <a:xfrm>
            <a:off x="2555776" y="2420888"/>
            <a:ext cx="1545332" cy="720080"/>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Písemná</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příprava</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Obdélník 4"/>
          <p:cNvSpPr>
            <a:spLocks noChangeArrowheads="1"/>
          </p:cNvSpPr>
          <p:nvPr/>
        </p:nvSpPr>
        <p:spPr bwMode="auto">
          <a:xfrm>
            <a:off x="4283968" y="2420888"/>
            <a:ext cx="1872208" cy="936103"/>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Perspektivní (dlouhodobá) příprava</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Obdélník 5"/>
          <p:cNvSpPr>
            <a:spLocks noChangeArrowheads="1"/>
          </p:cNvSpPr>
          <p:nvPr/>
        </p:nvSpPr>
        <p:spPr bwMode="auto">
          <a:xfrm>
            <a:off x="6300192" y="2420888"/>
            <a:ext cx="2448272" cy="792087"/>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Aktuální (krátkodobá) příprava</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9" name="Přímá spojnice 18"/>
          <p:cNvCxnSpPr>
            <a:cxnSpLocks noChangeShapeType="1"/>
            <a:endCxn id="7" idx="0"/>
          </p:cNvCxnSpPr>
          <p:nvPr/>
        </p:nvCxnSpPr>
        <p:spPr bwMode="auto">
          <a:xfrm flipH="1">
            <a:off x="1547665" y="1844824"/>
            <a:ext cx="2592287" cy="576064"/>
          </a:xfrm>
          <a:prstGeom prst="line">
            <a:avLst/>
          </a:prstGeom>
          <a:noFill/>
          <a:ln w="19050" cmpd="sng">
            <a:solidFill>
              <a:schemeClr val="tx1">
                <a:lumMod val="100000"/>
                <a:lumOff val="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0" name="Přímá spojnice 19"/>
          <p:cNvCxnSpPr>
            <a:cxnSpLocks noChangeShapeType="1"/>
            <a:stCxn id="5" idx="2"/>
            <a:endCxn id="8" idx="0"/>
          </p:cNvCxnSpPr>
          <p:nvPr/>
        </p:nvCxnSpPr>
        <p:spPr bwMode="auto">
          <a:xfrm flipH="1">
            <a:off x="3328442" y="1844824"/>
            <a:ext cx="847514" cy="576064"/>
          </a:xfrm>
          <a:prstGeom prst="line">
            <a:avLst/>
          </a:prstGeom>
          <a:noFill/>
          <a:ln w="19050" cmpd="sng">
            <a:solidFill>
              <a:schemeClr val="tx1">
                <a:lumMod val="100000"/>
                <a:lumOff val="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1" name="Přímá spojnice 20"/>
          <p:cNvCxnSpPr>
            <a:cxnSpLocks noChangeShapeType="1"/>
            <a:endCxn id="9" idx="0"/>
          </p:cNvCxnSpPr>
          <p:nvPr/>
        </p:nvCxnSpPr>
        <p:spPr bwMode="auto">
          <a:xfrm>
            <a:off x="4211960" y="1844824"/>
            <a:ext cx="1008112" cy="576064"/>
          </a:xfrm>
          <a:prstGeom prst="line">
            <a:avLst/>
          </a:prstGeom>
          <a:noFill/>
          <a:ln w="19050" cmpd="sng">
            <a:solidFill>
              <a:schemeClr val="tx1">
                <a:lumMod val="100000"/>
                <a:lumOff val="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2" name="Přímá spojnice 21"/>
          <p:cNvCxnSpPr>
            <a:cxnSpLocks noChangeShapeType="1"/>
            <a:stCxn id="5" idx="2"/>
            <a:endCxn id="10" idx="0"/>
          </p:cNvCxnSpPr>
          <p:nvPr/>
        </p:nvCxnSpPr>
        <p:spPr bwMode="auto">
          <a:xfrm>
            <a:off x="4175956" y="1844824"/>
            <a:ext cx="3348372" cy="576064"/>
          </a:xfrm>
          <a:prstGeom prst="line">
            <a:avLst/>
          </a:prstGeom>
          <a:noFill/>
          <a:ln w="19050" cmpd="sng">
            <a:solidFill>
              <a:schemeClr val="tx1">
                <a:lumMod val="100000"/>
                <a:lumOff val="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3" name="Přímá spojnice 22"/>
          <p:cNvCxnSpPr>
            <a:cxnSpLocks noChangeShapeType="1"/>
          </p:cNvCxnSpPr>
          <p:nvPr/>
        </p:nvCxnSpPr>
        <p:spPr bwMode="auto">
          <a:xfrm>
            <a:off x="5220072" y="3429000"/>
            <a:ext cx="635" cy="356235"/>
          </a:xfrm>
          <a:prstGeom prst="line">
            <a:avLst/>
          </a:prstGeom>
          <a:noFill/>
          <a:ln w="19050" cmpd="sng">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4" name="Přímá spojnice 23"/>
          <p:cNvCxnSpPr>
            <a:cxnSpLocks noChangeShapeType="1"/>
          </p:cNvCxnSpPr>
          <p:nvPr/>
        </p:nvCxnSpPr>
        <p:spPr bwMode="auto">
          <a:xfrm>
            <a:off x="1547664" y="3140968"/>
            <a:ext cx="635" cy="355600"/>
          </a:xfrm>
          <a:prstGeom prst="line">
            <a:avLst/>
          </a:prstGeom>
          <a:noFill/>
          <a:ln w="19050" cmpd="sng">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5" name="Přímá spojnice 24"/>
          <p:cNvCxnSpPr>
            <a:cxnSpLocks noChangeShapeType="1"/>
          </p:cNvCxnSpPr>
          <p:nvPr/>
        </p:nvCxnSpPr>
        <p:spPr bwMode="auto">
          <a:xfrm>
            <a:off x="3419872" y="3140968"/>
            <a:ext cx="635" cy="355600"/>
          </a:xfrm>
          <a:prstGeom prst="line">
            <a:avLst/>
          </a:prstGeom>
          <a:noFill/>
          <a:ln w="19050" cmpd="sng">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cxnSp>
        <p:nvCxnSpPr>
          <p:cNvPr id="26" name="Přímá spojnice 25"/>
          <p:cNvCxnSpPr>
            <a:cxnSpLocks noChangeShapeType="1"/>
          </p:cNvCxnSpPr>
          <p:nvPr/>
        </p:nvCxnSpPr>
        <p:spPr bwMode="auto">
          <a:xfrm>
            <a:off x="7452320" y="3212976"/>
            <a:ext cx="635" cy="355600"/>
          </a:xfrm>
          <a:prstGeom prst="line">
            <a:avLst/>
          </a:prstGeom>
          <a:noFill/>
          <a:ln w="19050" cmpd="sng">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3">
                      <a:lumMod val="50000"/>
                      <a:lumOff val="0"/>
                      <a:alpha val="50000"/>
                    </a:schemeClr>
                  </a:outerShdw>
                </a:effectLst>
              </a14:hiddenEffects>
            </a:ext>
          </a:extLst>
        </p:spPr>
      </p:cxnSp>
      <p:sp>
        <p:nvSpPr>
          <p:cNvPr id="11" name="Obdélník 14"/>
          <p:cNvSpPr>
            <a:spLocks noChangeArrowheads="1"/>
          </p:cNvSpPr>
          <p:nvPr/>
        </p:nvSpPr>
        <p:spPr bwMode="auto">
          <a:xfrm>
            <a:off x="755576" y="3501008"/>
            <a:ext cx="1656184" cy="648072"/>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Je součástí každé přípravy.</a:t>
            </a:r>
            <a:endParaRPr kumimoji="0" lang="cs-CZ" alt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Obdélník 15"/>
          <p:cNvSpPr>
            <a:spLocks noChangeArrowheads="1"/>
          </p:cNvSpPr>
          <p:nvPr/>
        </p:nvSpPr>
        <p:spPr bwMode="auto">
          <a:xfrm>
            <a:off x="2555776" y="3501008"/>
            <a:ext cx="1512168" cy="2880320"/>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Podle rozsahu může být:</a:t>
            </a:r>
            <a:endParaRPr kumimoji="0" lang="cs-CZ" altLang="cs-CZ" sz="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1. Podrobná.</a:t>
            </a:r>
            <a:endParaRPr kumimoji="0" lang="cs-CZ" altLang="cs-CZ" sz="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2. Rámcová.</a:t>
            </a:r>
            <a:endParaRPr kumimoji="0" lang="cs-CZ" altLang="cs-CZ" sz="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3. Rychlá.</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Její</a:t>
            </a:r>
            <a:r>
              <a:rPr kumimoji="0" lang="cs-CZ" altLang="cs-CZ"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součástí jsou materiály pro učitele a pro žáky (metodické listy, pracovní listy, úkoly, výrobní dokumentace apod.</a:t>
            </a:r>
            <a:endParaRPr kumimoji="0" lang="cs-CZ" alt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Obdélník 16"/>
          <p:cNvSpPr>
            <a:spLocks noChangeArrowheads="1"/>
          </p:cNvSpPr>
          <p:nvPr/>
        </p:nvSpPr>
        <p:spPr bwMode="auto">
          <a:xfrm>
            <a:off x="4283968" y="3789040"/>
            <a:ext cx="1875656" cy="1728192"/>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Probíhá již před začátkem školního roku.</a:t>
            </a:r>
            <a:r>
              <a:rPr lang="cs-CZ" altLang="cs-CZ" sz="600" dirty="0">
                <a:latin typeface="Times New Roman" panose="02020603050405020304" pitchFamily="18" charset="0"/>
                <a:cs typeface="Times New Roman" panose="02020603050405020304" pitchFamily="18" charset="0"/>
              </a:rPr>
              <a:t> </a:t>
            </a: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Vychází z  ŠVP, učebního plánu a osnov a dalších požadavků. Existuje v písemné i myšlenkové podobě.</a:t>
            </a:r>
            <a:endParaRPr kumimoji="0" lang="cs-CZ" alt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Obdélník 17"/>
          <p:cNvSpPr>
            <a:spLocks noChangeArrowheads="1"/>
          </p:cNvSpPr>
          <p:nvPr/>
        </p:nvSpPr>
        <p:spPr bwMode="auto">
          <a:xfrm>
            <a:off x="6300192" y="3573016"/>
            <a:ext cx="2203698" cy="2880320"/>
          </a:xfrm>
          <a:prstGeom prst="rect">
            <a:avLst/>
          </a:prstGeom>
          <a:solidFill>
            <a:srgbClr val="9BBB59"/>
          </a:solidFill>
          <a:ln w="1905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Učitel se jí věnuje průběžně celý rok. Může být myšlenková i písemná. Příprava: úvodní hodiny, expozičních vyuč. jednotek, příprava na diagnostiku a hodnocení, příprava exkurzí a mimoškolních akci a další přípravy (např. jednorázové akce, projekty apod.). Příprava klasické vyuč. jednotky, problémové</a:t>
            </a:r>
            <a:r>
              <a:rPr kumimoji="0" lang="cs-CZ" altLang="cs-CZ" sz="1400" b="0" i="0" u="none" strike="noStrike" cap="none" normalizeH="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vyuč. jednotky. </a:t>
            </a:r>
            <a:endParaRPr kumimoji="0" lang="cs-CZ" altLang="cs-CZ"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43378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20680"/>
          </a:xfrm>
        </p:spPr>
        <p:txBody>
          <a:bodyPr>
            <a:noAutofit/>
          </a:bodyPr>
          <a:lstStyle/>
          <a:p>
            <a:pPr marL="0" indent="0">
              <a:lnSpc>
                <a:spcPct val="150000"/>
              </a:lnSpc>
              <a:spcBef>
                <a:spcPts val="0"/>
              </a:spcBef>
              <a:buNone/>
            </a:pPr>
            <a:r>
              <a:rPr lang="cs-CZ" sz="2000" b="1" dirty="0" smtClean="0">
                <a:latin typeface="Times New Roman" panose="02020603050405020304" pitchFamily="18" charset="0"/>
                <a:cs typeface="Times New Roman" panose="02020603050405020304" pitchFamily="18" charset="0"/>
              </a:rPr>
              <a:t>2. Vybrané konkrétní ukázky písemných příprav na výuku</a:t>
            </a:r>
          </a:p>
          <a:p>
            <a:pPr marL="0" indent="0" algn="just">
              <a:spcBef>
                <a:spcPts val="600"/>
              </a:spcBef>
              <a:spcAft>
                <a:spcPts val="600"/>
              </a:spcAft>
              <a:buNone/>
            </a:pPr>
            <a:r>
              <a:rPr lang="cs-CZ" sz="2000" u="sng" dirty="0" smtClean="0">
                <a:latin typeface="Times New Roman" panose="02020603050405020304" pitchFamily="18" charset="0"/>
                <a:cs typeface="Times New Roman" panose="02020603050405020304" pitchFamily="18" charset="0"/>
              </a:rPr>
              <a:t>Příklad úvodní (motivační) hodiny- specializovaný typ hodiny</a:t>
            </a:r>
          </a:p>
          <a:p>
            <a:pPr marL="0" lvl="0" indent="0" algn="just">
              <a:spcBef>
                <a:spcPts val="600"/>
              </a:spcBef>
              <a:spcAft>
                <a:spcPts val="600"/>
              </a:spcAft>
              <a:buNone/>
            </a:pPr>
            <a:r>
              <a:rPr lang="cs-CZ" sz="2000" i="1" dirty="0">
                <a:solidFill>
                  <a:prstClr val="black"/>
                </a:solidFill>
                <a:latin typeface="Times New Roman" panose="02020603050405020304" pitchFamily="18" charset="0"/>
                <a:cs typeface="Times New Roman" panose="02020603050405020304" pitchFamily="18" charset="0"/>
              </a:rPr>
              <a:t>Obor vzdělání: </a:t>
            </a:r>
            <a:r>
              <a:rPr lang="cs-CZ" sz="2000" dirty="0">
                <a:solidFill>
                  <a:prstClr val="black"/>
                </a:solidFill>
                <a:latin typeface="Times New Roman" panose="02020603050405020304" pitchFamily="18" charset="0"/>
                <a:cs typeface="Times New Roman" panose="02020603050405020304" pitchFamily="18" charset="0"/>
              </a:rPr>
              <a:t>Mechanik elektronik, 4. leté studium </a:t>
            </a:r>
            <a:r>
              <a:rPr lang="cs-CZ" sz="2000" dirty="0" smtClean="0">
                <a:solidFill>
                  <a:prstClr val="black"/>
                </a:solidFill>
                <a:latin typeface="Times New Roman" panose="02020603050405020304" pitchFamily="18" charset="0"/>
                <a:cs typeface="Times New Roman" panose="02020603050405020304" pitchFamily="18" charset="0"/>
              </a:rPr>
              <a:t>,  </a:t>
            </a:r>
            <a:r>
              <a:rPr lang="cs-CZ" sz="2000" i="1" dirty="0" smtClean="0">
                <a:solidFill>
                  <a:prstClr val="black"/>
                </a:solidFill>
                <a:latin typeface="Times New Roman" panose="02020603050405020304" pitchFamily="18" charset="0"/>
                <a:cs typeface="Times New Roman" panose="02020603050405020304" pitchFamily="18" charset="0"/>
              </a:rPr>
              <a:t>Předmět</a:t>
            </a:r>
            <a:r>
              <a:rPr lang="cs-CZ" sz="2000" i="1" dirty="0">
                <a:solidFill>
                  <a:prstClr val="black"/>
                </a:solidFill>
                <a:latin typeface="Times New Roman" panose="02020603050405020304" pitchFamily="18" charset="0"/>
                <a:cs typeface="Times New Roman" panose="02020603050405020304" pitchFamily="18" charset="0"/>
              </a:rPr>
              <a:t>: </a:t>
            </a:r>
            <a:r>
              <a:rPr lang="cs-CZ" sz="2000" dirty="0">
                <a:solidFill>
                  <a:prstClr val="black"/>
                </a:solidFill>
                <a:latin typeface="Times New Roman" panose="02020603050405020304" pitchFamily="18" charset="0"/>
                <a:cs typeface="Times New Roman" panose="02020603050405020304" pitchFamily="18" charset="0"/>
              </a:rPr>
              <a:t>elektronika </a:t>
            </a:r>
          </a:p>
          <a:p>
            <a:pPr marL="0" lvl="0" indent="0" algn="just">
              <a:spcBef>
                <a:spcPts val="600"/>
              </a:spcBef>
              <a:spcAft>
                <a:spcPts val="600"/>
              </a:spcAft>
              <a:buNone/>
            </a:pPr>
            <a:r>
              <a:rPr lang="cs-CZ" sz="2000" i="1" dirty="0">
                <a:solidFill>
                  <a:prstClr val="black"/>
                </a:solidFill>
                <a:latin typeface="Times New Roman" panose="02020603050405020304" pitchFamily="18" charset="0"/>
                <a:cs typeface="Times New Roman" panose="02020603050405020304" pitchFamily="18" charset="0"/>
              </a:rPr>
              <a:t>Ročník: </a:t>
            </a:r>
            <a:r>
              <a:rPr lang="cs-CZ" sz="2000" dirty="0">
                <a:solidFill>
                  <a:prstClr val="black"/>
                </a:solidFill>
                <a:latin typeface="Times New Roman" panose="02020603050405020304" pitchFamily="18" charset="0"/>
                <a:cs typeface="Times New Roman" panose="02020603050405020304" pitchFamily="18" charset="0"/>
              </a:rPr>
              <a:t>2</a:t>
            </a:r>
            <a:r>
              <a:rPr lang="cs-CZ" sz="2000" dirty="0" smtClean="0">
                <a:solidFill>
                  <a:prstClr val="black"/>
                </a:solidFill>
                <a:latin typeface="Times New Roman" panose="02020603050405020304" pitchFamily="18" charset="0"/>
                <a:cs typeface="Times New Roman" panose="02020603050405020304" pitchFamily="18" charset="0"/>
              </a:rPr>
              <a:t>. </a:t>
            </a:r>
            <a:r>
              <a:rPr lang="cs-CZ" sz="2000" i="1" dirty="0" smtClean="0">
                <a:solidFill>
                  <a:prstClr val="black"/>
                </a:solidFill>
                <a:latin typeface="Times New Roman" panose="02020603050405020304" pitchFamily="18" charset="0"/>
                <a:cs typeface="Times New Roman" panose="02020603050405020304" pitchFamily="18" charset="0"/>
              </a:rPr>
              <a:t>hodina </a:t>
            </a:r>
            <a:r>
              <a:rPr lang="cs-CZ" sz="2000" dirty="0" smtClean="0">
                <a:solidFill>
                  <a:prstClr val="black"/>
                </a:solidFill>
                <a:latin typeface="Times New Roman" panose="02020603050405020304" pitchFamily="18" charset="0"/>
                <a:cs typeface="Times New Roman" panose="02020603050405020304" pitchFamily="18" charset="0"/>
              </a:rPr>
              <a:t>1. </a:t>
            </a:r>
          </a:p>
          <a:p>
            <a:pPr marL="0" lvl="0" indent="0" algn="just">
              <a:spcBef>
                <a:spcPts val="600"/>
              </a:spcBef>
              <a:spcAft>
                <a:spcPts val="600"/>
              </a:spcAft>
              <a:buNone/>
            </a:pPr>
            <a:r>
              <a:rPr lang="cs-CZ" sz="2000" i="1" dirty="0" smtClean="0">
                <a:solidFill>
                  <a:prstClr val="black"/>
                </a:solidFill>
                <a:latin typeface="Times New Roman" panose="02020603050405020304" pitchFamily="18" charset="0"/>
                <a:cs typeface="Times New Roman" panose="02020603050405020304" pitchFamily="18" charset="0"/>
              </a:rPr>
              <a:t>Téma</a:t>
            </a:r>
            <a:r>
              <a:rPr lang="cs-CZ" sz="2000" i="1" dirty="0">
                <a:solidFill>
                  <a:prstClr val="black"/>
                </a:solidFill>
                <a:latin typeface="Times New Roman" panose="02020603050405020304" pitchFamily="18" charset="0"/>
                <a:cs typeface="Times New Roman" panose="02020603050405020304" pitchFamily="18" charset="0"/>
              </a:rPr>
              <a:t>: </a:t>
            </a:r>
            <a:r>
              <a:rPr lang="cs-CZ" sz="2000" dirty="0">
                <a:solidFill>
                  <a:prstClr val="black"/>
                </a:solidFill>
                <a:latin typeface="Times New Roman" panose="02020603050405020304" pitchFamily="18" charset="0"/>
                <a:cs typeface="Times New Roman" panose="02020603050405020304" pitchFamily="18" charset="0"/>
              </a:rPr>
              <a:t>Úvod do učiva elektroniky, vymezení předmětu</a:t>
            </a:r>
            <a:r>
              <a:rPr lang="cs-CZ" sz="2000" dirty="0" smtClean="0">
                <a:solidFill>
                  <a:prstClr val="black"/>
                </a:solidFill>
                <a:latin typeface="Times New Roman" panose="02020603050405020304" pitchFamily="18" charset="0"/>
                <a:cs typeface="Times New Roman" panose="02020603050405020304" pitchFamily="18" charset="0"/>
              </a:rPr>
              <a:t>, </a:t>
            </a:r>
            <a:r>
              <a:rPr lang="cs-CZ" sz="2000" dirty="0">
                <a:solidFill>
                  <a:prstClr val="black"/>
                </a:solidFill>
                <a:latin typeface="Times New Roman" panose="02020603050405020304" pitchFamily="18" charset="0"/>
                <a:cs typeface="Times New Roman" panose="02020603050405020304" pitchFamily="18" charset="0"/>
              </a:rPr>
              <a:t>základní pojmy, přehled učiva</a:t>
            </a:r>
          </a:p>
          <a:p>
            <a:pPr marL="0" lvl="0" indent="0" algn="just">
              <a:spcBef>
                <a:spcPts val="600"/>
              </a:spcBef>
              <a:spcAft>
                <a:spcPts val="600"/>
              </a:spcAft>
              <a:buNone/>
            </a:pPr>
            <a:r>
              <a:rPr lang="cs-CZ" sz="2000" i="1" dirty="0" smtClean="0">
                <a:solidFill>
                  <a:prstClr val="black"/>
                </a:solidFill>
                <a:latin typeface="Times New Roman" panose="02020603050405020304" pitchFamily="18" charset="0"/>
                <a:cs typeface="Times New Roman" panose="02020603050405020304" pitchFamily="18" charset="0"/>
              </a:rPr>
              <a:t>Výukový cíl </a:t>
            </a:r>
            <a:r>
              <a:rPr lang="cs-CZ" sz="2000" i="1" dirty="0">
                <a:solidFill>
                  <a:prstClr val="black"/>
                </a:solidFill>
                <a:latin typeface="Times New Roman" panose="02020603050405020304" pitchFamily="18" charset="0"/>
                <a:cs typeface="Times New Roman" panose="02020603050405020304" pitchFamily="18" charset="0"/>
              </a:rPr>
              <a:t>předmětu (ve zkrácené podobě)</a:t>
            </a:r>
            <a:r>
              <a:rPr lang="cs-CZ" sz="2000" dirty="0">
                <a:solidFill>
                  <a:prstClr val="black"/>
                </a:solidFill>
                <a:latin typeface="Times New Roman" panose="02020603050405020304" pitchFamily="18" charset="0"/>
                <a:cs typeface="Times New Roman" panose="02020603050405020304" pitchFamily="18" charset="0"/>
              </a:rPr>
              <a:t>: </a:t>
            </a:r>
            <a:r>
              <a:rPr lang="cs-CZ" sz="1800" dirty="0">
                <a:solidFill>
                  <a:prstClr val="black"/>
                </a:solidFill>
                <a:latin typeface="Times New Roman" panose="02020603050405020304" pitchFamily="18" charset="0"/>
                <a:cs typeface="Times New Roman" panose="02020603050405020304" pitchFamily="18" charset="0"/>
              </a:rPr>
              <a:t>Cílem předmětu je osvojení vědomostí a dovedností v oblasti základů soudobé elektroniky. Žáci budou schopni vysvětlit podstatu elektroniky, uvést jednotlivé oblasti elektroniky a hraniční obory, definovat základní pojmy, veličiny, součástky a zákony, se kterými elektronika pracuje. Uvedou aplikace těchto součástek v obvodech a zařízeních soudobé elektroniky…. Předmět navazuje na poznatky získané studiem fyziky a elektrotechniky. </a:t>
            </a:r>
          </a:p>
          <a:p>
            <a:pPr marL="0" lvl="0" indent="0" algn="just">
              <a:spcBef>
                <a:spcPts val="0"/>
              </a:spcBef>
              <a:buNone/>
            </a:pPr>
            <a:endParaRPr lang="cs-CZ" sz="2000" i="1"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r>
              <a:rPr lang="cs-CZ" sz="2000" i="1" dirty="0" smtClean="0">
                <a:solidFill>
                  <a:prstClr val="black"/>
                </a:solidFill>
                <a:latin typeface="Times New Roman" panose="02020603050405020304" pitchFamily="18" charset="0"/>
                <a:cs typeface="Times New Roman" panose="02020603050405020304" pitchFamily="18" charset="0"/>
              </a:rPr>
              <a:t>Výukový </a:t>
            </a:r>
            <a:r>
              <a:rPr lang="cs-CZ" sz="2000" i="1" dirty="0">
                <a:solidFill>
                  <a:prstClr val="black"/>
                </a:solidFill>
                <a:latin typeface="Times New Roman" panose="02020603050405020304" pitchFamily="18" charset="0"/>
                <a:cs typeface="Times New Roman" panose="02020603050405020304" pitchFamily="18" charset="0"/>
              </a:rPr>
              <a:t>cíl tématu:</a:t>
            </a:r>
          </a:p>
          <a:p>
            <a:pPr marL="0" lvl="0" indent="0" algn="just">
              <a:spcBef>
                <a:spcPts val="0"/>
              </a:spcBef>
              <a:buNone/>
            </a:pPr>
            <a:r>
              <a:rPr lang="cs-CZ" sz="1800" dirty="0">
                <a:solidFill>
                  <a:prstClr val="black"/>
                </a:solidFill>
                <a:latin typeface="Times New Roman" panose="02020603050405020304" pitchFamily="18" charset="0"/>
                <a:cs typeface="Times New Roman" panose="02020603050405020304" pitchFamily="18" charset="0"/>
              </a:rPr>
              <a:t>Po prostudování  tématu budete schopni vysvětlit, co je předmětem elektroniky a uvést jednotlivé oblasti elektroniky a hraniční obory. Uvedete možnosti soudobé elektroniky z hlediska zájmové činnosti. </a:t>
            </a:r>
          </a:p>
          <a:p>
            <a:pPr marL="0" indent="0" algn="just">
              <a:lnSpc>
                <a:spcPct val="150000"/>
              </a:lnSpc>
              <a:spcBef>
                <a:spcPts val="0"/>
              </a:spcBef>
              <a:buNone/>
            </a:pPr>
            <a:endParaRPr lang="cs-CZ" sz="20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cs-CZ" sz="20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17</a:t>
            </a:fld>
            <a:endParaRPr lang="cs-CZ"/>
          </a:p>
        </p:txBody>
      </p:sp>
    </p:spTree>
    <p:extLst>
      <p:ext uri="{BB962C8B-B14F-4D97-AF65-F5344CB8AC3E}">
        <p14:creationId xmlns:p14="http://schemas.microsoft.com/office/powerpoint/2010/main" val="1844130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229600" cy="4104456"/>
          </a:xfrm>
          <a:noFill/>
          <a:ln>
            <a:solidFill>
              <a:schemeClr val="tx1"/>
            </a:solidFill>
          </a:ln>
        </p:spPr>
        <p:txBody>
          <a:bodyPr>
            <a:noAutofit/>
          </a:bodyPr>
          <a:lstStyle/>
          <a:p>
            <a:pPr marL="0" lvl="0" indent="0" algn="just">
              <a:spcBef>
                <a:spcPts val="0"/>
              </a:spcBef>
              <a:buNone/>
            </a:pPr>
            <a:r>
              <a:rPr lang="cs-CZ" sz="2000" i="1" dirty="0" smtClean="0">
                <a:solidFill>
                  <a:prstClr val="black"/>
                </a:solidFill>
                <a:latin typeface="Times New Roman" panose="02020603050405020304" pitchFamily="18" charset="0"/>
                <a:cs typeface="Times New Roman" panose="02020603050405020304" pitchFamily="18" charset="0"/>
              </a:rPr>
              <a:t>Učivo (zarámované, jádro přípravy):</a:t>
            </a:r>
          </a:p>
          <a:p>
            <a:pPr marL="0" lvl="0" indent="0" algn="just">
              <a:spcBef>
                <a:spcPts val="0"/>
              </a:spcBef>
              <a:buNone/>
            </a:pPr>
            <a:r>
              <a:rPr lang="cs-CZ" sz="1800" u="sng" dirty="0" smtClean="0">
                <a:solidFill>
                  <a:prstClr val="black"/>
                </a:solidFill>
                <a:latin typeface="Times New Roman" panose="02020603050405020304" pitchFamily="18" charset="0"/>
                <a:cs typeface="Times New Roman" panose="02020603050405020304" pitchFamily="18" charset="0"/>
              </a:rPr>
              <a:t>Témata </a:t>
            </a:r>
            <a:r>
              <a:rPr lang="cs-CZ" sz="1800" u="sng" dirty="0">
                <a:solidFill>
                  <a:prstClr val="black"/>
                </a:solidFill>
                <a:latin typeface="Times New Roman" panose="02020603050405020304" pitchFamily="18" charset="0"/>
                <a:cs typeface="Times New Roman" panose="02020603050405020304" pitchFamily="18" charset="0"/>
              </a:rPr>
              <a:t>(přehled látky pro jeden ročník, uvedeny hlavní </a:t>
            </a:r>
            <a:r>
              <a:rPr lang="cs-CZ" sz="1800" u="sng" dirty="0" err="1">
                <a:solidFill>
                  <a:prstClr val="black"/>
                </a:solidFill>
                <a:latin typeface="Times New Roman" panose="02020603050405020304" pitchFamily="18" charset="0"/>
                <a:cs typeface="Times New Roman" panose="02020603050405020304" pitchFamily="18" charset="0"/>
              </a:rPr>
              <a:t>tématické</a:t>
            </a:r>
            <a:r>
              <a:rPr lang="cs-CZ" sz="1800" u="sng" dirty="0">
                <a:solidFill>
                  <a:prstClr val="black"/>
                </a:solidFill>
                <a:latin typeface="Times New Roman" panose="02020603050405020304" pitchFamily="18" charset="0"/>
                <a:cs typeface="Times New Roman" panose="02020603050405020304" pitchFamily="18" charset="0"/>
              </a:rPr>
              <a:t> celky):</a:t>
            </a:r>
          </a:p>
          <a:p>
            <a:pPr lvl="0">
              <a:buFont typeface="Arial" panose="020B0604020202020204" pitchFamily="34" charset="0"/>
              <a:buAutoNum type="arabicPeriod"/>
            </a:pPr>
            <a:r>
              <a:rPr lang="cs-CZ" sz="1800" dirty="0">
                <a:solidFill>
                  <a:prstClr val="black"/>
                </a:solidFill>
                <a:latin typeface="Times New Roman" panose="02020603050405020304" pitchFamily="18" charset="0"/>
                <a:cs typeface="Times New Roman" panose="02020603050405020304" pitchFamily="18" charset="0"/>
              </a:rPr>
              <a:t>Základní pojmy, veličiny a součástky v elektronice</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1.1 Úvod do učiva elektroniky, vymezení předmětu,  základní pojmy, přehled učiva</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1.2 Základní zákony v elektronice, obvodové veličiny a součástky</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2. Usměrňovače a stabilizátory</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2.1 Usměrňovače </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2.2 Zdvojovače a násobiče napětí</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2.3 Stabilizátory napětí</a:t>
            </a: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3. Zesilovače, operační zesilovače</a:t>
            </a:r>
          </a:p>
          <a:p>
            <a:pPr marL="0" lvl="0" indent="0">
              <a:buNone/>
            </a:pPr>
            <a:r>
              <a:rPr lang="cs-CZ" sz="1800" dirty="0" smtClean="0">
                <a:solidFill>
                  <a:prstClr val="black"/>
                </a:solidFill>
                <a:latin typeface="Times New Roman" panose="02020603050405020304" pitchFamily="18" charset="0"/>
                <a:cs typeface="Times New Roman" panose="02020603050405020304" pitchFamily="18" charset="0"/>
              </a:rPr>
              <a:t>4. Vícevrstvé spínací součástky</a:t>
            </a:r>
          </a:p>
          <a:p>
            <a:pPr marL="0" lvl="0" indent="0">
              <a:buNone/>
            </a:pPr>
            <a:r>
              <a:rPr lang="cs-CZ" sz="1800" dirty="0" smtClean="0">
                <a:solidFill>
                  <a:prstClr val="black"/>
                </a:solidFill>
                <a:latin typeface="Times New Roman" panose="02020603050405020304" pitchFamily="18" charset="0"/>
                <a:cs typeface="Times New Roman" panose="02020603050405020304" pitchFamily="18" charset="0"/>
              </a:rPr>
              <a:t>4.1 Tyristory</a:t>
            </a:r>
          </a:p>
          <a:p>
            <a:pPr marL="0" lvl="0" indent="0" algn="just">
              <a:spcBef>
                <a:spcPts val="0"/>
              </a:spcBef>
              <a:buNone/>
            </a:pPr>
            <a:endParaRPr lang="cs-CZ" sz="1800"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endParaRPr lang="cs-CZ" sz="1800" dirty="0">
              <a:solidFill>
                <a:prstClr val="black"/>
              </a:solidFill>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18</a:t>
            </a:fld>
            <a:endParaRPr lang="cs-CZ"/>
          </a:p>
        </p:txBody>
      </p:sp>
      <p:sp>
        <p:nvSpPr>
          <p:cNvPr id="5" name="TextovéPole 4"/>
          <p:cNvSpPr txBox="1"/>
          <p:nvPr/>
        </p:nvSpPr>
        <p:spPr>
          <a:xfrm>
            <a:off x="395536" y="332656"/>
            <a:ext cx="8280920" cy="984885"/>
          </a:xfrm>
          <a:prstGeom prst="rect">
            <a:avLst/>
          </a:prstGeom>
          <a:noFill/>
        </p:spPr>
        <p:txBody>
          <a:bodyPr wrap="square" rtlCol="0">
            <a:spAutoFit/>
          </a:bodyPr>
          <a:lstStyle/>
          <a:p>
            <a:pPr lvl="0" algn="just"/>
            <a:endParaRPr lang="cs-CZ" sz="2000" dirty="0">
              <a:solidFill>
                <a:prstClr val="black"/>
              </a:solidFill>
              <a:latin typeface="Times New Roman" panose="02020603050405020304" pitchFamily="18" charset="0"/>
              <a:cs typeface="Times New Roman" panose="02020603050405020304" pitchFamily="18" charset="0"/>
            </a:endParaRPr>
          </a:p>
          <a:p>
            <a:pPr lvl="0" algn="just"/>
            <a:r>
              <a:rPr lang="cs-CZ" sz="2000" i="1" dirty="0">
                <a:solidFill>
                  <a:prstClr val="black"/>
                </a:solidFill>
                <a:latin typeface="Times New Roman" panose="02020603050405020304" pitchFamily="18" charset="0"/>
                <a:cs typeface="Times New Roman" panose="02020603050405020304" pitchFamily="18" charset="0"/>
              </a:rPr>
              <a:t>Výchovná možnost: </a:t>
            </a:r>
            <a:r>
              <a:rPr lang="cs-CZ" dirty="0">
                <a:solidFill>
                  <a:prstClr val="black"/>
                </a:solidFill>
                <a:latin typeface="Times New Roman" panose="02020603050405020304" pitchFamily="18" charset="0"/>
                <a:cs typeface="Times New Roman" panose="02020603050405020304" pitchFamily="18" charset="0"/>
              </a:rPr>
              <a:t>Vedení žáků k pozitivnímu vztahu k elektronice jako hlavního předmětu studia. </a:t>
            </a:r>
          </a:p>
        </p:txBody>
      </p:sp>
    </p:spTree>
    <p:extLst>
      <p:ext uri="{BB962C8B-B14F-4D97-AF65-F5344CB8AC3E}">
        <p14:creationId xmlns:p14="http://schemas.microsoft.com/office/powerpoint/2010/main" val="861494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5904656"/>
          </a:xfrm>
          <a:ln w="12700">
            <a:solidFill>
              <a:schemeClr val="tx1"/>
            </a:solidFill>
          </a:ln>
        </p:spPr>
        <p:txBody>
          <a:bodyPr>
            <a:normAutofit/>
          </a:bodyPr>
          <a:lstStyle/>
          <a:p>
            <a:pPr marL="0" lvl="0" indent="0">
              <a:buNone/>
            </a:pPr>
            <a:r>
              <a:rPr lang="cs-CZ" sz="1800" dirty="0">
                <a:solidFill>
                  <a:prstClr val="black"/>
                </a:solidFill>
                <a:latin typeface="Times New Roman" panose="02020603050405020304" pitchFamily="18" charset="0"/>
                <a:cs typeface="Times New Roman" panose="02020603050405020304" pitchFamily="18" charset="0"/>
              </a:rPr>
              <a:t>4.2 </a:t>
            </a:r>
            <a:r>
              <a:rPr lang="cs-CZ" sz="1800" dirty="0" err="1">
                <a:solidFill>
                  <a:prstClr val="black"/>
                </a:solidFill>
                <a:latin typeface="Times New Roman" panose="02020603050405020304" pitchFamily="18" charset="0"/>
                <a:cs typeface="Times New Roman" panose="02020603050405020304" pitchFamily="18" charset="0"/>
              </a:rPr>
              <a:t>Triaky</a:t>
            </a:r>
            <a:endParaRPr lang="cs-CZ" sz="1800" dirty="0">
              <a:solidFill>
                <a:prstClr val="black"/>
              </a:solidFill>
              <a:latin typeface="Times New Roman" panose="02020603050405020304" pitchFamily="18" charset="0"/>
              <a:cs typeface="Times New Roman" panose="02020603050405020304" pitchFamily="18" charset="0"/>
            </a:endParaRP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4.3 </a:t>
            </a:r>
            <a:r>
              <a:rPr lang="cs-CZ" sz="1800" dirty="0" err="1">
                <a:solidFill>
                  <a:prstClr val="black"/>
                </a:solidFill>
                <a:latin typeface="Times New Roman" panose="02020603050405020304" pitchFamily="18" charset="0"/>
                <a:cs typeface="Times New Roman" panose="02020603050405020304" pitchFamily="18" charset="0"/>
              </a:rPr>
              <a:t>Diaky</a:t>
            </a:r>
            <a:endParaRPr lang="cs-CZ" sz="1800" dirty="0">
              <a:solidFill>
                <a:prstClr val="black"/>
              </a:solidFill>
              <a:latin typeface="Times New Roman" panose="02020603050405020304" pitchFamily="18" charset="0"/>
              <a:cs typeface="Times New Roman" panose="02020603050405020304" pitchFamily="18" charset="0"/>
            </a:endParaRPr>
          </a:p>
          <a:p>
            <a:pPr marL="0" lvl="0" indent="0">
              <a:buNone/>
            </a:pPr>
            <a:r>
              <a:rPr lang="cs-CZ" sz="1800" dirty="0">
                <a:solidFill>
                  <a:prstClr val="black"/>
                </a:solidFill>
                <a:latin typeface="Times New Roman" panose="02020603050405020304" pitchFamily="18" charset="0"/>
                <a:cs typeface="Times New Roman" panose="02020603050405020304" pitchFamily="18" charset="0"/>
              </a:rPr>
              <a:t>5. Oscilátory</a:t>
            </a:r>
          </a:p>
          <a:p>
            <a:pPr lvl="0">
              <a:buFont typeface="Arial" panose="020B0604020202020204" pitchFamily="34" charset="0"/>
              <a:buAutoNum type="arabicPeriod" startAt="6"/>
            </a:pPr>
            <a:r>
              <a:rPr lang="cs-CZ" sz="1800" dirty="0">
                <a:solidFill>
                  <a:prstClr val="black"/>
                </a:solidFill>
                <a:latin typeface="Times New Roman" panose="02020603050405020304" pitchFamily="18" charset="0"/>
                <a:cs typeface="Times New Roman" panose="02020603050405020304" pitchFamily="18" charset="0"/>
              </a:rPr>
              <a:t>Modulace a modulátory</a:t>
            </a:r>
          </a:p>
          <a:p>
            <a:pPr lvl="0">
              <a:buFont typeface="Arial" panose="020B0604020202020204" pitchFamily="34" charset="0"/>
              <a:buAutoNum type="arabicPeriod" startAt="6"/>
            </a:pPr>
            <a:r>
              <a:rPr lang="cs-CZ" sz="1800" dirty="0">
                <a:solidFill>
                  <a:prstClr val="black"/>
                </a:solidFill>
                <a:latin typeface="Times New Roman" panose="02020603050405020304" pitchFamily="18" charset="0"/>
                <a:cs typeface="Times New Roman" panose="02020603050405020304" pitchFamily="18" charset="0"/>
              </a:rPr>
              <a:t>Integrované obvody</a:t>
            </a:r>
          </a:p>
          <a:p>
            <a:pPr marL="0" lvl="0" indent="0" algn="just">
              <a:spcBef>
                <a:spcPts val="0"/>
              </a:spcBef>
              <a:buNone/>
            </a:pPr>
            <a:endParaRPr lang="cs-CZ" sz="1800" u="sng"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r>
              <a:rPr lang="cs-CZ" sz="2000" u="sng" dirty="0" smtClean="0">
                <a:solidFill>
                  <a:prstClr val="black"/>
                </a:solidFill>
                <a:latin typeface="Times New Roman" panose="02020603050405020304" pitchFamily="18" charset="0"/>
                <a:cs typeface="Times New Roman" panose="02020603050405020304" pitchFamily="18" charset="0"/>
              </a:rPr>
              <a:t>Úvod </a:t>
            </a:r>
            <a:r>
              <a:rPr lang="cs-CZ" sz="2000" u="sng" dirty="0">
                <a:solidFill>
                  <a:prstClr val="black"/>
                </a:solidFill>
                <a:latin typeface="Times New Roman" panose="02020603050405020304" pitchFamily="18" charset="0"/>
                <a:cs typeface="Times New Roman" panose="02020603050405020304" pitchFamily="18" charset="0"/>
              </a:rPr>
              <a:t>do učiva elektroniky (zkráceno)</a:t>
            </a:r>
          </a:p>
          <a:p>
            <a:pPr marL="0" lvl="0" indent="0" algn="just">
              <a:spcBef>
                <a:spcPts val="0"/>
              </a:spcBef>
              <a:buNone/>
            </a:pPr>
            <a:r>
              <a:rPr lang="cs-CZ" sz="2000" i="1" dirty="0">
                <a:solidFill>
                  <a:prstClr val="black"/>
                </a:solidFill>
                <a:latin typeface="Times New Roman" panose="02020603050405020304" pitchFamily="18" charset="0"/>
                <a:cs typeface="Times New Roman" panose="02020603050405020304" pitchFamily="18" charset="0"/>
              </a:rPr>
              <a:t>Pojmy k zapamatování: </a:t>
            </a:r>
            <a:r>
              <a:rPr lang="cs-CZ" sz="1800" dirty="0">
                <a:solidFill>
                  <a:prstClr val="black"/>
                </a:solidFill>
                <a:latin typeface="Times New Roman" panose="02020603050405020304" pitchFamily="18" charset="0"/>
                <a:cs typeface="Times New Roman" panose="02020603050405020304" pitchFamily="18" charset="0"/>
              </a:rPr>
              <a:t>elektronika, oblasti elektroniky, hraniční obory.</a:t>
            </a:r>
          </a:p>
          <a:p>
            <a:pPr marL="0" lvl="0" indent="0" algn="just">
              <a:spcBef>
                <a:spcPts val="0"/>
              </a:spcBef>
              <a:buNone/>
            </a:pPr>
            <a:endParaRPr lang="cs-CZ" sz="1800" i="1"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cs-CZ" sz="2000" i="1" dirty="0" smtClean="0">
                <a:solidFill>
                  <a:prstClr val="black"/>
                </a:solidFill>
                <a:latin typeface="Times New Roman" panose="02020603050405020304" pitchFamily="18" charset="0"/>
                <a:cs typeface="Times New Roman" panose="02020603050405020304" pitchFamily="18" charset="0"/>
              </a:rPr>
              <a:t>Motivační vstup: </a:t>
            </a:r>
          </a:p>
          <a:p>
            <a:pPr marL="0" lvl="0" indent="0" algn="just">
              <a:buNone/>
            </a:pPr>
            <a:r>
              <a:rPr lang="cs-CZ" sz="1800" dirty="0" smtClean="0">
                <a:solidFill>
                  <a:prstClr val="black"/>
                </a:solidFill>
                <a:latin typeface="Times New Roman" panose="02020603050405020304" pitchFamily="18" charset="0"/>
                <a:cs typeface="Times New Roman" panose="02020603050405020304" pitchFamily="18" charset="0"/>
              </a:rPr>
              <a:t>Soudobá </a:t>
            </a:r>
            <a:r>
              <a:rPr lang="cs-CZ" sz="1800" dirty="0">
                <a:solidFill>
                  <a:prstClr val="black"/>
                </a:solidFill>
                <a:latin typeface="Times New Roman" panose="02020603050405020304" pitchFamily="18" charset="0"/>
                <a:cs typeface="Times New Roman" panose="02020603050405020304" pitchFamily="18" charset="0"/>
              </a:rPr>
              <a:t>elektronika umožňuje rozmanité možnosti. V praxi oboru se můžete uplatnit jako odborní techničtí pracovníci </a:t>
            </a:r>
            <a:r>
              <a:rPr lang="cs-CZ" sz="1800" dirty="0" smtClean="0">
                <a:solidFill>
                  <a:prstClr val="black"/>
                </a:solidFill>
                <a:latin typeface="Times New Roman" panose="02020603050405020304" pitchFamily="18" charset="0"/>
                <a:cs typeface="Times New Roman" panose="02020603050405020304" pitchFamily="18" charset="0"/>
              </a:rPr>
              <a:t>v </a:t>
            </a:r>
            <a:r>
              <a:rPr lang="cs-CZ" sz="1800" dirty="0">
                <a:solidFill>
                  <a:prstClr val="black"/>
                </a:solidFill>
                <a:latin typeface="Times New Roman" panose="02020603050405020304" pitchFamily="18" charset="0"/>
                <a:cs typeface="Times New Roman" panose="02020603050405020304" pitchFamily="18" charset="0"/>
              </a:rPr>
              <a:t>mnoha firmách. Můžete pracovat jako opraváři a údržbáři v oblasti elektronických </a:t>
            </a:r>
            <a:r>
              <a:rPr lang="cs-CZ" sz="1800" dirty="0" smtClean="0">
                <a:solidFill>
                  <a:prstClr val="black"/>
                </a:solidFill>
                <a:latin typeface="Times New Roman" panose="02020603050405020304" pitchFamily="18" charset="0"/>
                <a:cs typeface="Times New Roman" panose="02020603050405020304" pitchFamily="18" charset="0"/>
              </a:rPr>
              <a:t>systémů slaboproudé elektroniky…montáže zabezpečovacích systémů…. mechanici strojů a zařízení…</a:t>
            </a:r>
          </a:p>
          <a:p>
            <a:pPr marL="0" lvl="0" indent="0" algn="just">
              <a:buNone/>
            </a:pPr>
            <a:r>
              <a:rPr lang="cs-CZ" sz="1800" dirty="0" smtClean="0">
                <a:solidFill>
                  <a:prstClr val="black"/>
                </a:solidFill>
                <a:latin typeface="Times New Roman" panose="02020603050405020304" pitchFamily="18" charset="0"/>
                <a:cs typeface="Times New Roman" panose="02020603050405020304" pitchFamily="18" charset="0"/>
              </a:rPr>
              <a:t>V soukromém životě a v oblasti zájmové činnosti vám elektronika umožňuje velmi zajímavé možnosti. Můžete zkonstruovat nejrůznější obvody a zapojení – blikače, alarmy, elektronické kódové zámky, zesilovače, řídící systémy….roboty, dálková ovládání….(viz. další strana).</a:t>
            </a:r>
          </a:p>
          <a:p>
            <a:pPr marL="0" lvl="0" indent="0" algn="just">
              <a:buNone/>
            </a:pPr>
            <a:endParaRPr lang="cs-CZ" sz="1800"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endParaRPr lang="cs-CZ" sz="1800" i="1"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endParaRPr lang="cs-CZ" sz="1800" i="1" dirty="0">
              <a:solidFill>
                <a:prstClr val="black"/>
              </a:solidFill>
              <a:latin typeface="Times New Roman" panose="02020603050405020304" pitchFamily="18" charset="0"/>
              <a:cs typeface="Times New Roman" panose="02020603050405020304" pitchFamily="18" charset="0"/>
            </a:endParaRPr>
          </a:p>
          <a:p>
            <a:pPr marL="0" lvl="0" indent="0">
              <a:buNone/>
            </a:pPr>
            <a:endParaRPr lang="cs-CZ" sz="2000" i="1" dirty="0" smtClean="0">
              <a:solidFill>
                <a:prstClr val="black"/>
              </a:solidFill>
              <a:latin typeface="Times New Roman" panose="02020603050405020304" pitchFamily="18" charset="0"/>
              <a:cs typeface="Times New Roman" panose="02020603050405020304" pitchFamily="18" charset="0"/>
            </a:endParaRPr>
          </a:p>
          <a:p>
            <a:pPr marL="0" lvl="0" indent="0">
              <a:buNone/>
            </a:pPr>
            <a:endParaRPr lang="cs-CZ" sz="2000" i="1" dirty="0">
              <a:solidFill>
                <a:prstClr val="black"/>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19</a:t>
            </a:fld>
            <a:endParaRPr lang="cs-CZ"/>
          </a:p>
        </p:txBody>
      </p:sp>
    </p:spTree>
    <p:extLst>
      <p:ext uri="{BB962C8B-B14F-4D97-AF65-F5344CB8AC3E}">
        <p14:creationId xmlns:p14="http://schemas.microsoft.com/office/powerpoint/2010/main" val="358103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5865515"/>
          </a:xfrm>
        </p:spPr>
        <p:txBody>
          <a:bodyPr/>
          <a:lstStyle/>
          <a:p>
            <a:pPr marL="0" indent="0">
              <a:lnSpc>
                <a:spcPct val="150000"/>
              </a:lnSpc>
              <a:spcBef>
                <a:spcPts val="0"/>
              </a:spcBef>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Obsah výukové opory</a:t>
            </a:r>
          </a:p>
          <a:p>
            <a:pPr marL="365125" lvl="0" indent="-365125" algn="just">
              <a:lnSpc>
                <a:spcPct val="150000"/>
              </a:lnSpc>
              <a:spcBef>
                <a:spcPts val="0"/>
              </a:spcBef>
              <a:buAutoNum type="arabicPeriod"/>
            </a:pPr>
            <a:r>
              <a:rPr lang="cs-CZ" sz="2000" b="1" dirty="0" smtClean="0">
                <a:latin typeface="Times New Roman" panose="02020603050405020304" pitchFamily="18" charset="0"/>
                <a:cs typeface="Times New Roman" panose="02020603050405020304" pitchFamily="18" charset="0"/>
              </a:rPr>
              <a:t>Základní </a:t>
            </a:r>
            <a:r>
              <a:rPr lang="cs-CZ" sz="2000" b="1" dirty="0">
                <a:latin typeface="Times New Roman" panose="02020603050405020304" pitchFamily="18" charset="0"/>
                <a:cs typeface="Times New Roman" panose="02020603050405020304" pitchFamily="18" charset="0"/>
              </a:rPr>
              <a:t>informace o </a:t>
            </a:r>
            <a:r>
              <a:rPr lang="cs-CZ" sz="2000" b="1" dirty="0" smtClean="0">
                <a:latin typeface="Times New Roman" panose="02020603050405020304" pitchFamily="18" charset="0"/>
                <a:cs typeface="Times New Roman" panose="02020603050405020304" pitchFamily="18" charset="0"/>
              </a:rPr>
              <a:t>předmětu</a:t>
            </a:r>
          </a:p>
          <a:p>
            <a:pPr marL="0" lvl="0" indent="0" algn="just">
              <a:lnSpc>
                <a:spcPct val="150000"/>
              </a:lnSpc>
              <a:spcBef>
                <a:spcPts val="0"/>
              </a:spcBef>
              <a:buNone/>
            </a:pPr>
            <a:r>
              <a:rPr lang="cs-CZ" sz="2000" b="1" dirty="0">
                <a:latin typeface="Times New Roman" panose="02020603050405020304" pitchFamily="18" charset="0"/>
                <a:cs typeface="Times New Roman" panose="02020603050405020304" pitchFamily="18" charset="0"/>
              </a:rPr>
              <a:t>2. </a:t>
            </a:r>
            <a:r>
              <a:rPr lang="cs-CZ" sz="2000" b="1" dirty="0" smtClean="0">
                <a:latin typeface="Times New Roman" panose="02020603050405020304" pitchFamily="18" charset="0"/>
                <a:cs typeface="Times New Roman" panose="02020603050405020304" pitchFamily="18" charset="0"/>
              </a:rPr>
              <a:t> Cíl předmětu</a:t>
            </a:r>
          </a:p>
          <a:p>
            <a:pPr marL="365125" lvl="0" indent="-365125">
              <a:lnSpc>
                <a:spcPct val="150000"/>
              </a:lnSpc>
              <a:spcBef>
                <a:spcPts val="0"/>
              </a:spcBef>
              <a:buAutoNum type="arabicPeriod" startAt="3"/>
            </a:pPr>
            <a:r>
              <a:rPr lang="cs-CZ" sz="2000" b="1" dirty="0" smtClean="0">
                <a:latin typeface="Times New Roman" panose="02020603050405020304" pitchFamily="18" charset="0"/>
                <a:cs typeface="Times New Roman" panose="02020603050405020304" pitchFamily="18" charset="0"/>
              </a:rPr>
              <a:t>Řešená témata</a:t>
            </a:r>
          </a:p>
          <a:p>
            <a:pPr marL="0" lvl="0" indent="0">
              <a:lnSpc>
                <a:spcPct val="150000"/>
              </a:lnSpc>
              <a:spcBef>
                <a:spcPts val="0"/>
              </a:spcBef>
              <a:buNone/>
            </a:pPr>
            <a:r>
              <a:rPr lang="cs-CZ" sz="2000" b="1" dirty="0">
                <a:latin typeface="Times New Roman" panose="02020603050405020304" pitchFamily="18" charset="0"/>
                <a:cs typeface="Times New Roman" panose="02020603050405020304" pitchFamily="18" charset="0"/>
              </a:rPr>
              <a:t>4. Studijní literatura a zdroje k problematice semináře </a:t>
            </a:r>
            <a:endParaRPr lang="cs-CZ" sz="2000" b="1" dirty="0" smtClean="0">
              <a:latin typeface="Times New Roman" panose="02020603050405020304" pitchFamily="18" charset="0"/>
              <a:cs typeface="Times New Roman" panose="02020603050405020304" pitchFamily="18" charset="0"/>
            </a:endParaRPr>
          </a:p>
          <a:p>
            <a:pPr marL="0" lvl="0" indent="0" algn="just">
              <a:lnSpc>
                <a:spcPct val="150000"/>
              </a:lnSpc>
              <a:spcBef>
                <a:spcPts val="0"/>
              </a:spcBef>
              <a:buNone/>
            </a:pPr>
            <a:r>
              <a:rPr lang="cs-CZ" sz="2000" b="1" dirty="0">
                <a:latin typeface="Times New Roman" panose="02020603050405020304" pitchFamily="18" charset="0"/>
                <a:cs typeface="Times New Roman" panose="02020603050405020304" pitchFamily="18" charset="0"/>
              </a:rPr>
              <a:t>5. Referáty studentů (</a:t>
            </a:r>
            <a:r>
              <a:rPr lang="cs-CZ" sz="2000" b="1" dirty="0" err="1">
                <a:latin typeface="Times New Roman" panose="02020603050405020304" pitchFamily="18" charset="0"/>
                <a:cs typeface="Times New Roman" panose="02020603050405020304" pitchFamily="18" charset="0"/>
              </a:rPr>
              <a:t>mikrovýstupy</a:t>
            </a:r>
            <a:r>
              <a:rPr lang="cs-CZ" sz="2000" b="1" dirty="0">
                <a:latin typeface="Times New Roman" panose="02020603050405020304" pitchFamily="18" charset="0"/>
                <a:cs typeface="Times New Roman" panose="02020603050405020304" pitchFamily="18" charset="0"/>
              </a:rPr>
              <a:t>)</a:t>
            </a:r>
          </a:p>
          <a:p>
            <a:pPr marL="0" lvl="0" indent="0" algn="just">
              <a:lnSpc>
                <a:spcPct val="150000"/>
              </a:lnSpc>
              <a:spcBef>
                <a:spcPts val="0"/>
              </a:spcBef>
              <a:buNone/>
            </a:pPr>
            <a:r>
              <a:rPr lang="cs-CZ" sz="2000" b="1" dirty="0">
                <a:latin typeface="Times New Roman" panose="02020603050405020304" pitchFamily="18" charset="0"/>
                <a:cs typeface="Times New Roman" panose="02020603050405020304" pitchFamily="18" charset="0"/>
              </a:rPr>
              <a:t>6. Otázky ke státní zkoušce z didaktiky odborných předmětů </a:t>
            </a:r>
          </a:p>
          <a:p>
            <a:pPr marL="0" lvl="0" indent="0" algn="just">
              <a:lnSpc>
                <a:spcPct val="150000"/>
              </a:lnSpc>
              <a:spcBef>
                <a:spcPts val="0"/>
              </a:spcBef>
              <a:buNone/>
            </a:pPr>
            <a:r>
              <a:rPr lang="cs-CZ" sz="2000" b="1" dirty="0">
                <a:latin typeface="Times New Roman" panose="02020603050405020304" pitchFamily="18" charset="0"/>
                <a:cs typeface="Times New Roman" panose="02020603050405020304" pitchFamily="18" charset="0"/>
              </a:rPr>
              <a:t>7. Vybrané příklady  ověřené praxe – náměty na konkrétní výstupy v semináři, jejichž součástí jsou řešená témata</a:t>
            </a:r>
          </a:p>
          <a:p>
            <a:pPr marL="0" lvl="0" indent="0">
              <a:buNone/>
            </a:pPr>
            <a:r>
              <a:rPr lang="cs-CZ" sz="2000" b="1" dirty="0" smtClean="0">
                <a:latin typeface="Times New Roman" panose="02020603050405020304" pitchFamily="18" charset="0"/>
                <a:cs typeface="Times New Roman" panose="02020603050405020304" pitchFamily="18" charset="0"/>
              </a:rPr>
              <a:t>8. Použité </a:t>
            </a:r>
            <a:r>
              <a:rPr lang="cs-CZ" sz="2000" b="1" dirty="0">
                <a:latin typeface="Times New Roman" panose="02020603050405020304" pitchFamily="18" charset="0"/>
                <a:cs typeface="Times New Roman" panose="02020603050405020304" pitchFamily="18" charset="0"/>
              </a:rPr>
              <a:t>zdroje</a:t>
            </a:r>
          </a:p>
          <a:p>
            <a:pPr marL="0" lvl="0" indent="0">
              <a:lnSpc>
                <a:spcPct val="150000"/>
              </a:lnSpc>
              <a:spcBef>
                <a:spcPts val="0"/>
              </a:spcBef>
              <a:buNone/>
            </a:pPr>
            <a:endParaRPr lang="cs-CZ" sz="2000" b="1" dirty="0">
              <a:latin typeface="Times New Roman" panose="02020603050405020304" pitchFamily="18" charset="0"/>
              <a:cs typeface="Times New Roman" panose="02020603050405020304" pitchFamily="18" charset="0"/>
            </a:endParaRPr>
          </a:p>
          <a:p>
            <a:pPr marL="457200" lvl="0" indent="-457200">
              <a:lnSpc>
                <a:spcPct val="150000"/>
              </a:lnSpc>
              <a:spcBef>
                <a:spcPts val="0"/>
              </a:spcBef>
              <a:buAutoNum type="arabicPeriod" startAt="3"/>
            </a:pPr>
            <a:endParaRPr lang="cs-CZ" sz="2000" b="1" dirty="0" smtClean="0">
              <a:latin typeface="Times New Roman" panose="02020603050405020304" pitchFamily="18" charset="0"/>
              <a:cs typeface="Times New Roman" panose="02020603050405020304" pitchFamily="18" charset="0"/>
            </a:endParaRPr>
          </a:p>
          <a:p>
            <a:pPr marL="0" lvl="0" indent="0">
              <a:lnSpc>
                <a:spcPct val="110000"/>
              </a:lnSpc>
              <a:spcBef>
                <a:spcPts val="0"/>
              </a:spcBef>
              <a:buNone/>
            </a:pPr>
            <a:endParaRPr lang="cs-CZ" sz="2000" b="1" dirty="0">
              <a:latin typeface="Times New Roman" panose="02020603050405020304" pitchFamily="18" charset="0"/>
              <a:cs typeface="Times New Roman" panose="02020603050405020304" pitchFamily="18" charset="0"/>
            </a:endParaRPr>
          </a:p>
          <a:p>
            <a:pPr marL="0" lvl="0" indent="0" algn="just">
              <a:lnSpc>
                <a:spcPct val="110000"/>
              </a:lnSpc>
              <a:spcBef>
                <a:spcPts val="0"/>
              </a:spcBef>
              <a:buNone/>
            </a:pPr>
            <a:endParaRPr lang="cs-CZ" sz="2000" b="1" dirty="0" smtClean="0">
              <a:latin typeface="Times New Roman" panose="02020603050405020304" pitchFamily="18" charset="0"/>
              <a:cs typeface="Times New Roman" panose="02020603050405020304" pitchFamily="18" charset="0"/>
            </a:endParaRPr>
          </a:p>
          <a:p>
            <a:pPr marL="0" lvl="0" indent="0" algn="just">
              <a:lnSpc>
                <a:spcPct val="110000"/>
              </a:lnSpc>
              <a:spcBef>
                <a:spcPts val="0"/>
              </a:spcBef>
              <a:buNone/>
            </a:pPr>
            <a:endParaRPr lang="cs-CZ" sz="2000" b="1" dirty="0">
              <a:latin typeface="Times New Roman" panose="02020603050405020304" pitchFamily="18" charset="0"/>
              <a:cs typeface="Times New Roman" panose="02020603050405020304" pitchFamily="18" charset="0"/>
            </a:endParaRPr>
          </a:p>
          <a:p>
            <a:pPr marL="365125" lvl="0" indent="-365125" algn="just">
              <a:buAutoNum type="arabicPeriod"/>
            </a:pPr>
            <a:endParaRPr lang="cs-CZ" sz="2000" b="1" dirty="0" smtClean="0">
              <a:latin typeface="Times New Roman" panose="02020603050405020304" pitchFamily="18" charset="0"/>
              <a:cs typeface="Times New Roman" panose="02020603050405020304" pitchFamily="18" charset="0"/>
            </a:endParaRPr>
          </a:p>
          <a:p>
            <a:pPr marL="268288" lvl="0" indent="-268288" algn="just">
              <a:buAutoNum type="arabicPeriod"/>
            </a:pPr>
            <a:endParaRPr lang="cs-CZ" sz="2000" b="1" dirty="0">
              <a:latin typeface="Times New Roman" panose="02020603050405020304" pitchFamily="18" charset="0"/>
              <a:cs typeface="Times New Roman" panose="02020603050405020304" pitchFamily="18" charset="0"/>
            </a:endParaRPr>
          </a:p>
          <a:p>
            <a:pPr marL="0" indent="0">
              <a:buNone/>
            </a:pPr>
            <a:endParaRPr lang="cs-CZ" sz="20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cs-CZ"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a:t>
            </a:fld>
            <a:endParaRPr lang="cs-CZ"/>
          </a:p>
        </p:txBody>
      </p:sp>
    </p:spTree>
    <p:extLst>
      <p:ext uri="{BB962C8B-B14F-4D97-AF65-F5344CB8AC3E}">
        <p14:creationId xmlns:p14="http://schemas.microsoft.com/office/powerpoint/2010/main" val="178555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7A4EB040-FDA5-4169-87EC-90B0F99BAA31}" type="slidenum">
              <a:rPr lang="cs-CZ" smtClean="0"/>
              <a:t>20</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3240360" cy="22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467544" y="2420888"/>
            <a:ext cx="3168352" cy="1200329"/>
          </a:xfrm>
          <a:prstGeom prst="rect">
            <a:avLst/>
          </a:prstGeom>
          <a:noFill/>
        </p:spPr>
        <p:txBody>
          <a:bodyPr wrap="square" rtlCol="0">
            <a:spAutoFit/>
          </a:bodyPr>
          <a:lstStyle/>
          <a:p>
            <a:r>
              <a:rPr lang="cs-CZ" b="1" dirty="0" smtClean="0">
                <a:latin typeface="Times New Roman" panose="02020603050405020304" pitchFamily="18" charset="0"/>
                <a:cs typeface="Times New Roman" panose="02020603050405020304" pitchFamily="18" charset="0"/>
              </a:rPr>
              <a:t>Robotická stavebnice (</a:t>
            </a:r>
            <a:r>
              <a:rPr lang="cs-CZ" dirty="0" smtClean="0">
                <a:latin typeface="Times New Roman" panose="02020603050405020304" pitchFamily="18" charset="0"/>
                <a:cs typeface="Times New Roman" panose="02020603050405020304" pitchFamily="18" charset="0"/>
                <a:hlinkClick r:id="rId3"/>
              </a:rPr>
              <a:t>https</a:t>
            </a:r>
            <a:r>
              <a:rPr lang="cs-CZ" dirty="0">
                <a:latin typeface="Times New Roman" panose="02020603050405020304" pitchFamily="18" charset="0"/>
                <a:cs typeface="Times New Roman" panose="02020603050405020304" pitchFamily="18" charset="0"/>
                <a:hlinkClick r:id="rId3"/>
              </a:rPr>
              <a:t>://</a:t>
            </a:r>
            <a:r>
              <a:rPr lang="cs-CZ" dirty="0" smtClean="0">
                <a:latin typeface="Times New Roman" panose="02020603050405020304" pitchFamily="18" charset="0"/>
                <a:cs typeface="Times New Roman" panose="02020603050405020304" pitchFamily="18" charset="0"/>
                <a:hlinkClick r:id="rId3"/>
              </a:rPr>
              <a:t>www.gme.cz/</a:t>
            </a:r>
            <a:r>
              <a:rPr lang="cs-CZ" dirty="0" err="1" smtClean="0">
                <a:latin typeface="Times New Roman" panose="02020603050405020304" pitchFamily="18" charset="0"/>
                <a:cs typeface="Times New Roman" panose="02020603050405020304" pitchFamily="18" charset="0"/>
                <a:hlinkClick r:id="rId3"/>
              </a:rPr>
              <a:t>roboticke-stavebnice?page</a:t>
            </a:r>
            <a:r>
              <a:rPr lang="cs-CZ" dirty="0" smtClean="0">
                <a:latin typeface="Times New Roman" panose="02020603050405020304" pitchFamily="18" charset="0"/>
                <a:cs typeface="Times New Roman" panose="02020603050405020304" pitchFamily="18" charset="0"/>
                <a:hlinkClick r:id="rId3"/>
              </a:rPr>
              <a:t>=4#products</a:t>
            </a:r>
            <a:r>
              <a:rPr lang="cs-CZ" dirty="0" smtClean="0">
                <a:latin typeface="Times New Roman" panose="02020603050405020304" pitchFamily="18" charset="0"/>
                <a:cs typeface="Times New Roman" panose="02020603050405020304" pitchFamily="18" charset="0"/>
              </a:rPr>
              <a:t>. Cit on. line 6.10.2016)  </a:t>
            </a:r>
            <a:endParaRPr lang="cs-CZ" dirty="0">
              <a:latin typeface="Times New Roman" panose="02020603050405020304" pitchFamily="18" charset="0"/>
              <a:cs typeface="Times New Roman" panose="02020603050405020304" pitchFamily="18" charset="0"/>
            </a:endParaRPr>
          </a:p>
        </p:txBody>
      </p:sp>
      <p:pic>
        <p:nvPicPr>
          <p:cNvPr id="2050" name="Picture 2" descr="http://www.tipa.eu/fotocache/productGallery/088558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0"/>
            <a:ext cx="3600400"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427984" y="2636912"/>
            <a:ext cx="4536504" cy="646331"/>
          </a:xfrm>
          <a:prstGeom prst="rect">
            <a:avLst/>
          </a:prstGeom>
          <a:noFill/>
        </p:spPr>
        <p:txBody>
          <a:bodyPr wrap="square" rtlCol="0">
            <a:spAutoFit/>
          </a:bodyPr>
          <a:lstStyle/>
          <a:p>
            <a:r>
              <a:rPr lang="cs-CZ" b="1" dirty="0" smtClean="0">
                <a:latin typeface="Times New Roman" panose="02020603050405020304" pitchFamily="18" charset="0"/>
                <a:cs typeface="Times New Roman" panose="02020603050405020304" pitchFamily="18" charset="0"/>
              </a:rPr>
              <a:t>RC Robot (</a:t>
            </a:r>
            <a:r>
              <a:rPr lang="cs-CZ" dirty="0" smtClean="0">
                <a:latin typeface="Times New Roman" panose="02020603050405020304" pitchFamily="18" charset="0"/>
                <a:cs typeface="Times New Roman" panose="02020603050405020304" pitchFamily="18" charset="0"/>
                <a:hlinkClick r:id="rId5"/>
              </a:rPr>
              <a:t>http</a:t>
            </a:r>
            <a:r>
              <a:rPr lang="cs-CZ" dirty="0">
                <a:latin typeface="Times New Roman" panose="02020603050405020304" pitchFamily="18" charset="0"/>
                <a:cs typeface="Times New Roman" panose="02020603050405020304" pitchFamily="18" charset="0"/>
                <a:hlinkClick r:id="rId5"/>
              </a:rPr>
              <a:t>://www.tipa.eu/cz/rc-model-robot-20-cm/d-160446</a:t>
            </a:r>
            <a:r>
              <a:rPr lang="cs-CZ" dirty="0" smtClean="0">
                <a:hlinkClick r:id="rId5"/>
              </a:rPr>
              <a:t>/</a:t>
            </a:r>
            <a:r>
              <a:rPr lang="cs-CZ" dirty="0" smtClean="0"/>
              <a:t> </a:t>
            </a:r>
            <a:r>
              <a:rPr lang="cs-CZ" dirty="0">
                <a:solidFill>
                  <a:prstClr val="black"/>
                </a:solidFill>
                <a:latin typeface="Times New Roman" panose="02020603050405020304" pitchFamily="18" charset="0"/>
                <a:cs typeface="Times New Roman" panose="02020603050405020304" pitchFamily="18" charset="0"/>
              </a:rPr>
              <a:t>Cit on. line 6.10.2016 </a:t>
            </a:r>
            <a:r>
              <a:rPr lang="cs-CZ" dirty="0" smtClean="0"/>
              <a:t>)</a:t>
            </a:r>
            <a:endParaRPr lang="cs-CZ" dirty="0"/>
          </a:p>
        </p:txBody>
      </p:sp>
      <p:pic>
        <p:nvPicPr>
          <p:cNvPr id="2051" name="Picture 3" descr="C:\Users\PPecina\Desktop\Dokumenty\fotky\Telefon\Telefon,30.6\DSC_01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645024"/>
            <a:ext cx="3328369"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3573016"/>
            <a:ext cx="280831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539552" y="5661248"/>
            <a:ext cx="3600400" cy="369332"/>
          </a:xfrm>
          <a:prstGeom prst="rect">
            <a:avLst/>
          </a:prstGeom>
          <a:noFill/>
        </p:spPr>
        <p:txBody>
          <a:bodyPr wrap="square" rtlCol="0">
            <a:spAutoFit/>
          </a:bodyPr>
          <a:lstStyle/>
          <a:p>
            <a:r>
              <a:rPr lang="cs-CZ" b="1" dirty="0" smtClean="0">
                <a:latin typeface="Times New Roman" panose="02020603050405020304" pitchFamily="18" charset="0"/>
                <a:cs typeface="Times New Roman" panose="02020603050405020304" pitchFamily="18" charset="0"/>
              </a:rPr>
              <a:t>Led lampička </a:t>
            </a:r>
            <a:r>
              <a:rPr lang="cs-CZ" dirty="0" smtClean="0">
                <a:latin typeface="Times New Roman" panose="02020603050405020304" pitchFamily="18" charset="0"/>
                <a:cs typeface="Times New Roman" panose="02020603050405020304" pitchFamily="18" charset="0"/>
              </a:rPr>
              <a:t>(foto – vlastní zdroj)</a:t>
            </a:r>
            <a:endParaRPr lang="cs-CZ" dirty="0">
              <a:latin typeface="Times New Roman" panose="02020603050405020304" pitchFamily="18" charset="0"/>
              <a:cs typeface="Times New Roman" panose="02020603050405020304" pitchFamily="18" charset="0"/>
            </a:endParaRPr>
          </a:p>
        </p:txBody>
      </p:sp>
      <p:sp>
        <p:nvSpPr>
          <p:cNvPr id="9" name="TextovéPole 8"/>
          <p:cNvSpPr txBox="1"/>
          <p:nvPr/>
        </p:nvSpPr>
        <p:spPr>
          <a:xfrm>
            <a:off x="4716016" y="5661248"/>
            <a:ext cx="3888432" cy="646331"/>
          </a:xfrm>
          <a:prstGeom prst="rect">
            <a:avLst/>
          </a:prstGeom>
          <a:noFill/>
        </p:spPr>
        <p:txBody>
          <a:bodyPr wrap="square" rtlCol="0">
            <a:spAutoFit/>
          </a:bodyPr>
          <a:lstStyle/>
          <a:p>
            <a:r>
              <a:rPr lang="cs-CZ" b="1" dirty="0" smtClean="0">
                <a:latin typeface="Times New Roman" panose="02020603050405020304" pitchFamily="18" charset="0"/>
                <a:cs typeface="Times New Roman" panose="02020603050405020304" pitchFamily="18" charset="0"/>
              </a:rPr>
              <a:t>Elektronický lampion, běžící světlo </a:t>
            </a:r>
            <a:r>
              <a:rPr lang="cs-CZ" dirty="0" smtClean="0">
                <a:latin typeface="Times New Roman" panose="02020603050405020304" pitchFamily="18" charset="0"/>
                <a:cs typeface="Times New Roman" panose="02020603050405020304" pitchFamily="18" charset="0"/>
              </a:rPr>
              <a:t>(foto- vlastní zdroj)</a:t>
            </a:r>
            <a:endParaRPr lang="cs-CZ" dirty="0">
              <a:latin typeface="Times New Roman" panose="02020603050405020304" pitchFamily="18" charset="0"/>
              <a:cs typeface="Times New Roman" panose="02020603050405020304" pitchFamily="18" charset="0"/>
            </a:endParaRPr>
          </a:p>
        </p:txBody>
      </p:sp>
      <p:cxnSp>
        <p:nvCxnSpPr>
          <p:cNvPr id="3" name="Přímá spojnice 2"/>
          <p:cNvCxnSpPr/>
          <p:nvPr/>
        </p:nvCxnSpPr>
        <p:spPr>
          <a:xfrm>
            <a:off x="323528" y="260648"/>
            <a:ext cx="84969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23528" y="260648"/>
            <a:ext cx="0" cy="6120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323528" y="6381328"/>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8820472" y="260648"/>
            <a:ext cx="0" cy="6120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83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6192688"/>
          </a:xfrm>
          <a:ln>
            <a:solidFill>
              <a:schemeClr val="tx1"/>
            </a:solidFill>
          </a:ln>
        </p:spPr>
        <p:txBody>
          <a:bodyPr>
            <a:noAutofit/>
          </a:bodyPr>
          <a:lstStyle/>
          <a:p>
            <a:pPr marL="0" lvl="0" indent="0" algn="just">
              <a:spcBef>
                <a:spcPts val="0"/>
              </a:spcBef>
              <a:buNone/>
            </a:pPr>
            <a:r>
              <a:rPr lang="cs-CZ" sz="1800" i="1" dirty="0">
                <a:solidFill>
                  <a:prstClr val="black"/>
                </a:solidFill>
                <a:latin typeface="Times New Roman" panose="02020603050405020304" pitchFamily="18" charset="0"/>
                <a:cs typeface="Times New Roman" panose="02020603050405020304" pitchFamily="18" charset="0"/>
              </a:rPr>
              <a:t>Elektronika</a:t>
            </a:r>
            <a:r>
              <a:rPr lang="cs-CZ" sz="1800" dirty="0">
                <a:solidFill>
                  <a:prstClr val="black"/>
                </a:solidFill>
                <a:latin typeface="Times New Roman" panose="02020603050405020304" pitchFamily="18" charset="0"/>
                <a:cs typeface="Times New Roman" panose="02020603050405020304" pitchFamily="18" charset="0"/>
              </a:rPr>
              <a:t> je oblast vědy a techniky, která se zabývá využitím jevů elektrické vodivosti v polovodičích, plynech a ve vakuu. Elektronika se zpravidla dělí do tří oblastí: </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Fyzikální elektronika.</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Technická elektronika.</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Aplikovaná elektronika.</a:t>
            </a:r>
          </a:p>
          <a:p>
            <a:pPr marL="0" lvl="0" indent="0" algn="just">
              <a:spcBef>
                <a:spcPts val="0"/>
              </a:spcBef>
              <a:buNone/>
            </a:pPr>
            <a:r>
              <a:rPr lang="cs-CZ" sz="1800" i="1" dirty="0">
                <a:solidFill>
                  <a:prstClr val="black"/>
                </a:solidFill>
                <a:latin typeface="Times New Roman" panose="02020603050405020304" pitchFamily="18" charset="0"/>
                <a:cs typeface="Times New Roman" panose="02020603050405020304" pitchFamily="18" charset="0"/>
              </a:rPr>
              <a:t>Fyzikální elektronika </a:t>
            </a:r>
            <a:r>
              <a:rPr lang="cs-CZ" sz="1800" dirty="0">
                <a:solidFill>
                  <a:prstClr val="black"/>
                </a:solidFill>
                <a:latin typeface="Times New Roman" panose="02020603050405020304" pitchFamily="18" charset="0"/>
                <a:cs typeface="Times New Roman" panose="02020603050405020304" pitchFamily="18" charset="0"/>
              </a:rPr>
              <a:t>zkoumá principy vodivosti v uvedených prostředích.</a:t>
            </a:r>
          </a:p>
          <a:p>
            <a:pPr marL="0" lvl="0" indent="0" algn="just">
              <a:spcBef>
                <a:spcPts val="0"/>
              </a:spcBef>
              <a:buNone/>
            </a:pPr>
            <a:r>
              <a:rPr lang="cs-CZ" sz="1800" i="1" dirty="0">
                <a:solidFill>
                  <a:prstClr val="black"/>
                </a:solidFill>
                <a:latin typeface="Times New Roman" panose="02020603050405020304" pitchFamily="18" charset="0"/>
                <a:cs typeface="Times New Roman" panose="02020603050405020304" pitchFamily="18" charset="0"/>
              </a:rPr>
              <a:t>Technická elektronika</a:t>
            </a:r>
            <a:r>
              <a:rPr lang="cs-CZ" sz="1800" dirty="0">
                <a:solidFill>
                  <a:prstClr val="black"/>
                </a:solidFill>
                <a:latin typeface="Times New Roman" panose="02020603050405020304" pitchFamily="18" charset="0"/>
                <a:cs typeface="Times New Roman" panose="02020603050405020304" pitchFamily="18" charset="0"/>
              </a:rPr>
              <a:t> se zabývá součástkami, které vychází z těchto principů a využívají ke své funkci fyzikálních jevů pohybu nosičů el. náboje….. </a:t>
            </a:r>
          </a:p>
          <a:p>
            <a:pPr marL="0" lvl="0" indent="0" algn="just">
              <a:spcBef>
                <a:spcPts val="0"/>
              </a:spcBef>
              <a:buNone/>
            </a:pPr>
            <a:r>
              <a:rPr lang="cs-CZ" sz="1800" i="1" dirty="0">
                <a:solidFill>
                  <a:prstClr val="black"/>
                </a:solidFill>
                <a:latin typeface="Times New Roman" panose="02020603050405020304" pitchFamily="18" charset="0"/>
                <a:cs typeface="Times New Roman" panose="02020603050405020304" pitchFamily="18" charset="0"/>
              </a:rPr>
              <a:t>Aplikovaná elektronika </a:t>
            </a:r>
            <a:r>
              <a:rPr lang="cs-CZ" sz="1800" dirty="0">
                <a:solidFill>
                  <a:prstClr val="black"/>
                </a:solidFill>
                <a:latin typeface="Times New Roman" panose="02020603050405020304" pitchFamily="18" charset="0"/>
                <a:cs typeface="Times New Roman" panose="02020603050405020304" pitchFamily="18" charset="0"/>
              </a:rPr>
              <a:t>se zabývá elektronickými obvody, které obsahují el. součástky takové struktury, které k účelovému řízení elektrického proudu nebo elektromagnetického záření využívají elektronu … </a:t>
            </a:r>
            <a:endParaRPr lang="cs-CZ" sz="1800" dirty="0" smtClean="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None/>
            </a:pPr>
            <a:r>
              <a:rPr lang="cs-CZ" sz="1800" dirty="0" smtClean="0">
                <a:solidFill>
                  <a:prstClr val="black"/>
                </a:solidFill>
                <a:latin typeface="Times New Roman" panose="02020603050405020304" pitchFamily="18" charset="0"/>
                <a:cs typeface="Times New Roman" panose="02020603050405020304" pitchFamily="18" charset="0"/>
              </a:rPr>
              <a:t>Velmi </a:t>
            </a:r>
            <a:r>
              <a:rPr lang="cs-CZ" sz="1800" dirty="0">
                <a:solidFill>
                  <a:prstClr val="black"/>
                </a:solidFill>
                <a:latin typeface="Times New Roman" panose="02020603050405020304" pitchFamily="18" charset="0"/>
                <a:cs typeface="Times New Roman" panose="02020603050405020304" pitchFamily="18" charset="0"/>
              </a:rPr>
              <a:t>rychlý rozvoj elektroniky a rostoucí možnosti jejího využití v různých oblastech vyústil ve vznik </a:t>
            </a:r>
            <a:r>
              <a:rPr lang="cs-CZ" sz="1800" i="1" dirty="0">
                <a:solidFill>
                  <a:prstClr val="black"/>
                </a:solidFill>
                <a:latin typeface="Times New Roman" panose="02020603050405020304" pitchFamily="18" charset="0"/>
                <a:cs typeface="Times New Roman" panose="02020603050405020304" pitchFamily="18" charset="0"/>
              </a:rPr>
              <a:t>hraničních oborů souvisejících s elektronikou. Jsou to následující obory: </a:t>
            </a:r>
            <a:r>
              <a:rPr lang="cs-CZ" sz="1800" dirty="0">
                <a:solidFill>
                  <a:prstClr val="black"/>
                </a:solidFill>
                <a:latin typeface="Times New Roman" panose="02020603050405020304" pitchFamily="18" charset="0"/>
                <a:cs typeface="Times New Roman" panose="02020603050405020304" pitchFamily="18" charset="0"/>
              </a:rPr>
              <a:t>optoelektronika (hraniční obor mezi elektronikou a optikou), </a:t>
            </a:r>
            <a:r>
              <a:rPr lang="cs-CZ" sz="1800" dirty="0" err="1">
                <a:solidFill>
                  <a:prstClr val="black"/>
                </a:solidFill>
                <a:latin typeface="Times New Roman" panose="02020603050405020304" pitchFamily="18" charset="0"/>
                <a:cs typeface="Times New Roman" panose="02020603050405020304" pitchFamily="18" charset="0"/>
              </a:rPr>
              <a:t>chemotronika</a:t>
            </a:r>
            <a:r>
              <a:rPr lang="cs-CZ" sz="1800" dirty="0">
                <a:solidFill>
                  <a:prstClr val="black"/>
                </a:solidFill>
                <a:latin typeface="Times New Roman" panose="02020603050405020304" pitchFamily="18" charset="0"/>
                <a:cs typeface="Times New Roman" panose="02020603050405020304" pitchFamily="18" charset="0"/>
              </a:rPr>
              <a:t> (elektrochemie), kvantová elektronika (využívání jevu vzájemní interakce fotonů a elektronů), </a:t>
            </a:r>
            <a:r>
              <a:rPr lang="cs-CZ" sz="1800" dirty="0" err="1">
                <a:solidFill>
                  <a:prstClr val="black"/>
                </a:solidFill>
                <a:latin typeface="Times New Roman" panose="02020603050405020304" pitchFamily="18" charset="0"/>
                <a:cs typeface="Times New Roman" panose="02020603050405020304" pitchFamily="18" charset="0"/>
              </a:rPr>
              <a:t>magnetonika</a:t>
            </a:r>
            <a:r>
              <a:rPr lang="cs-CZ" sz="1800" dirty="0">
                <a:solidFill>
                  <a:prstClr val="black"/>
                </a:solidFill>
                <a:latin typeface="Times New Roman" panose="02020603050405020304" pitchFamily="18" charset="0"/>
                <a:cs typeface="Times New Roman" panose="02020603050405020304" pitchFamily="18" charset="0"/>
              </a:rPr>
              <a:t> (technické využití magnetizmu). </a:t>
            </a:r>
          </a:p>
          <a:p>
            <a:pPr marL="0" lvl="0" indent="0" algn="just">
              <a:spcBef>
                <a:spcPts val="0"/>
              </a:spcBef>
              <a:buNone/>
            </a:pPr>
            <a:r>
              <a:rPr lang="cs-CZ" sz="1800" dirty="0">
                <a:solidFill>
                  <a:prstClr val="black"/>
                </a:solidFill>
                <a:latin typeface="Times New Roman" panose="02020603050405020304" pitchFamily="18" charset="0"/>
                <a:cs typeface="Times New Roman" panose="02020603050405020304" pitchFamily="18" charset="0"/>
              </a:rPr>
              <a:t>V běžné technické terminologii se pod pojmem elektronika rozumí nejrůznější druhy elektronických obvodů, které dělíme </a:t>
            </a:r>
            <a:r>
              <a:rPr lang="cs-CZ" sz="1800" i="1" dirty="0">
                <a:solidFill>
                  <a:prstClr val="black"/>
                </a:solidFill>
                <a:latin typeface="Times New Roman" panose="02020603050405020304" pitchFamily="18" charset="0"/>
                <a:cs typeface="Times New Roman" panose="02020603050405020304" pitchFamily="18" charset="0"/>
              </a:rPr>
              <a:t>podle následujícího</a:t>
            </a:r>
            <a:r>
              <a:rPr lang="cs-CZ" sz="1800" dirty="0">
                <a:solidFill>
                  <a:prstClr val="black"/>
                </a:solidFill>
                <a:latin typeface="Times New Roman" panose="02020603050405020304" pitchFamily="18" charset="0"/>
                <a:cs typeface="Times New Roman" panose="02020603050405020304" pitchFamily="18" charset="0"/>
              </a:rPr>
              <a:t>:</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Druh signálů </a:t>
            </a:r>
            <a:r>
              <a:rPr lang="cs-CZ" sz="1800" dirty="0">
                <a:solidFill>
                  <a:prstClr val="black"/>
                </a:solidFill>
                <a:latin typeface="Times New Roman" panose="02020603050405020304" pitchFamily="18" charset="0"/>
                <a:cs typeface="Times New Roman" panose="02020603050405020304" pitchFamily="18" charset="0"/>
              </a:rPr>
              <a:t>(analogová, číslicová, impulsová elektronika).</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Oblast využití </a:t>
            </a:r>
            <a:r>
              <a:rPr lang="cs-CZ" sz="1800" dirty="0">
                <a:solidFill>
                  <a:prstClr val="black"/>
                </a:solidFill>
                <a:latin typeface="Times New Roman" panose="02020603050405020304" pitchFamily="18" charset="0"/>
                <a:cs typeface="Times New Roman" panose="02020603050405020304" pitchFamily="18" charset="0"/>
              </a:rPr>
              <a:t>(průmyslová, lékařská, vojenská, spotřební elektronika). </a:t>
            </a:r>
          </a:p>
          <a:p>
            <a:pPr lvl="0" algn="just">
              <a:spcBef>
                <a:spcPts val="0"/>
              </a:spcBef>
            </a:pPr>
            <a:r>
              <a:rPr lang="cs-CZ" sz="1800" i="1" dirty="0">
                <a:solidFill>
                  <a:prstClr val="black"/>
                </a:solidFill>
                <a:latin typeface="Times New Roman" panose="02020603050405020304" pitchFamily="18" charset="0"/>
                <a:cs typeface="Times New Roman" panose="02020603050405020304" pitchFamily="18" charset="0"/>
              </a:rPr>
              <a:t>Funkční hledisko </a:t>
            </a:r>
            <a:r>
              <a:rPr lang="cs-CZ" sz="1800" dirty="0">
                <a:solidFill>
                  <a:prstClr val="black"/>
                </a:solidFill>
                <a:latin typeface="Times New Roman" panose="02020603050405020304" pitchFamily="18" charset="0"/>
                <a:cs typeface="Times New Roman" panose="02020603050405020304" pitchFamily="18" charset="0"/>
              </a:rPr>
              <a:t>(měřící, řídící, sdělovací, výkonovou apod.).</a:t>
            </a:r>
          </a:p>
          <a:p>
            <a:pPr lvl="0" algn="just">
              <a:spcBef>
                <a:spcPts val="0"/>
              </a:spcBef>
            </a:pPr>
            <a:endParaRPr lang="cs-CZ" sz="1800" dirty="0">
              <a:solidFill>
                <a:prstClr val="black"/>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21</a:t>
            </a:fld>
            <a:endParaRPr lang="cs-CZ"/>
          </a:p>
        </p:txBody>
      </p:sp>
    </p:spTree>
    <p:extLst>
      <p:ext uri="{BB962C8B-B14F-4D97-AF65-F5344CB8AC3E}">
        <p14:creationId xmlns:p14="http://schemas.microsoft.com/office/powerpoint/2010/main" val="2137682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5"/>
            <a:ext cx="8229600" cy="864096"/>
          </a:xfrm>
          <a:ln>
            <a:solidFill>
              <a:schemeClr val="tx1"/>
            </a:solidFill>
          </a:ln>
        </p:spPr>
        <p:txBody>
          <a:bodyPr>
            <a:normAutofit/>
          </a:bodyPr>
          <a:lstStyle/>
          <a:p>
            <a:pPr marL="0" lvl="0" indent="0" algn="just">
              <a:spcBef>
                <a:spcPts val="0"/>
              </a:spcBef>
              <a:buNone/>
            </a:pPr>
            <a:r>
              <a:rPr lang="cs-CZ" sz="1800" i="1" dirty="0">
                <a:solidFill>
                  <a:prstClr val="black"/>
                </a:solidFill>
                <a:latin typeface="Times New Roman" panose="02020603050405020304" pitchFamily="18" charset="0"/>
                <a:cs typeface="Times New Roman" panose="02020603050405020304" pitchFamily="18" charset="0"/>
              </a:rPr>
              <a:t>Základní pojmy v elektronice: </a:t>
            </a:r>
            <a:r>
              <a:rPr lang="cs-CZ" sz="1800" dirty="0">
                <a:solidFill>
                  <a:prstClr val="black"/>
                </a:solidFill>
                <a:latin typeface="Times New Roman" panose="02020603050405020304" pitchFamily="18" charset="0"/>
                <a:cs typeface="Times New Roman" panose="02020603050405020304" pitchFamily="18" charset="0"/>
              </a:rPr>
              <a:t>elektrické obvody, elektrická zařízení, obvodové součástky (elektronické prvky)…..(následoval by popis těchto pojmů</a:t>
            </a:r>
            <a:r>
              <a:rPr lang="cs-CZ" sz="1800" dirty="0" smtClean="0">
                <a:solidFill>
                  <a:prstClr val="black"/>
                </a:solidFill>
                <a:latin typeface="Times New Roman" panose="02020603050405020304" pitchFamily="18" charset="0"/>
                <a:cs typeface="Times New Roman" panose="02020603050405020304" pitchFamily="18" charset="0"/>
              </a:rPr>
              <a:t>)</a:t>
            </a:r>
            <a:endParaRPr lang="cs-CZ" dirty="0" smtClean="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22</a:t>
            </a:fld>
            <a:endParaRPr lang="cs-CZ"/>
          </a:p>
        </p:txBody>
      </p:sp>
      <p:sp>
        <p:nvSpPr>
          <p:cNvPr id="2" name="TextovéPole 1"/>
          <p:cNvSpPr txBox="1"/>
          <p:nvPr/>
        </p:nvSpPr>
        <p:spPr>
          <a:xfrm>
            <a:off x="467544" y="1628800"/>
            <a:ext cx="8208912" cy="1415772"/>
          </a:xfrm>
          <a:prstGeom prst="rect">
            <a:avLst/>
          </a:prstGeom>
          <a:noFill/>
        </p:spPr>
        <p:txBody>
          <a:bodyPr wrap="square" rtlCol="0">
            <a:spAutoFit/>
          </a:bodyPr>
          <a:lstStyle/>
          <a:p>
            <a:pPr>
              <a:spcBef>
                <a:spcPts val="600"/>
              </a:spcBef>
              <a:spcAft>
                <a:spcPts val="600"/>
              </a:spcAft>
            </a:pPr>
            <a:r>
              <a:rPr lang="cs-CZ" sz="2000" i="1" dirty="0" smtClean="0">
                <a:latin typeface="Times New Roman" panose="02020603050405020304" pitchFamily="18" charset="0"/>
                <a:cs typeface="Times New Roman" panose="02020603050405020304" pitchFamily="18" charset="0"/>
              </a:rPr>
              <a:t>Použité výukové metody: </a:t>
            </a:r>
            <a:r>
              <a:rPr lang="cs-CZ" dirty="0" smtClean="0">
                <a:latin typeface="Times New Roman" panose="02020603050405020304" pitchFamily="18" charset="0"/>
                <a:cs typeface="Times New Roman" panose="02020603050405020304" pitchFamily="18" charset="0"/>
              </a:rPr>
              <a:t>Výklad formou vysvětlování, motivační vyprávění, ukázka (demonstrace), rozhovor </a:t>
            </a:r>
          </a:p>
          <a:p>
            <a:pPr algn="just">
              <a:spcBef>
                <a:spcPts val="600"/>
              </a:spcBef>
              <a:spcAft>
                <a:spcPts val="600"/>
              </a:spcAft>
            </a:pPr>
            <a:r>
              <a:rPr lang="cs-CZ" sz="2000" i="1" dirty="0" smtClean="0">
                <a:latin typeface="Times New Roman" panose="02020603050405020304" pitchFamily="18" charset="0"/>
                <a:cs typeface="Times New Roman" panose="02020603050405020304" pitchFamily="18" charset="0"/>
              </a:rPr>
              <a:t>Použité pomůcky: </a:t>
            </a:r>
            <a:r>
              <a:rPr lang="cs-CZ" dirty="0">
                <a:latin typeface="Times New Roman" panose="02020603050405020304" pitchFamily="18" charset="0"/>
                <a:cs typeface="Times New Roman" panose="02020603050405020304" pitchFamily="18" charset="0"/>
              </a:rPr>
              <a:t>U</a:t>
            </a:r>
            <a:r>
              <a:rPr lang="cs-CZ" dirty="0" smtClean="0">
                <a:latin typeface="Times New Roman" panose="02020603050405020304" pitchFamily="18" charset="0"/>
                <a:cs typeface="Times New Roman" panose="02020603050405020304" pitchFamily="18" charset="0"/>
              </a:rPr>
              <a:t>čebnice elektroniky I. díl (Bezděk, 2005), zobrazené ukázky výrobků a elektronických systémů, případně další (stavebnice, ukázky obvodů…).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55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048672"/>
          </a:xfrm>
        </p:spPr>
        <p:txBody>
          <a:bodyPr/>
          <a:lstStyle/>
          <a:p>
            <a:pPr marL="0" lvl="0" indent="0" algn="just">
              <a:lnSpc>
                <a:spcPct val="150000"/>
              </a:lnSpc>
              <a:spcBef>
                <a:spcPts val="0"/>
              </a:spcBef>
              <a:buNone/>
            </a:pPr>
            <a:r>
              <a:rPr lang="cs-CZ" sz="2000" u="sng" dirty="0">
                <a:solidFill>
                  <a:prstClr val="black"/>
                </a:solidFill>
                <a:latin typeface="Times New Roman"/>
                <a:ea typeface="Times New Roman"/>
              </a:rPr>
              <a:t>Příklad rychlé přípravy na výuku odborných technických předmětů</a:t>
            </a:r>
          </a:p>
          <a:p>
            <a:pPr lvl="0" algn="just">
              <a:lnSpc>
                <a:spcPct val="150000"/>
              </a:lnSpc>
              <a:spcBef>
                <a:spcPts val="0"/>
              </a:spcBef>
              <a:buFont typeface="+mj-lt"/>
              <a:buAutoNum type="arabicPeriod"/>
            </a:pPr>
            <a:r>
              <a:rPr lang="cs-CZ" sz="2000" i="1" dirty="0">
                <a:solidFill>
                  <a:prstClr val="black"/>
                </a:solidFill>
                <a:latin typeface="Times New Roman"/>
                <a:ea typeface="Times New Roman"/>
              </a:rPr>
              <a:t>Předmět, ročník, téma, hodina: </a:t>
            </a:r>
            <a:r>
              <a:rPr lang="cs-CZ" sz="2000" dirty="0">
                <a:solidFill>
                  <a:prstClr val="black"/>
                </a:solidFill>
                <a:latin typeface="Times New Roman"/>
                <a:ea typeface="Times New Roman"/>
              </a:rPr>
              <a:t>Technologie dřeva, 1. ročník, lepení dřeva, 25. hodina</a:t>
            </a:r>
          </a:p>
          <a:p>
            <a:pPr lvl="0" algn="just">
              <a:lnSpc>
                <a:spcPct val="150000"/>
              </a:lnSpc>
              <a:spcBef>
                <a:spcPts val="0"/>
              </a:spcBef>
              <a:buFont typeface="+mj-lt"/>
              <a:buAutoNum type="arabicPeriod"/>
            </a:pPr>
            <a:r>
              <a:rPr lang="cs-CZ" sz="2000" i="1" dirty="0">
                <a:solidFill>
                  <a:prstClr val="black"/>
                </a:solidFill>
                <a:latin typeface="Times New Roman"/>
                <a:ea typeface="Times New Roman"/>
              </a:rPr>
              <a:t>Obsah, učivo: </a:t>
            </a:r>
            <a:r>
              <a:rPr lang="cs-CZ" sz="2000" dirty="0">
                <a:solidFill>
                  <a:prstClr val="black"/>
                </a:solidFill>
                <a:latin typeface="Times New Roman"/>
                <a:ea typeface="Times New Roman"/>
              </a:rPr>
              <a:t>Učebnice str. 45 - 50</a:t>
            </a:r>
          </a:p>
          <a:p>
            <a:pPr lvl="0" algn="just">
              <a:lnSpc>
                <a:spcPct val="150000"/>
              </a:lnSpc>
              <a:spcBef>
                <a:spcPts val="0"/>
              </a:spcBef>
              <a:buFont typeface="+mj-lt"/>
              <a:buAutoNum type="arabicPeriod"/>
            </a:pPr>
            <a:r>
              <a:rPr lang="cs-CZ" sz="2000" i="1" dirty="0">
                <a:solidFill>
                  <a:prstClr val="black"/>
                </a:solidFill>
                <a:latin typeface="Times New Roman"/>
                <a:ea typeface="Times New Roman"/>
              </a:rPr>
              <a:t>Použité metody: </a:t>
            </a:r>
            <a:r>
              <a:rPr lang="cs-CZ" sz="2000" dirty="0">
                <a:solidFill>
                  <a:prstClr val="black"/>
                </a:solidFill>
                <a:latin typeface="Times New Roman"/>
                <a:ea typeface="Times New Roman"/>
              </a:rPr>
              <a:t>Výklad, zápis do sešitu</a:t>
            </a:r>
          </a:p>
          <a:p>
            <a:pPr lvl="0" algn="just">
              <a:lnSpc>
                <a:spcPct val="150000"/>
              </a:lnSpc>
              <a:spcBef>
                <a:spcPts val="0"/>
              </a:spcBef>
              <a:buFont typeface="+mj-lt"/>
              <a:buAutoNum type="arabicPeriod"/>
            </a:pPr>
            <a:r>
              <a:rPr lang="cs-CZ" sz="2000" i="1" dirty="0">
                <a:solidFill>
                  <a:prstClr val="black"/>
                </a:solidFill>
                <a:latin typeface="Times New Roman"/>
                <a:ea typeface="Times New Roman"/>
              </a:rPr>
              <a:t>Harmonogram: </a:t>
            </a:r>
            <a:r>
              <a:rPr lang="cs-CZ" sz="2000" dirty="0">
                <a:solidFill>
                  <a:prstClr val="black"/>
                </a:solidFill>
                <a:latin typeface="Times New Roman"/>
                <a:ea typeface="Times New Roman"/>
              </a:rPr>
              <a:t>Úvod, výklad nové látky, kontrolní otázky, závěr.</a:t>
            </a:r>
          </a:p>
          <a:p>
            <a:pPr marL="0" lvl="0" indent="0" algn="just">
              <a:buNone/>
            </a:pPr>
            <a:endParaRPr lang="cs-CZ" sz="1800" dirty="0">
              <a:solidFill>
                <a:prstClr val="black"/>
              </a:solidFill>
              <a:latin typeface="Times New Roman" panose="02020603050405020304" pitchFamily="18" charset="0"/>
              <a:cs typeface="Times New Roman" panose="02020603050405020304" pitchFamily="18" charset="0"/>
            </a:endParaRPr>
          </a:p>
          <a:p>
            <a:pPr marL="0" lvl="0" indent="0" algn="just">
              <a:lnSpc>
                <a:spcPct val="150000"/>
              </a:lnSpc>
              <a:spcBef>
                <a:spcPts val="0"/>
              </a:spcBef>
              <a:buNone/>
            </a:pPr>
            <a:r>
              <a:rPr lang="cs-CZ" sz="2000" u="sng" dirty="0">
                <a:solidFill>
                  <a:prstClr val="black"/>
                </a:solidFill>
                <a:latin typeface="Times New Roman" panose="02020603050405020304" pitchFamily="18" charset="0"/>
                <a:cs typeface="Times New Roman" panose="02020603050405020304" pitchFamily="18" charset="0"/>
              </a:rPr>
              <a:t>Příklad rámcové písemné přípravy na výuky </a:t>
            </a:r>
          </a:p>
          <a:p>
            <a:pPr marL="0" lvl="0" indent="0" algn="just">
              <a:lnSpc>
                <a:spcPct val="150000"/>
              </a:lnSpc>
              <a:spcBef>
                <a:spcPts val="0"/>
              </a:spcBef>
              <a:buNone/>
            </a:pPr>
            <a:r>
              <a:rPr lang="cs-CZ" sz="2000" i="1" dirty="0">
                <a:solidFill>
                  <a:prstClr val="black"/>
                </a:solidFill>
                <a:latin typeface="Times New Roman" panose="02020603050405020304" pitchFamily="18" charset="0"/>
                <a:cs typeface="Times New Roman" panose="02020603050405020304" pitchFamily="18" charset="0"/>
              </a:rPr>
              <a:t>Předmět:</a:t>
            </a:r>
            <a:r>
              <a:rPr lang="cs-CZ" sz="2000" dirty="0">
                <a:solidFill>
                  <a:prstClr val="black"/>
                </a:solidFill>
                <a:latin typeface="Times New Roman" panose="02020603050405020304" pitchFamily="18" charset="0"/>
                <a:cs typeface="Times New Roman" panose="02020603050405020304" pitchFamily="18" charset="0"/>
              </a:rPr>
              <a:t> Oděvní technologie, </a:t>
            </a:r>
            <a:r>
              <a:rPr lang="cs-CZ" sz="2000" i="1" dirty="0">
                <a:solidFill>
                  <a:prstClr val="black"/>
                </a:solidFill>
                <a:latin typeface="Times New Roman" panose="02020603050405020304" pitchFamily="18" charset="0"/>
                <a:cs typeface="Times New Roman" panose="02020603050405020304" pitchFamily="18" charset="0"/>
              </a:rPr>
              <a:t>Třída: 1 </a:t>
            </a:r>
            <a:r>
              <a:rPr lang="cs-CZ" sz="2000" dirty="0">
                <a:solidFill>
                  <a:prstClr val="black"/>
                </a:solidFill>
                <a:latin typeface="Times New Roman" panose="02020603050405020304" pitchFamily="18" charset="0"/>
                <a:cs typeface="Times New Roman" panose="02020603050405020304" pitchFamily="18" charset="0"/>
              </a:rPr>
              <a:t>KR, </a:t>
            </a:r>
            <a:r>
              <a:rPr lang="cs-CZ" sz="2000" i="1" dirty="0">
                <a:solidFill>
                  <a:prstClr val="black"/>
                </a:solidFill>
                <a:latin typeface="Times New Roman" panose="02020603050405020304" pitchFamily="18" charset="0"/>
                <a:cs typeface="Times New Roman" panose="02020603050405020304" pitchFamily="18" charset="0"/>
              </a:rPr>
              <a:t>Číslo hodiny: </a:t>
            </a:r>
            <a:r>
              <a:rPr lang="cs-CZ" sz="2000" dirty="0">
                <a:solidFill>
                  <a:prstClr val="black"/>
                </a:solidFill>
                <a:latin typeface="Times New Roman" panose="02020603050405020304" pitchFamily="18" charset="0"/>
                <a:cs typeface="Times New Roman" panose="02020603050405020304" pitchFamily="18" charset="0"/>
              </a:rPr>
              <a:t>30.</a:t>
            </a:r>
          </a:p>
          <a:p>
            <a:pPr marL="0" lvl="0" indent="0" algn="just">
              <a:lnSpc>
                <a:spcPct val="150000"/>
              </a:lnSpc>
              <a:spcBef>
                <a:spcPts val="0"/>
              </a:spcBef>
              <a:buNone/>
            </a:pPr>
            <a:r>
              <a:rPr lang="cs-CZ" sz="2000" i="1" dirty="0">
                <a:solidFill>
                  <a:prstClr val="black"/>
                </a:solidFill>
                <a:latin typeface="Times New Roman" panose="02020603050405020304" pitchFamily="18" charset="0"/>
                <a:cs typeface="Times New Roman" panose="02020603050405020304" pitchFamily="18" charset="0"/>
              </a:rPr>
              <a:t>Téma hodiny: </a:t>
            </a:r>
            <a:r>
              <a:rPr lang="cs-CZ" sz="2000" dirty="0">
                <a:solidFill>
                  <a:prstClr val="black"/>
                </a:solidFill>
                <a:latin typeface="Times New Roman" panose="02020603050405020304" pitchFamily="18" charset="0"/>
                <a:cs typeface="Times New Roman" panose="02020603050405020304" pitchFamily="18" charset="0"/>
              </a:rPr>
              <a:t>Dámská sukně</a:t>
            </a:r>
          </a:p>
          <a:p>
            <a:pPr marL="0" lvl="0" indent="0" algn="just">
              <a:spcBef>
                <a:spcPts val="600"/>
              </a:spcBef>
              <a:spcAft>
                <a:spcPts val="600"/>
              </a:spcAft>
              <a:buNone/>
            </a:pPr>
            <a:r>
              <a:rPr lang="cs-CZ" sz="2000" i="1" dirty="0">
                <a:solidFill>
                  <a:prstClr val="black"/>
                </a:solidFill>
                <a:latin typeface="Times New Roman" panose="02020603050405020304" pitchFamily="18" charset="0"/>
                <a:cs typeface="Times New Roman" panose="02020603050405020304" pitchFamily="18" charset="0"/>
              </a:rPr>
              <a:t>Výukový cíl hodiny:</a:t>
            </a:r>
          </a:p>
          <a:p>
            <a:pPr marL="269875" lvl="0" indent="-250825" algn="just">
              <a:spcBef>
                <a:spcPts val="600"/>
              </a:spcBef>
              <a:spcAft>
                <a:spcPts val="600"/>
              </a:spcAft>
            </a:pPr>
            <a:r>
              <a:rPr lang="cs-CZ" sz="2000" dirty="0">
                <a:solidFill>
                  <a:prstClr val="black"/>
                </a:solidFill>
                <a:latin typeface="Times New Roman" panose="02020603050405020304" pitchFamily="18" charset="0"/>
                <a:cs typeface="Times New Roman" panose="02020603050405020304" pitchFamily="18" charset="0"/>
              </a:rPr>
              <a:t>Žák umí osvojené oděvní názvosloví použít.</a:t>
            </a:r>
          </a:p>
          <a:p>
            <a:pPr marL="269875" lvl="0" indent="-250825" algn="just">
              <a:spcBef>
                <a:spcPts val="600"/>
              </a:spcBef>
              <a:spcAft>
                <a:spcPts val="600"/>
              </a:spcAft>
            </a:pPr>
            <a:r>
              <a:rPr lang="cs-CZ" sz="2000" dirty="0">
                <a:solidFill>
                  <a:prstClr val="black"/>
                </a:solidFill>
                <a:latin typeface="Times New Roman" panose="02020603050405020304" pitchFamily="18" charset="0"/>
                <a:cs typeface="Times New Roman" panose="02020603050405020304" pitchFamily="18" charset="0"/>
              </a:rPr>
              <a:t>Žák popíše postup zhotovení předního a zadního dílu sukně.</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23</a:t>
            </a:fld>
            <a:endParaRPr lang="cs-CZ"/>
          </a:p>
        </p:txBody>
      </p:sp>
    </p:spTree>
    <p:extLst>
      <p:ext uri="{BB962C8B-B14F-4D97-AF65-F5344CB8AC3E}">
        <p14:creationId xmlns:p14="http://schemas.microsoft.com/office/powerpoint/2010/main" val="4167356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6192688"/>
          </a:xfrm>
        </p:spPr>
        <p:txBody>
          <a:bodyPr>
            <a:normAutofit lnSpcReduction="10000"/>
          </a:bodyPr>
          <a:lstStyle/>
          <a:p>
            <a:pPr marL="269875" lvl="0" indent="-250825"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Žák </a:t>
            </a:r>
            <a:r>
              <a:rPr lang="cs-CZ" sz="2000" dirty="0">
                <a:solidFill>
                  <a:prstClr val="black"/>
                </a:solidFill>
                <a:latin typeface="Times New Roman" panose="02020603050405020304" pitchFamily="18" charset="0"/>
                <a:cs typeface="Times New Roman" panose="02020603050405020304" pitchFamily="18" charset="0"/>
              </a:rPr>
              <a:t>popíše postup montáže sukně</a:t>
            </a:r>
            <a:r>
              <a:rPr lang="cs-CZ" sz="2000" dirty="0" smtClean="0">
                <a:solidFill>
                  <a:prstClr val="black"/>
                </a:solidFill>
                <a:latin typeface="Times New Roman" panose="02020603050405020304" pitchFamily="18" charset="0"/>
                <a:cs typeface="Times New Roman" panose="02020603050405020304" pitchFamily="18" charset="0"/>
              </a:rPr>
              <a:t>.</a:t>
            </a:r>
            <a:endParaRPr lang="cs-CZ" sz="2000" i="1" dirty="0" smtClean="0">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cs-CZ" sz="2000" i="1" dirty="0" smtClean="0">
                <a:latin typeface="Times New Roman" panose="02020603050405020304" pitchFamily="18" charset="0"/>
                <a:cs typeface="Times New Roman" panose="02020603050405020304" pitchFamily="18" charset="0"/>
              </a:rPr>
              <a:t>Vstupní znalosti: </a:t>
            </a:r>
            <a:r>
              <a:rPr lang="cs-CZ" sz="2000" dirty="0" smtClean="0">
                <a:latin typeface="Times New Roman" panose="02020603050405020304" pitchFamily="18" charset="0"/>
                <a:cs typeface="Times New Roman" panose="02020603050405020304" pitchFamily="18" charset="0"/>
              </a:rPr>
              <a:t>Žáci </a:t>
            </a:r>
            <a:r>
              <a:rPr lang="cs-CZ" sz="2000" dirty="0">
                <a:latin typeface="Times New Roman" panose="02020603050405020304" pitchFamily="18" charset="0"/>
                <a:cs typeface="Times New Roman" panose="02020603050405020304" pitchFamily="18" charset="0"/>
              </a:rPr>
              <a:t>umí z předcházející hodiny oděvní názvosloví sukně, technický nákres a popis, zásady pro polohu střihu sukně.</a:t>
            </a:r>
          </a:p>
          <a:p>
            <a:pPr marL="0" indent="0" algn="just">
              <a:spcBef>
                <a:spcPts val="600"/>
              </a:spcBef>
              <a:spcAft>
                <a:spcPts val="600"/>
              </a:spcAft>
              <a:buNone/>
            </a:pPr>
            <a:r>
              <a:rPr lang="cs-CZ" sz="2000" i="1" dirty="0" smtClean="0">
                <a:latin typeface="Times New Roman" panose="02020603050405020304" pitchFamily="18" charset="0"/>
                <a:cs typeface="Times New Roman" panose="02020603050405020304" pitchFamily="18" charset="0"/>
              </a:rPr>
              <a:t>Vlastní </a:t>
            </a:r>
            <a:r>
              <a:rPr lang="cs-CZ" sz="2000" i="1" dirty="0">
                <a:latin typeface="Times New Roman" panose="02020603050405020304" pitchFamily="18" charset="0"/>
                <a:cs typeface="Times New Roman" panose="02020603050405020304" pitchFamily="18" charset="0"/>
              </a:rPr>
              <a:t>teorie: </a:t>
            </a:r>
            <a:r>
              <a:rPr lang="cs-CZ" sz="2000" dirty="0">
                <a:latin typeface="Times New Roman" panose="02020603050405020304" pitchFamily="18" charset="0"/>
                <a:cs typeface="Times New Roman" panose="02020603050405020304" pitchFamily="18" charset="0"/>
              </a:rPr>
              <a:t>Žáci dostanou před hodinou vytištěný materiál. </a:t>
            </a:r>
          </a:p>
          <a:p>
            <a:pPr marL="0" indent="0" algn="just">
              <a:spcBef>
                <a:spcPts val="600"/>
              </a:spcBef>
              <a:spcAft>
                <a:spcPts val="600"/>
              </a:spcAft>
              <a:buNone/>
            </a:pPr>
            <a:r>
              <a:rPr lang="cs-CZ" sz="2000" i="1" dirty="0" smtClean="0">
                <a:latin typeface="Times New Roman" panose="02020603050405020304" pitchFamily="18" charset="0"/>
                <a:cs typeface="Times New Roman" panose="02020603050405020304" pitchFamily="18" charset="0"/>
              </a:rPr>
              <a:t>Vyučovací </a:t>
            </a:r>
            <a:r>
              <a:rPr lang="cs-CZ" sz="2000" i="1" dirty="0">
                <a:latin typeface="Times New Roman" panose="02020603050405020304" pitchFamily="18" charset="0"/>
                <a:cs typeface="Times New Roman" panose="02020603050405020304" pitchFamily="18" charset="0"/>
              </a:rPr>
              <a:t>metody: </a:t>
            </a:r>
            <a:r>
              <a:rPr lang="cs-CZ" sz="2000" dirty="0" smtClean="0">
                <a:latin typeface="Times New Roman" panose="02020603050405020304" pitchFamily="18" charset="0"/>
                <a:cs typeface="Times New Roman" panose="02020603050405020304" pitchFamily="18" charset="0"/>
              </a:rPr>
              <a:t>Rozhovor, </a:t>
            </a:r>
            <a:r>
              <a:rPr lang="cs-CZ" sz="2000" dirty="0">
                <a:latin typeface="Times New Roman" panose="02020603050405020304" pitchFamily="18" charset="0"/>
                <a:cs typeface="Times New Roman" panose="02020603050405020304" pitchFamily="18" charset="0"/>
              </a:rPr>
              <a:t>v</a:t>
            </a:r>
            <a:r>
              <a:rPr lang="cs-CZ" sz="2000" dirty="0" smtClean="0">
                <a:latin typeface="Times New Roman" panose="02020603050405020304" pitchFamily="18" charset="0"/>
                <a:cs typeface="Times New Roman" panose="02020603050405020304" pitchFamily="18" charset="0"/>
              </a:rPr>
              <a:t>ysvětlování, popis, ukázka</a:t>
            </a:r>
            <a:endParaRPr lang="cs-CZ" sz="2000" dirty="0">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cs-CZ" sz="2000" i="1" dirty="0" smtClean="0">
                <a:latin typeface="Times New Roman" panose="02020603050405020304" pitchFamily="18" charset="0"/>
                <a:cs typeface="Times New Roman" panose="02020603050405020304" pitchFamily="18" charset="0"/>
              </a:rPr>
              <a:t>Fáze vyučovací hodiny: </a:t>
            </a:r>
            <a:endParaRPr lang="cs-CZ" sz="2000" i="1" dirty="0">
              <a:latin typeface="Times New Roman" panose="02020603050405020304" pitchFamily="18" charset="0"/>
              <a:cs typeface="Times New Roman" panose="02020603050405020304" pitchFamily="18" charset="0"/>
            </a:endParaRPr>
          </a:p>
          <a:p>
            <a:pPr marL="269875" indent="-250825"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Zahájení hodiny.</a:t>
            </a:r>
            <a:endParaRPr lang="cs-CZ" sz="2000" dirty="0">
              <a:latin typeface="Times New Roman" panose="02020603050405020304" pitchFamily="18" charset="0"/>
              <a:cs typeface="Times New Roman" panose="02020603050405020304" pitchFamily="18" charset="0"/>
            </a:endParaRPr>
          </a:p>
          <a:p>
            <a:pPr marL="269875" indent="-250825"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Opakování </a:t>
            </a:r>
            <a:r>
              <a:rPr lang="cs-CZ" sz="2000" dirty="0">
                <a:latin typeface="Times New Roman" panose="02020603050405020304" pitchFamily="18" charset="0"/>
                <a:cs typeface="Times New Roman" panose="02020603050405020304" pitchFamily="18" charset="0"/>
              </a:rPr>
              <a:t>probraného </a:t>
            </a:r>
            <a:r>
              <a:rPr lang="cs-CZ" sz="2000" dirty="0" smtClean="0">
                <a:latin typeface="Times New Roman" panose="02020603050405020304" pitchFamily="18" charset="0"/>
                <a:cs typeface="Times New Roman" panose="02020603050405020304" pitchFamily="18" charset="0"/>
              </a:rPr>
              <a:t>učiva.</a:t>
            </a:r>
            <a:endParaRPr lang="cs-CZ" sz="2000" dirty="0">
              <a:latin typeface="Times New Roman" panose="02020603050405020304" pitchFamily="18" charset="0"/>
              <a:cs typeface="Times New Roman" panose="02020603050405020304" pitchFamily="18" charset="0"/>
            </a:endParaRPr>
          </a:p>
          <a:p>
            <a:pPr marL="269875" indent="-250825"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Expozice </a:t>
            </a:r>
            <a:r>
              <a:rPr lang="cs-CZ" sz="2000" dirty="0">
                <a:latin typeface="Times New Roman" panose="02020603050405020304" pitchFamily="18" charset="0"/>
                <a:cs typeface="Times New Roman" panose="02020603050405020304" pitchFamily="18" charset="0"/>
              </a:rPr>
              <a:t>nového </a:t>
            </a:r>
            <a:r>
              <a:rPr lang="cs-CZ" sz="2000" dirty="0" smtClean="0">
                <a:latin typeface="Times New Roman" panose="02020603050405020304" pitchFamily="18" charset="0"/>
                <a:cs typeface="Times New Roman" panose="02020603050405020304" pitchFamily="18" charset="0"/>
              </a:rPr>
              <a:t>učiva.</a:t>
            </a:r>
            <a:endParaRPr lang="cs-CZ" sz="2000" dirty="0">
              <a:latin typeface="Times New Roman" panose="02020603050405020304" pitchFamily="18" charset="0"/>
              <a:cs typeface="Times New Roman" panose="02020603050405020304" pitchFamily="18" charset="0"/>
            </a:endParaRPr>
          </a:p>
          <a:p>
            <a:pPr marL="269875" indent="-250825"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Opakování </a:t>
            </a:r>
            <a:r>
              <a:rPr lang="cs-CZ" sz="2000" dirty="0">
                <a:latin typeface="Times New Roman" panose="02020603050405020304" pitchFamily="18" charset="0"/>
                <a:cs typeface="Times New Roman" panose="02020603050405020304" pitchFamily="18" charset="0"/>
              </a:rPr>
              <a:t>probraného </a:t>
            </a:r>
            <a:r>
              <a:rPr lang="cs-CZ" sz="2000" dirty="0" smtClean="0">
                <a:latin typeface="Times New Roman" panose="02020603050405020304" pitchFamily="18" charset="0"/>
                <a:cs typeface="Times New Roman" panose="02020603050405020304" pitchFamily="18" charset="0"/>
              </a:rPr>
              <a:t>učiva.</a:t>
            </a:r>
            <a:endParaRPr lang="cs-CZ" sz="2000" dirty="0">
              <a:latin typeface="Times New Roman" panose="02020603050405020304" pitchFamily="18" charset="0"/>
              <a:cs typeface="Times New Roman" panose="02020603050405020304" pitchFamily="18" charset="0"/>
            </a:endParaRPr>
          </a:p>
          <a:p>
            <a:pPr marL="269875" indent="-250825" algn="just">
              <a:spcBef>
                <a:spcPts val="600"/>
              </a:spcBef>
              <a:spcAft>
                <a:spcPts val="600"/>
              </a:spcAft>
            </a:pPr>
            <a:r>
              <a:rPr lang="cs-CZ" sz="2000" dirty="0" smtClean="0">
                <a:latin typeface="Times New Roman" panose="02020603050405020304" pitchFamily="18" charset="0"/>
                <a:cs typeface="Times New Roman" panose="02020603050405020304" pitchFamily="18" charset="0"/>
              </a:rPr>
              <a:t>Ukončení hodiny, zhodnocení hodiny, zadání domácího úkolu.</a:t>
            </a:r>
            <a:endParaRPr lang="cs-CZ" sz="2000" dirty="0">
              <a:latin typeface="Times New Roman" panose="02020603050405020304" pitchFamily="18" charset="0"/>
              <a:cs typeface="Times New Roman" panose="02020603050405020304" pitchFamily="18" charset="0"/>
            </a:endParaRPr>
          </a:p>
          <a:p>
            <a:pPr marL="0" lvl="0" indent="0" algn="just">
              <a:spcBef>
                <a:spcPts val="600"/>
              </a:spcBef>
              <a:spcAft>
                <a:spcPts val="600"/>
              </a:spcAft>
              <a:buNone/>
            </a:pPr>
            <a:r>
              <a:rPr lang="cs-CZ" sz="2000" i="1" dirty="0">
                <a:solidFill>
                  <a:prstClr val="black"/>
                </a:solidFill>
                <a:latin typeface="Times New Roman" panose="02020603050405020304" pitchFamily="18" charset="0"/>
                <a:cs typeface="Times New Roman" panose="02020603050405020304" pitchFamily="18" charset="0"/>
              </a:rPr>
              <a:t>Učební  pomůcky: </a:t>
            </a:r>
            <a:r>
              <a:rPr lang="cs-CZ" sz="2000" dirty="0">
                <a:solidFill>
                  <a:prstClr val="black"/>
                </a:solidFill>
                <a:latin typeface="Times New Roman" panose="02020603050405020304" pitchFamily="18" charset="0"/>
                <a:cs typeface="Times New Roman" panose="02020603050405020304" pitchFamily="18" charset="0"/>
              </a:rPr>
              <a:t>Rozešité vzorníky, počítač s data projektorem nebo zpětný projektor, folie s nákresy dámských sukní.</a:t>
            </a:r>
          </a:p>
          <a:p>
            <a:pPr marL="0" lvl="0" indent="0" algn="just">
              <a:spcBef>
                <a:spcPts val="600"/>
              </a:spcBef>
              <a:spcAft>
                <a:spcPts val="600"/>
              </a:spcAft>
              <a:buNone/>
            </a:pPr>
            <a:r>
              <a:rPr lang="cs-CZ" sz="2000" i="1" dirty="0">
                <a:solidFill>
                  <a:prstClr val="black"/>
                </a:solidFill>
                <a:latin typeface="Times New Roman" panose="02020603050405020304" pitchFamily="18" charset="0"/>
                <a:cs typeface="Times New Roman" panose="02020603050405020304" pitchFamily="18" charset="0"/>
              </a:rPr>
              <a:t>Závěr:</a:t>
            </a:r>
            <a:r>
              <a:rPr lang="cs-CZ" sz="2000" dirty="0">
                <a:solidFill>
                  <a:prstClr val="black"/>
                </a:solidFill>
                <a:latin typeface="Times New Roman" panose="02020603050405020304" pitchFamily="18" charset="0"/>
                <a:cs typeface="Times New Roman" panose="02020603050405020304" pitchFamily="18" charset="0"/>
              </a:rPr>
              <a:t>  Zhodnocení hodiny a práce žáků a zadání domácího úkolu (žák dostane obrázek dámské sukně</a:t>
            </a:r>
            <a:r>
              <a:rPr lang="cs-CZ" sz="2000" dirty="0" smtClean="0">
                <a:solidFill>
                  <a:prstClr val="black"/>
                </a:solidFill>
                <a:latin typeface="Times New Roman" panose="02020603050405020304" pitchFamily="18" charset="0"/>
                <a:cs typeface="Times New Roman" panose="02020603050405020304" pitchFamily="18" charset="0"/>
              </a:rPr>
              <a:t>).</a:t>
            </a:r>
            <a:endParaRPr lang="cs-CZ" sz="22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24</a:t>
            </a:fld>
            <a:endParaRPr lang="cs-CZ"/>
          </a:p>
        </p:txBody>
      </p:sp>
    </p:spTree>
    <p:extLst>
      <p:ext uri="{BB962C8B-B14F-4D97-AF65-F5344CB8AC3E}">
        <p14:creationId xmlns:p14="http://schemas.microsoft.com/office/powerpoint/2010/main" val="255755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336704"/>
          </a:xfrm>
        </p:spPr>
        <p:txBody>
          <a:bodyPr>
            <a:normAutofit/>
          </a:bodyPr>
          <a:lstStyle/>
          <a:p>
            <a:pPr marL="0" indent="0">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8. Použité </a:t>
            </a: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zdroje</a:t>
            </a:r>
          </a:p>
          <a:p>
            <a:pPr marL="0" lvl="0" indent="0" algn="just">
              <a:spcBef>
                <a:spcPts val="600"/>
              </a:spcBef>
              <a:spcAft>
                <a:spcPts val="600"/>
              </a:spcAft>
              <a:buNone/>
              <a:defRPr/>
            </a:pPr>
            <a:r>
              <a:rPr lang="cs-CZ" sz="1800" dirty="0">
                <a:solidFill>
                  <a:prstClr val="black"/>
                </a:solidFill>
                <a:latin typeface="Times New Roman" panose="02020603050405020304" pitchFamily="18" charset="0"/>
                <a:cs typeface="Times New Roman" panose="02020603050405020304" pitchFamily="18" charset="0"/>
              </a:rPr>
              <a:t>BEZDĚK, M., </a:t>
            </a:r>
            <a:r>
              <a:rPr lang="cs-CZ" sz="1800" i="1" dirty="0">
                <a:solidFill>
                  <a:prstClr val="black"/>
                </a:solidFill>
                <a:latin typeface="Times New Roman" panose="02020603050405020304" pitchFamily="18" charset="0"/>
                <a:cs typeface="Times New Roman" panose="02020603050405020304" pitchFamily="18" charset="0"/>
              </a:rPr>
              <a:t>Elektronika I. </a:t>
            </a:r>
            <a:r>
              <a:rPr lang="cs-CZ" sz="1800" dirty="0">
                <a:solidFill>
                  <a:prstClr val="black"/>
                </a:solidFill>
                <a:latin typeface="Times New Roman" panose="02020603050405020304" pitchFamily="18" charset="0"/>
                <a:cs typeface="Times New Roman" panose="02020603050405020304" pitchFamily="18" charset="0"/>
              </a:rPr>
              <a:t>České Budějovice: Kopp, 2005, ISBN 80-7232-171-4</a:t>
            </a:r>
            <a:endParaRPr lang="cs-CZ" sz="1900" dirty="0" smtClean="0">
              <a:solidFill>
                <a:prstClr val="black">
                  <a:lumMod val="95000"/>
                  <a:lumOff val="5000"/>
                </a:prstClr>
              </a:solidFill>
              <a:latin typeface="Times New Roman" pitchFamily="18" charset="0"/>
              <a:cs typeface="Times New Roman" pitchFamily="18" charset="0"/>
            </a:endParaRPr>
          </a:p>
          <a:p>
            <a:pPr marL="0" lvl="0" indent="0" algn="just">
              <a:spcBef>
                <a:spcPts val="600"/>
              </a:spcBef>
              <a:spcAft>
                <a:spcPts val="600"/>
              </a:spcAft>
              <a:buNone/>
              <a:defRPr/>
            </a:pPr>
            <a:r>
              <a:rPr lang="cs-CZ" sz="1900" dirty="0" smtClean="0">
                <a:solidFill>
                  <a:prstClr val="black">
                    <a:lumMod val="95000"/>
                    <a:lumOff val="5000"/>
                  </a:prstClr>
                </a:solidFill>
                <a:latin typeface="Times New Roman" pitchFamily="18" charset="0"/>
                <a:cs typeface="Times New Roman" pitchFamily="18" charset="0"/>
              </a:rPr>
              <a:t>FRIEDMANN</a:t>
            </a:r>
            <a:r>
              <a:rPr lang="cs-CZ" sz="1900" dirty="0">
                <a:solidFill>
                  <a:prstClr val="black">
                    <a:lumMod val="95000"/>
                    <a:lumOff val="5000"/>
                  </a:prstClr>
                </a:solidFill>
                <a:latin typeface="Times New Roman" pitchFamily="18" charset="0"/>
                <a:cs typeface="Times New Roman" pitchFamily="18" charset="0"/>
              </a:rPr>
              <a:t>, Z., PECINA, P. </a:t>
            </a:r>
            <a:r>
              <a:rPr lang="cs-CZ" sz="1900" i="1" dirty="0">
                <a:solidFill>
                  <a:prstClr val="black">
                    <a:lumMod val="95000"/>
                    <a:lumOff val="5000"/>
                  </a:prstClr>
                </a:solidFill>
                <a:latin typeface="Times New Roman" pitchFamily="18" charset="0"/>
                <a:cs typeface="Times New Roman" pitchFamily="18" charset="0"/>
              </a:rPr>
              <a:t>Didaktika odborných předmětů technického charakteru. </a:t>
            </a:r>
            <a:r>
              <a:rPr lang="cs-CZ" sz="1900" dirty="0">
                <a:solidFill>
                  <a:prstClr val="black">
                    <a:lumMod val="95000"/>
                    <a:lumOff val="5000"/>
                  </a:prstClr>
                </a:solidFill>
                <a:latin typeface="Times New Roman" pitchFamily="18" charset="0"/>
                <a:cs typeface="Times New Roman" pitchFamily="18" charset="0"/>
              </a:rPr>
              <a:t>Brno: MU, 2013. ISBN 978-80-210-6300-6.</a:t>
            </a:r>
          </a:p>
          <a:p>
            <a:pPr marL="0" lvl="0" indent="0" algn="just">
              <a:spcBef>
                <a:spcPts val="600"/>
              </a:spcBef>
              <a:spcAft>
                <a:spcPts val="600"/>
              </a:spcAft>
              <a:buNone/>
              <a:defRPr/>
            </a:pPr>
            <a:r>
              <a:rPr lang="cs-CZ" sz="1900" dirty="0">
                <a:solidFill>
                  <a:prstClr val="black">
                    <a:lumMod val="95000"/>
                    <a:lumOff val="5000"/>
                  </a:prstClr>
                </a:solidFill>
                <a:latin typeface="Times New Roman" pitchFamily="18" charset="0"/>
                <a:cs typeface="Times New Roman" pitchFamily="18" charset="0"/>
              </a:rPr>
              <a:t>CHRÁSKA, M. </a:t>
            </a:r>
            <a:r>
              <a:rPr lang="cs-CZ" sz="1900" i="1" dirty="0">
                <a:solidFill>
                  <a:prstClr val="black">
                    <a:lumMod val="95000"/>
                    <a:lumOff val="5000"/>
                  </a:prstClr>
                </a:solidFill>
                <a:latin typeface="Times New Roman" pitchFamily="18" charset="0"/>
                <a:cs typeface="Times New Roman" pitchFamily="18" charset="0"/>
              </a:rPr>
              <a:t>Didaktické testy. </a:t>
            </a:r>
            <a:r>
              <a:rPr lang="cs-CZ" sz="1900" dirty="0">
                <a:solidFill>
                  <a:prstClr val="black">
                    <a:lumMod val="95000"/>
                    <a:lumOff val="5000"/>
                  </a:prstClr>
                </a:solidFill>
                <a:latin typeface="Times New Roman" pitchFamily="18" charset="0"/>
                <a:cs typeface="Times New Roman" pitchFamily="18" charset="0"/>
              </a:rPr>
              <a:t>Brno: </a:t>
            </a:r>
            <a:r>
              <a:rPr lang="cs-CZ" sz="1900" dirty="0" err="1">
                <a:solidFill>
                  <a:prstClr val="black">
                    <a:lumMod val="95000"/>
                    <a:lumOff val="5000"/>
                  </a:prstClr>
                </a:solidFill>
                <a:latin typeface="Times New Roman" pitchFamily="18" charset="0"/>
                <a:cs typeface="Times New Roman" pitchFamily="18" charset="0"/>
              </a:rPr>
              <a:t>Paido</a:t>
            </a:r>
            <a:r>
              <a:rPr lang="cs-CZ" sz="1900" dirty="0">
                <a:solidFill>
                  <a:prstClr val="black">
                    <a:lumMod val="95000"/>
                    <a:lumOff val="5000"/>
                  </a:prstClr>
                </a:solidFill>
                <a:latin typeface="Times New Roman" pitchFamily="18" charset="0"/>
                <a:cs typeface="Times New Roman" pitchFamily="18" charset="0"/>
              </a:rPr>
              <a:t>, 1999. ISBN 80-85931-68-0</a:t>
            </a:r>
            <a:endParaRPr lang="cs-CZ" sz="1900" dirty="0">
              <a:solidFill>
                <a:prstClr val="black"/>
              </a:solidFill>
              <a:latin typeface="Times New Roman" panose="02020603050405020304" pitchFamily="18" charset="0"/>
              <a:cs typeface="Times New Roman" panose="02020603050405020304" pitchFamily="18" charset="0"/>
            </a:endParaRP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KROPÁČ, J a kol. </a:t>
            </a:r>
            <a:r>
              <a:rPr lang="cs-CZ" sz="1900" i="1" dirty="0">
                <a:solidFill>
                  <a:prstClr val="black"/>
                </a:solidFill>
                <a:latin typeface="Times New Roman" panose="02020603050405020304" pitchFamily="18" charset="0"/>
                <a:cs typeface="Times New Roman" panose="02020603050405020304" pitchFamily="18" charset="0"/>
              </a:rPr>
              <a:t>Didaktika technických předmětů, vybrané kapitoly. </a:t>
            </a:r>
            <a:r>
              <a:rPr lang="cs-CZ" sz="1900" dirty="0">
                <a:solidFill>
                  <a:prstClr val="black"/>
                </a:solidFill>
                <a:latin typeface="Times New Roman" panose="02020603050405020304" pitchFamily="18" charset="0"/>
                <a:cs typeface="Times New Roman" panose="02020603050405020304" pitchFamily="18" charset="0"/>
              </a:rPr>
              <a:t>Olomouc: UP. 2004. ISBN 80-244-0848-1.</a:t>
            </a: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OURODA, S. </a:t>
            </a:r>
            <a:r>
              <a:rPr lang="cs-CZ" sz="1900" i="1" dirty="0">
                <a:solidFill>
                  <a:prstClr val="black"/>
                </a:solidFill>
                <a:latin typeface="Times New Roman" panose="02020603050405020304" pitchFamily="18" charset="0"/>
                <a:cs typeface="Times New Roman" panose="02020603050405020304" pitchFamily="18" charset="0"/>
              </a:rPr>
              <a:t>Oborová didaktika. </a:t>
            </a:r>
            <a:r>
              <a:rPr lang="cs-CZ" sz="1900" dirty="0">
                <a:solidFill>
                  <a:prstClr val="black"/>
                </a:solidFill>
                <a:latin typeface="Times New Roman" panose="02020603050405020304" pitchFamily="18" charset="0"/>
                <a:cs typeface="Times New Roman" panose="02020603050405020304" pitchFamily="18" charset="0"/>
              </a:rPr>
              <a:t>Brno: MZLU, 2000. ISBN 80-7157-477-5.</a:t>
            </a: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PECINA, P. </a:t>
            </a:r>
            <a:r>
              <a:rPr lang="cs-CZ" sz="1900" i="1" dirty="0">
                <a:solidFill>
                  <a:prstClr val="black"/>
                </a:solidFill>
                <a:latin typeface="Times New Roman" panose="02020603050405020304" pitchFamily="18" charset="0"/>
                <a:cs typeface="Times New Roman" panose="02020603050405020304" pitchFamily="18" charset="0"/>
              </a:rPr>
              <a:t>Projektování a příprava výuky v odborném technickém vzdělávání na středních školách. </a:t>
            </a:r>
            <a:r>
              <a:rPr lang="cs-CZ" sz="1900" dirty="0">
                <a:solidFill>
                  <a:prstClr val="black"/>
                </a:solidFill>
                <a:latin typeface="Times New Roman" panose="02020603050405020304" pitchFamily="18" charset="0"/>
                <a:cs typeface="Times New Roman" panose="02020603050405020304" pitchFamily="18" charset="0"/>
              </a:rPr>
              <a:t>Brno: MU, 2013.</a:t>
            </a: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PECINA, P. </a:t>
            </a:r>
            <a:r>
              <a:rPr lang="cs-CZ" sz="1900" i="1" dirty="0">
                <a:solidFill>
                  <a:prstClr val="black"/>
                </a:solidFill>
                <a:latin typeface="Times New Roman" panose="02020603050405020304" pitchFamily="18" charset="0"/>
                <a:cs typeface="Times New Roman" panose="02020603050405020304" pitchFamily="18" charset="0"/>
              </a:rPr>
              <a:t>Didaktika odborných předmětů I. </a:t>
            </a:r>
            <a:r>
              <a:rPr lang="cs-CZ" sz="1900" dirty="0">
                <a:solidFill>
                  <a:prstClr val="black"/>
                </a:solidFill>
                <a:latin typeface="Times New Roman" panose="02020603050405020304" pitchFamily="18" charset="0"/>
                <a:cs typeface="Times New Roman" panose="02020603050405020304" pitchFamily="18" charset="0"/>
              </a:rPr>
              <a:t>Výuková opora. Brno: </a:t>
            </a:r>
            <a:r>
              <a:rPr lang="cs-CZ" sz="1900" dirty="0" err="1">
                <a:solidFill>
                  <a:prstClr val="black"/>
                </a:solidFill>
                <a:latin typeface="Times New Roman" panose="02020603050405020304" pitchFamily="18" charset="0"/>
                <a:cs typeface="Times New Roman" panose="02020603050405020304" pitchFamily="18" charset="0"/>
              </a:rPr>
              <a:t>PdF</a:t>
            </a:r>
            <a:r>
              <a:rPr lang="cs-CZ" sz="1900" dirty="0">
                <a:solidFill>
                  <a:prstClr val="black"/>
                </a:solidFill>
                <a:latin typeface="Times New Roman" panose="02020603050405020304" pitchFamily="18" charset="0"/>
                <a:cs typeface="Times New Roman" panose="02020603050405020304" pitchFamily="18" charset="0"/>
              </a:rPr>
              <a:t> MU, 2015. </a:t>
            </a: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PECINA, P. </a:t>
            </a:r>
            <a:r>
              <a:rPr lang="cs-CZ" sz="1900" i="1" dirty="0">
                <a:solidFill>
                  <a:prstClr val="black"/>
                </a:solidFill>
                <a:latin typeface="Times New Roman" panose="02020603050405020304" pitchFamily="18" charset="0"/>
                <a:cs typeface="Times New Roman" panose="02020603050405020304" pitchFamily="18" charset="0"/>
              </a:rPr>
              <a:t>Didaktika odborných předmětů II</a:t>
            </a:r>
            <a:r>
              <a:rPr lang="cs-CZ" sz="1900" dirty="0">
                <a:solidFill>
                  <a:prstClr val="black"/>
                </a:solidFill>
                <a:latin typeface="Times New Roman" panose="02020603050405020304" pitchFamily="18" charset="0"/>
                <a:cs typeface="Times New Roman" panose="02020603050405020304" pitchFamily="18" charset="0"/>
              </a:rPr>
              <a:t>. Výuková opora. Brno: </a:t>
            </a:r>
            <a:r>
              <a:rPr lang="cs-CZ" sz="1900" dirty="0" err="1">
                <a:solidFill>
                  <a:prstClr val="black"/>
                </a:solidFill>
                <a:latin typeface="Times New Roman" panose="02020603050405020304" pitchFamily="18" charset="0"/>
                <a:cs typeface="Times New Roman" panose="02020603050405020304" pitchFamily="18" charset="0"/>
              </a:rPr>
              <a:t>PdF</a:t>
            </a:r>
            <a:r>
              <a:rPr lang="cs-CZ" sz="1900" dirty="0">
                <a:solidFill>
                  <a:prstClr val="black"/>
                </a:solidFill>
                <a:latin typeface="Times New Roman" panose="02020603050405020304" pitchFamily="18" charset="0"/>
                <a:cs typeface="Times New Roman" panose="02020603050405020304" pitchFamily="18" charset="0"/>
              </a:rPr>
              <a:t> MU, 2016. </a:t>
            </a:r>
          </a:p>
          <a:p>
            <a:pPr marL="0" lvl="0" indent="0" algn="just">
              <a:spcBef>
                <a:spcPts val="600"/>
              </a:spcBef>
              <a:spcAft>
                <a:spcPts val="600"/>
              </a:spcAft>
              <a:buNone/>
            </a:pPr>
            <a:r>
              <a:rPr lang="cs-CZ" sz="1900" dirty="0">
                <a:solidFill>
                  <a:prstClr val="black"/>
                </a:solidFill>
                <a:latin typeface="Times New Roman" panose="02020603050405020304" pitchFamily="18" charset="0"/>
                <a:cs typeface="Times New Roman" panose="02020603050405020304" pitchFamily="18" charset="0"/>
              </a:rPr>
              <a:t>ŠVEC, V., FILOVÁ, H., ŠIMONÍK, O. </a:t>
            </a:r>
            <a:r>
              <a:rPr lang="cs-CZ" sz="1900" i="1" dirty="0">
                <a:solidFill>
                  <a:prstClr val="black"/>
                </a:solidFill>
                <a:latin typeface="Times New Roman" panose="02020603050405020304" pitchFamily="18" charset="0"/>
                <a:cs typeface="Times New Roman" panose="02020603050405020304" pitchFamily="18" charset="0"/>
              </a:rPr>
              <a:t>Praktikum didaktických dovedností. </a:t>
            </a:r>
            <a:r>
              <a:rPr lang="cs-CZ" sz="1900" dirty="0">
                <a:solidFill>
                  <a:prstClr val="black"/>
                </a:solidFill>
                <a:latin typeface="Times New Roman" panose="02020603050405020304" pitchFamily="18" charset="0"/>
                <a:cs typeface="Times New Roman" panose="02020603050405020304" pitchFamily="18" charset="0"/>
              </a:rPr>
              <a:t>Brno:  MU, 2003. ISBN 80-210-1365-6</a:t>
            </a:r>
            <a:r>
              <a:rPr lang="cs-CZ" sz="1900" dirty="0" smtClean="0">
                <a:solidFill>
                  <a:prstClr val="black"/>
                </a:solidFill>
                <a:latin typeface="Times New Roman" panose="02020603050405020304" pitchFamily="18" charset="0"/>
                <a:cs typeface="Times New Roman" panose="02020603050405020304" pitchFamily="18" charset="0"/>
              </a:rPr>
              <a:t>.</a:t>
            </a:r>
            <a:endParaRPr lang="cs-CZ" sz="200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25</a:t>
            </a:fld>
            <a:endParaRPr lang="cs-CZ"/>
          </a:p>
        </p:txBody>
      </p:sp>
    </p:spTree>
    <p:extLst>
      <p:ext uri="{BB962C8B-B14F-4D97-AF65-F5344CB8AC3E}">
        <p14:creationId xmlns:p14="http://schemas.microsoft.com/office/powerpoint/2010/main" val="1999661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91264" cy="5721499"/>
          </a:xfrm>
        </p:spPr>
        <p:txBody>
          <a:bodyPr>
            <a:normAutofit/>
          </a:bodyPr>
          <a:lstStyle/>
          <a:p>
            <a:pPr marL="0" indent="0">
              <a:buNone/>
            </a:pPr>
            <a:r>
              <a:rPr lang="cs-CZ" sz="2000" b="1" dirty="0" smtClean="0">
                <a:latin typeface="Times New Roman" panose="02020603050405020304" pitchFamily="18" charset="0"/>
                <a:cs typeface="Times New Roman" panose="02020603050405020304" pitchFamily="18" charset="0"/>
              </a:rPr>
              <a:t>Elektronické zdroje</a:t>
            </a:r>
          </a:p>
          <a:p>
            <a:pPr marL="0" indent="0">
              <a:buNone/>
            </a:pPr>
            <a:r>
              <a:rPr lang="cs-CZ" sz="2000" dirty="0">
                <a:latin typeface="Times New Roman" panose="02020603050405020304" pitchFamily="18" charset="0"/>
                <a:cs typeface="Times New Roman" panose="02020603050405020304" pitchFamily="18" charset="0"/>
              </a:rPr>
              <a:t>https://</a:t>
            </a:r>
            <a:r>
              <a:rPr lang="cs-CZ" sz="2000" dirty="0" smtClean="0">
                <a:latin typeface="Times New Roman" panose="02020603050405020304" pitchFamily="18" charset="0"/>
                <a:cs typeface="Times New Roman" panose="02020603050405020304" pitchFamily="18" charset="0"/>
              </a:rPr>
              <a:t>www.google.cz/search?q=U%C4%8Ditel&amp;biw=1920&amp;bih=926&amp;tbm=isch&amp;tbo=u&amp;source=univ&amp;sa=X&amp;ved=0ahUKEwjVx_mt86LPAhUE7xQKHY3cAywQsAQITw&amp;dpr=1#imgrc=IyioylHNTiCVDM%3A</a:t>
            </a:r>
            <a:endParaRPr lang="cs-CZ"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https</a:t>
            </a:r>
            <a:r>
              <a:rPr lang="en-US" sz="2000" dirty="0">
                <a:latin typeface="Times New Roman" panose="02020603050405020304" pitchFamily="18" charset="0"/>
                <a:cs typeface="Times New Roman" panose="02020603050405020304" pitchFamily="18" charset="0"/>
              </a:rPr>
              <a:t>://www.gme.cz/roboticke-stavebnice?page=4#products. </a:t>
            </a:r>
            <a:r>
              <a:rPr lang="en-US" sz="2000" dirty="0" err="1">
                <a:latin typeface="Times New Roman" panose="02020603050405020304" pitchFamily="18" charset="0"/>
                <a:cs typeface="Times New Roman" panose="02020603050405020304" pitchFamily="18" charset="0"/>
              </a:rPr>
              <a:t>Cit</a:t>
            </a:r>
            <a:r>
              <a:rPr lang="en-US" sz="2000" dirty="0">
                <a:latin typeface="Times New Roman" panose="02020603050405020304" pitchFamily="18" charset="0"/>
                <a:cs typeface="Times New Roman" panose="02020603050405020304" pitchFamily="18" charset="0"/>
              </a:rPr>
              <a:t> on. line </a:t>
            </a:r>
            <a:r>
              <a:rPr lang="en-US" sz="2000" dirty="0" smtClean="0">
                <a:latin typeface="Times New Roman" panose="02020603050405020304" pitchFamily="18" charset="0"/>
                <a:cs typeface="Times New Roman" panose="02020603050405020304" pitchFamily="18" charset="0"/>
              </a:rPr>
              <a:t>6.10.2016</a:t>
            </a:r>
            <a:endParaRPr lang="cs-CZ"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http://www.tipa.eu/cz/rc-model-robot-20-cm/d-160446/ </a:t>
            </a:r>
            <a:r>
              <a:rPr lang="en-US" sz="2000" dirty="0" err="1">
                <a:latin typeface="Times New Roman" panose="02020603050405020304" pitchFamily="18" charset="0"/>
                <a:cs typeface="Times New Roman" panose="02020603050405020304" pitchFamily="18" charset="0"/>
              </a:rPr>
              <a:t>Cit</a:t>
            </a:r>
            <a:r>
              <a:rPr lang="en-US" sz="2000" dirty="0">
                <a:latin typeface="Times New Roman" panose="02020603050405020304" pitchFamily="18" charset="0"/>
                <a:cs typeface="Times New Roman" panose="02020603050405020304" pitchFamily="18" charset="0"/>
              </a:rPr>
              <a:t> on. line 6.10.2016 </a:t>
            </a:r>
            <a:endParaRPr lang="cs-CZ" sz="20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26</a:t>
            </a:fld>
            <a:endParaRPr lang="cs-CZ"/>
          </a:p>
        </p:txBody>
      </p:sp>
    </p:spTree>
    <p:extLst>
      <p:ext uri="{BB962C8B-B14F-4D97-AF65-F5344CB8AC3E}">
        <p14:creationId xmlns:p14="http://schemas.microsoft.com/office/powerpoint/2010/main" val="275739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6408712"/>
          </a:xfrm>
        </p:spPr>
        <p:txBody>
          <a:bodyPr>
            <a:normAutofit lnSpcReduction="10000"/>
          </a:bodyPr>
          <a:lstStyle/>
          <a:p>
            <a:pPr marL="0" indent="0" algn="just">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1. Základní informace o předmětu</a:t>
            </a:r>
          </a:p>
          <a:p>
            <a:pPr marL="0" indent="0" algn="just">
              <a:buNone/>
            </a:pPr>
            <a:r>
              <a:rPr lang="cs-CZ" sz="2000" b="1" dirty="0" smtClean="0">
                <a:solidFill>
                  <a:schemeClr val="tx1">
                    <a:lumMod val="95000"/>
                    <a:lumOff val="5000"/>
                  </a:schemeClr>
                </a:solidFill>
                <a:latin typeface="Times New Roman" panose="02020603050405020304" pitchFamily="18" charset="0"/>
                <a:cs typeface="Times New Roman" panose="02020603050405020304" pitchFamily="18" charset="0"/>
              </a:rPr>
              <a:t>Název a kód předmětu: </a:t>
            </a:r>
            <a:r>
              <a:rPr lang="cs-CZ" sz="2000" dirty="0" smtClean="0">
                <a:latin typeface="Times New Roman" panose="02020603050405020304" pitchFamily="18" charset="0"/>
                <a:cs typeface="Times New Roman" panose="02020603050405020304" pitchFamily="18" charset="0"/>
              </a:rPr>
              <a:t>UOPK_0012 Seminář z didaktiky odborných předmětů</a:t>
            </a:r>
            <a:endParaRPr lang="cs-CZ" sz="20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cs-CZ" sz="2000" b="1" dirty="0" smtClean="0">
                <a:latin typeface="Times New Roman" panose="02020603050405020304" pitchFamily="18" charset="0"/>
                <a:cs typeface="Times New Roman" panose="02020603050405020304" pitchFamily="18" charset="0"/>
              </a:rPr>
              <a:t>Způsob ukončení předmětu a rozsah výuky: </a:t>
            </a:r>
            <a:r>
              <a:rPr lang="cs-CZ" sz="2000" dirty="0" smtClean="0">
                <a:latin typeface="Times New Roman" panose="02020603050405020304" pitchFamily="18" charset="0"/>
                <a:cs typeface="Times New Roman" panose="02020603050405020304" pitchFamily="18" charset="0"/>
              </a:rPr>
              <a:t>zápočet, 10h konzultaci</a:t>
            </a:r>
          </a:p>
          <a:p>
            <a:pPr marL="0" indent="0" algn="just">
              <a:buNone/>
            </a:pPr>
            <a:r>
              <a:rPr lang="cs-CZ" sz="2000" b="1" dirty="0" smtClean="0">
                <a:latin typeface="Times New Roman" panose="02020603050405020304" pitchFamily="18" charset="0"/>
                <a:cs typeface="Times New Roman" panose="02020603050405020304" pitchFamily="18" charset="0"/>
              </a:rPr>
              <a:t>Požadavky k ukončení předmětu:  </a:t>
            </a:r>
          </a:p>
          <a:p>
            <a:pPr marL="0" indent="0" algn="just">
              <a:buNone/>
            </a:pPr>
            <a:r>
              <a:rPr lang="cs-CZ" sz="2000" dirty="0" smtClean="0">
                <a:latin typeface="Times New Roman" panose="02020603050405020304" pitchFamily="18" charset="0"/>
                <a:cs typeface="Times New Roman" panose="02020603050405020304" pitchFamily="18" charset="0"/>
              </a:rPr>
              <a:t>Zpracování portfolia materiálů na téma“ Příprava učitele odborných předmětů na výuku“:</a:t>
            </a:r>
          </a:p>
          <a:p>
            <a:pPr marL="457200" indent="-457200" algn="just">
              <a:buAutoNum type="arabicPeriod"/>
            </a:pPr>
            <a:r>
              <a:rPr lang="cs-CZ" sz="2000" dirty="0" smtClean="0">
                <a:latin typeface="Times New Roman" panose="02020603050405020304" pitchFamily="18" charset="0"/>
                <a:cs typeface="Times New Roman" panose="02020603050405020304" pitchFamily="18" charset="0"/>
              </a:rPr>
              <a:t>Vypracování dvou rámcových písemných příprav na výuku jedné vyučovací jednotky daného odborného předmětu. Jedna příprava na expoziční hodinu (zprostředkování nové látky, úvodní hodina), jedna příprava na diagnostickou hodinu (zkoušení, prověřování vědomostí a dovedností, didaktický test). Rozsah každé přípravy cca dvě normostrany (Word). </a:t>
            </a:r>
          </a:p>
          <a:p>
            <a:pPr marL="457200" indent="-457200" algn="just">
              <a:buAutoNum type="arabicPeriod"/>
            </a:pPr>
            <a:r>
              <a:rPr lang="cs-CZ" sz="2000" dirty="0" smtClean="0">
                <a:latin typeface="Times New Roman" panose="02020603050405020304" pitchFamily="18" charset="0"/>
                <a:cs typeface="Times New Roman" panose="02020603050405020304" pitchFamily="18" charset="0"/>
              </a:rPr>
              <a:t>Vypracování jedné podrobné písemné přípravy na jednu vyučovací jednotku daného odborného předmětu. Její součástí může být zpracované jedno téma formou výukové prezentace, výukové opory, části učebního textu nebo multimediální opory (výukové video, animace apod.). Rozsah je individuální podle konkrétních okolností. </a:t>
            </a:r>
          </a:p>
          <a:p>
            <a:pPr marL="0" indent="0" algn="just">
              <a:buNone/>
            </a:pPr>
            <a:r>
              <a:rPr lang="cs-CZ" sz="2000" b="1" dirty="0" smtClean="0">
                <a:latin typeface="Times New Roman" panose="02020603050405020304" pitchFamily="18" charset="0"/>
                <a:cs typeface="Times New Roman" panose="02020603050405020304" pitchFamily="18" charset="0"/>
              </a:rPr>
              <a:t>Způsob odevzdání: </a:t>
            </a:r>
            <a:r>
              <a:rPr lang="cs-CZ" sz="2000" dirty="0" smtClean="0">
                <a:latin typeface="Times New Roman" panose="02020603050405020304" pitchFamily="18" charset="0"/>
                <a:cs typeface="Times New Roman" panose="02020603050405020304" pitchFamily="18" charset="0"/>
              </a:rPr>
              <a:t>Materiály prosím odevzdat elektronicky do </a:t>
            </a:r>
            <a:r>
              <a:rPr lang="cs-CZ" sz="2000" dirty="0" err="1" smtClean="0">
                <a:latin typeface="Times New Roman" panose="02020603050405020304" pitchFamily="18" charset="0"/>
                <a:cs typeface="Times New Roman" panose="02020603050405020304" pitchFamily="18" charset="0"/>
              </a:rPr>
              <a:t>odevzdávárny</a:t>
            </a:r>
            <a:r>
              <a:rPr lang="cs-CZ" sz="2000" dirty="0" smtClean="0">
                <a:latin typeface="Times New Roman" panose="02020603050405020304" pitchFamily="18" charset="0"/>
                <a:cs typeface="Times New Roman" panose="02020603050405020304" pitchFamily="18" charset="0"/>
              </a:rPr>
              <a:t> v </a:t>
            </a:r>
            <a:r>
              <a:rPr lang="cs-CZ" sz="2000" dirty="0" err="1" smtClean="0">
                <a:latin typeface="Times New Roman" panose="02020603050405020304" pitchFamily="18" charset="0"/>
                <a:cs typeface="Times New Roman" panose="02020603050405020304" pitchFamily="18" charset="0"/>
              </a:rPr>
              <a:t>Is</a:t>
            </a:r>
            <a:r>
              <a:rPr lang="cs-CZ" sz="2000" dirty="0" smtClean="0">
                <a:latin typeface="Times New Roman" panose="02020603050405020304" pitchFamily="18" charset="0"/>
                <a:cs typeface="Times New Roman" panose="02020603050405020304" pitchFamily="18" charset="0"/>
              </a:rPr>
              <a:t> do termínu stanoveného vyučujícím. </a:t>
            </a:r>
          </a:p>
          <a:p>
            <a:pPr marL="457200" indent="-457200" algn="just">
              <a:buAutoNum type="arabicPeriod"/>
            </a:pPr>
            <a:endParaRPr lang="cs-CZ" sz="2000" dirty="0">
              <a:latin typeface="Times New Roman" panose="02020603050405020304" pitchFamily="18" charset="0"/>
              <a:cs typeface="Times New Roman" panose="02020603050405020304" pitchFamily="18" charset="0"/>
            </a:endParaRPr>
          </a:p>
          <a:p>
            <a:pPr marL="0" indent="0" algn="just">
              <a:buNone/>
            </a:pPr>
            <a:endParaRPr lang="cs-CZ" sz="2000"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3</a:t>
            </a:fld>
            <a:endParaRPr lang="cs-CZ"/>
          </a:p>
        </p:txBody>
      </p:sp>
    </p:spTree>
    <p:extLst>
      <p:ext uri="{BB962C8B-B14F-4D97-AF65-F5344CB8AC3E}">
        <p14:creationId xmlns:p14="http://schemas.microsoft.com/office/powerpoint/2010/main" val="1367861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760640"/>
          </a:xfrm>
        </p:spPr>
        <p:txBody>
          <a:bodyPr>
            <a:noAutofit/>
          </a:bodyPr>
          <a:lstStyle/>
          <a:p>
            <a:pPr marL="0" lvl="0" indent="0" algn="just">
              <a:lnSpc>
                <a:spcPct val="110000"/>
              </a:lnSpc>
              <a:spcBef>
                <a:spcPts val="0"/>
              </a:spcBef>
              <a:buNone/>
            </a:pPr>
            <a:r>
              <a:rPr lang="cs-CZ" sz="2000" b="1" dirty="0" smtClean="0">
                <a:solidFill>
                  <a:srgbClr val="F79646">
                    <a:lumMod val="75000"/>
                  </a:srgbClr>
                </a:solidFill>
                <a:latin typeface="Times New Roman" panose="02020603050405020304" pitchFamily="18" charset="0"/>
                <a:cs typeface="Times New Roman" panose="02020603050405020304" pitchFamily="18" charset="0"/>
              </a:rPr>
              <a:t>2. Cíl </a:t>
            </a:r>
            <a:r>
              <a:rPr lang="cs-CZ" sz="2000" b="1" dirty="0">
                <a:solidFill>
                  <a:srgbClr val="F79646">
                    <a:lumMod val="75000"/>
                  </a:srgbClr>
                </a:solidFill>
                <a:latin typeface="Times New Roman" panose="02020603050405020304" pitchFamily="18" charset="0"/>
                <a:cs typeface="Times New Roman" panose="02020603050405020304" pitchFamily="18" charset="0"/>
              </a:rPr>
              <a:t>předmětu</a:t>
            </a:r>
          </a:p>
          <a:p>
            <a:pPr marL="0" lvl="0" indent="0" algn="just">
              <a:lnSpc>
                <a:spcPct val="110000"/>
              </a:lnSpc>
              <a:spcBef>
                <a:spcPts val="0"/>
              </a:spcBef>
              <a:buNone/>
            </a:pPr>
            <a:r>
              <a:rPr lang="cs-CZ" sz="2000" dirty="0">
                <a:solidFill>
                  <a:prstClr val="black"/>
                </a:solidFill>
                <a:latin typeface="Times New Roman" panose="02020603050405020304" pitchFamily="18" charset="0"/>
                <a:cs typeface="Times New Roman" panose="02020603050405020304" pitchFamily="18" charset="0"/>
              </a:rPr>
              <a:t>Cílem předmětu je osvojení základů didaktické analýzy učiva, získání základních dovedností v </a:t>
            </a:r>
            <a:r>
              <a:rPr lang="cs-CZ" sz="2000" dirty="0" smtClean="0">
                <a:solidFill>
                  <a:prstClr val="black"/>
                </a:solidFill>
                <a:latin typeface="Times New Roman" panose="02020603050405020304" pitchFamily="18" charset="0"/>
                <a:cs typeface="Times New Roman" panose="02020603050405020304" pitchFamily="18" charset="0"/>
              </a:rPr>
              <a:t>projektování, realizaci a vyhodnocení výuky odborných předmětů. </a:t>
            </a:r>
            <a:r>
              <a:rPr lang="cs-CZ" sz="2000" dirty="0">
                <a:solidFill>
                  <a:prstClr val="black"/>
                </a:solidFill>
                <a:latin typeface="Times New Roman" panose="02020603050405020304" pitchFamily="18" charset="0"/>
                <a:cs typeface="Times New Roman" panose="02020603050405020304" pitchFamily="18" charset="0"/>
              </a:rPr>
              <a:t>Příprava studentů na náslechy </a:t>
            </a:r>
            <a:r>
              <a:rPr lang="cs-CZ" sz="2000" dirty="0" smtClean="0">
                <a:solidFill>
                  <a:prstClr val="black"/>
                </a:solidFill>
                <a:latin typeface="Times New Roman" panose="02020603050405020304" pitchFamily="18" charset="0"/>
                <a:cs typeface="Times New Roman" panose="02020603050405020304" pitchFamily="18" charset="0"/>
              </a:rPr>
              <a:t>v rámci pedagogické praxe. Analyzovat </a:t>
            </a:r>
            <a:r>
              <a:rPr lang="cs-CZ" sz="2000" dirty="0">
                <a:solidFill>
                  <a:prstClr val="black"/>
                </a:solidFill>
                <a:latin typeface="Times New Roman" panose="02020603050405020304" pitchFamily="18" charset="0"/>
                <a:cs typeface="Times New Roman" panose="02020603050405020304" pitchFamily="18" charset="0"/>
              </a:rPr>
              <a:t>situace ve třídě a pracovat s přípravou na vyučovací hodinu</a:t>
            </a:r>
            <a:r>
              <a:rPr lang="cs-CZ" sz="2000" dirty="0" smtClean="0">
                <a:solidFill>
                  <a:prstClr val="black"/>
                </a:solidFill>
                <a:latin typeface="Times New Roman" panose="02020603050405020304" pitchFamily="18" charset="0"/>
                <a:cs typeface="Times New Roman" panose="02020603050405020304" pitchFamily="18" charset="0"/>
              </a:rPr>
              <a:t>. </a:t>
            </a:r>
            <a:r>
              <a:rPr lang="cs-CZ" sz="2000" b="1" dirty="0" smtClean="0">
                <a:solidFill>
                  <a:prstClr val="black"/>
                </a:solidFill>
                <a:latin typeface="Times New Roman" panose="02020603050405020304" pitchFamily="18" charset="0"/>
                <a:cs typeface="Times New Roman" panose="02020603050405020304" pitchFamily="18" charset="0"/>
              </a:rPr>
              <a:t>Seminář z didaktiky odborných předmětů je společně s pedagogickou praxí posledním článkem oborově didaktické přípravy učitelů odborných předmětů na reálnou výukovou praxi. </a:t>
            </a:r>
            <a:endParaRPr lang="cs-CZ" sz="2000" b="1" dirty="0">
              <a:solidFill>
                <a:prstClr val="black"/>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cs-CZ" sz="2000" dirty="0" smtClean="0"/>
          </a:p>
          <a:p>
            <a:pPr marL="0" indent="0">
              <a:lnSpc>
                <a:spcPct val="110000"/>
              </a:lnSpc>
              <a:spcBef>
                <a:spcPts val="0"/>
              </a:spcBef>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3. Řešená témata</a:t>
            </a:r>
          </a:p>
          <a:p>
            <a:pPr marL="0" indent="0" algn="just">
              <a:spcBef>
                <a:spcPts val="600"/>
              </a:spcBef>
              <a:spcAft>
                <a:spcPts val="600"/>
              </a:spcAft>
              <a:buNone/>
            </a:pPr>
            <a:r>
              <a:rPr lang="cs-CZ" sz="2000" b="1" dirty="0" smtClean="0">
                <a:latin typeface="Times New Roman" panose="02020603050405020304" pitchFamily="18" charset="0"/>
                <a:cs typeface="Times New Roman" panose="02020603050405020304" pitchFamily="18" charset="0"/>
              </a:rPr>
              <a:t>1. Teoretická východiska: </a:t>
            </a:r>
            <a:r>
              <a:rPr lang="cs-CZ" sz="2000" dirty="0" smtClean="0">
                <a:latin typeface="Times New Roman" panose="02020603050405020304" pitchFamily="18" charset="0"/>
                <a:cs typeface="Times New Roman" panose="02020603050405020304" pitchFamily="18" charset="0"/>
              </a:rPr>
              <a:t>proces výuky odborných předmětů, fáze výuky, typy výuky, komunikace ve výuce, výukové cíle a obsah výuky, technologie výuky, hodnocení žáků, učební dokumenty a dokumenty v práci učitele (třídní knihy, třídní výkazy apod.), projektování a příprava výuky odborných předmětů, osobnost učitele odborných předmětů, hospitace ve výuce odborných předmětů, realizace výuky, sebereflexe, výchovné otázky ve výuce. </a:t>
            </a:r>
            <a:r>
              <a:rPr lang="cs-CZ" sz="2000" b="1" dirty="0" smtClean="0">
                <a:latin typeface="Times New Roman" panose="02020603050405020304" pitchFamily="18" charset="0"/>
                <a:cs typeface="Times New Roman" panose="02020603050405020304" pitchFamily="18" charset="0"/>
              </a:rPr>
              <a:t>Otázky ke státní závěrečné zkoušce – opakování.</a:t>
            </a: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4</a:t>
            </a:fld>
            <a:endParaRPr lang="cs-CZ"/>
          </a:p>
        </p:txBody>
      </p:sp>
    </p:spTree>
    <p:extLst>
      <p:ext uri="{BB962C8B-B14F-4D97-AF65-F5344CB8AC3E}">
        <p14:creationId xmlns:p14="http://schemas.microsoft.com/office/powerpoint/2010/main" val="238412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476672"/>
            <a:ext cx="8291264" cy="5976664"/>
          </a:xfrm>
        </p:spPr>
        <p:txBody>
          <a:bodyPr>
            <a:noAutofit/>
          </a:bodyPr>
          <a:lstStyle/>
          <a:p>
            <a:pPr marL="0" lvl="0" indent="0" algn="just">
              <a:spcBef>
                <a:spcPts val="600"/>
              </a:spcBef>
              <a:spcAft>
                <a:spcPts val="600"/>
              </a:spcAft>
              <a:buNone/>
            </a:pPr>
            <a:r>
              <a:rPr lang="cs-CZ" sz="2000" b="1" dirty="0" smtClean="0">
                <a:solidFill>
                  <a:prstClr val="black"/>
                </a:solidFill>
                <a:latin typeface="Times New Roman" panose="02020603050405020304" pitchFamily="18" charset="0"/>
                <a:cs typeface="Times New Roman" panose="02020603050405020304" pitchFamily="18" charset="0"/>
              </a:rPr>
              <a:t>2. Referáty</a:t>
            </a:r>
            <a:r>
              <a:rPr lang="cs-CZ" sz="2000" b="1" dirty="0">
                <a:solidFill>
                  <a:prstClr val="black"/>
                </a:solidFill>
                <a:latin typeface="Times New Roman" panose="02020603050405020304" pitchFamily="18" charset="0"/>
                <a:cs typeface="Times New Roman" panose="02020603050405020304" pitchFamily="18" charset="0"/>
              </a:rPr>
              <a:t>, </a:t>
            </a:r>
            <a:r>
              <a:rPr lang="cs-CZ" sz="2000" b="1" dirty="0" smtClean="0">
                <a:solidFill>
                  <a:prstClr val="black"/>
                </a:solidFill>
                <a:latin typeface="Times New Roman" panose="02020603050405020304" pitchFamily="18" charset="0"/>
                <a:cs typeface="Times New Roman" panose="02020603050405020304" pitchFamily="18" charset="0"/>
              </a:rPr>
              <a:t>příklady ověřené praxe, diskuse a doporučení pro praxi v těchto tématech:</a:t>
            </a: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Formulace </a:t>
            </a:r>
            <a:r>
              <a:rPr lang="cs-CZ" sz="2000" dirty="0">
                <a:solidFill>
                  <a:prstClr val="black"/>
                </a:solidFill>
                <a:latin typeface="Times New Roman" panose="02020603050405020304" pitchFamily="18" charset="0"/>
                <a:cs typeface="Times New Roman" panose="02020603050405020304" pitchFamily="18" charset="0"/>
              </a:rPr>
              <a:t>dlouhodobých a krátkodobých pedagogických cílů podle míry obecnosti a obsahového zaměření ve výuce odborných předmětů</a:t>
            </a:r>
            <a:r>
              <a:rPr lang="cs-CZ" sz="2000" dirty="0" smtClean="0">
                <a:solidFill>
                  <a:prstClr val="black"/>
                </a:solidFill>
                <a:latin typeface="Times New Roman" panose="02020603050405020304" pitchFamily="18" charset="0"/>
                <a:cs typeface="Times New Roman" panose="02020603050405020304" pitchFamily="18" charset="0"/>
              </a:rPr>
              <a:t>.</a:t>
            </a:r>
            <a:endParaRPr lang="cs-CZ" sz="2000" dirty="0">
              <a:solidFill>
                <a:prstClr val="black"/>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Didaktická </a:t>
            </a:r>
            <a:r>
              <a:rPr lang="cs-CZ" sz="2000" dirty="0">
                <a:solidFill>
                  <a:prstClr val="black"/>
                </a:solidFill>
                <a:latin typeface="Times New Roman" panose="02020603050405020304" pitchFamily="18" charset="0"/>
                <a:cs typeface="Times New Roman" panose="02020603050405020304" pitchFamily="18" charset="0"/>
              </a:rPr>
              <a:t>analýza učiva ve výuce odborných předmětů. </a:t>
            </a:r>
            <a:endParaRPr lang="cs-CZ" sz="2000" dirty="0" smtClean="0">
              <a:solidFill>
                <a:prstClr val="black"/>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Aplikace </a:t>
            </a:r>
            <a:r>
              <a:rPr lang="cs-CZ" sz="2000" dirty="0">
                <a:solidFill>
                  <a:prstClr val="black"/>
                </a:solidFill>
                <a:latin typeface="Times New Roman" panose="02020603050405020304" pitchFamily="18" charset="0"/>
                <a:cs typeface="Times New Roman" panose="02020603050405020304" pitchFamily="18" charset="0"/>
              </a:rPr>
              <a:t>výukových metod, forem a prostředků ve výuce </a:t>
            </a:r>
            <a:r>
              <a:rPr lang="cs-CZ" sz="2000" dirty="0" err="1">
                <a:solidFill>
                  <a:prstClr val="black"/>
                </a:solidFill>
                <a:latin typeface="Times New Roman" panose="02020603050405020304" pitchFamily="18" charset="0"/>
                <a:cs typeface="Times New Roman" panose="02020603050405020304" pitchFamily="18" charset="0"/>
              </a:rPr>
              <a:t>odb</a:t>
            </a:r>
            <a:r>
              <a:rPr lang="cs-CZ" sz="2000" dirty="0">
                <a:solidFill>
                  <a:prstClr val="black"/>
                </a:solidFill>
                <a:latin typeface="Times New Roman" panose="02020603050405020304" pitchFamily="18" charset="0"/>
                <a:cs typeface="Times New Roman" panose="02020603050405020304" pitchFamily="18" charset="0"/>
              </a:rPr>
              <a:t>. předmětů</a:t>
            </a:r>
            <a:r>
              <a:rPr lang="cs-CZ" sz="2000" dirty="0" smtClean="0">
                <a:solidFill>
                  <a:prstClr val="black"/>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Motivace žáků, </a:t>
            </a:r>
            <a:r>
              <a:rPr lang="cs-CZ" sz="2000" dirty="0">
                <a:solidFill>
                  <a:prstClr val="black"/>
                </a:solidFill>
                <a:latin typeface="Times New Roman" panose="02020603050405020304" pitchFamily="18" charset="0"/>
                <a:cs typeface="Times New Roman" panose="02020603050405020304" pitchFamily="18" charset="0"/>
              </a:rPr>
              <a:t>a</a:t>
            </a:r>
            <a:r>
              <a:rPr lang="cs-CZ" sz="2000" dirty="0" smtClean="0">
                <a:solidFill>
                  <a:prstClr val="black"/>
                </a:solidFill>
                <a:latin typeface="Times New Roman" panose="02020603050405020304" pitchFamily="18" charset="0"/>
                <a:cs typeface="Times New Roman" panose="02020603050405020304" pitchFamily="18" charset="0"/>
              </a:rPr>
              <a:t>ktivita </a:t>
            </a:r>
            <a:r>
              <a:rPr lang="cs-CZ" sz="2000" dirty="0">
                <a:solidFill>
                  <a:prstClr val="black"/>
                </a:solidFill>
                <a:latin typeface="Times New Roman" panose="02020603050405020304" pitchFamily="18" charset="0"/>
                <a:cs typeface="Times New Roman" panose="02020603050405020304" pitchFamily="18" charset="0"/>
              </a:rPr>
              <a:t>žáků </a:t>
            </a:r>
            <a:r>
              <a:rPr lang="cs-CZ" sz="2000" dirty="0" smtClean="0">
                <a:solidFill>
                  <a:prstClr val="black"/>
                </a:solidFill>
                <a:latin typeface="Times New Roman" panose="02020603050405020304" pitchFamily="18" charset="0"/>
                <a:cs typeface="Times New Roman" panose="02020603050405020304" pitchFamily="18" charset="0"/>
              </a:rPr>
              <a:t>ve </a:t>
            </a:r>
            <a:r>
              <a:rPr lang="cs-CZ" sz="2000" dirty="0">
                <a:solidFill>
                  <a:prstClr val="black"/>
                </a:solidFill>
                <a:latin typeface="Times New Roman" panose="02020603050405020304" pitchFamily="18" charset="0"/>
                <a:cs typeface="Times New Roman" panose="02020603050405020304" pitchFamily="18" charset="0"/>
              </a:rPr>
              <a:t>výuce odborných předmětů. Příklady a aplikace</a:t>
            </a:r>
            <a:r>
              <a:rPr lang="cs-CZ" sz="2000" dirty="0" smtClean="0">
                <a:solidFill>
                  <a:prstClr val="black"/>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Učební úlohy ve výuce odborných předmětů. Příklady a aplikace.</a:t>
            </a: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Vypracování projektu výuky odborných předmětů, příprava na vyučovací jednotku. Příklady a aplikace. Autorský zákon.  </a:t>
            </a:r>
          </a:p>
          <a:p>
            <a:pPr algn="just">
              <a:spcBef>
                <a:spcPts val="600"/>
              </a:spcBef>
              <a:spcAft>
                <a:spcPts val="600"/>
              </a:spcAft>
            </a:pPr>
            <a:r>
              <a:rPr lang="cs-CZ" sz="2000" dirty="0" smtClean="0">
                <a:solidFill>
                  <a:prstClr val="black"/>
                </a:solidFill>
                <a:latin typeface="Times New Roman" panose="02020603050405020304" pitchFamily="18" charset="0"/>
                <a:cs typeface="Times New Roman" panose="02020603050405020304" pitchFamily="18" charset="0"/>
              </a:rPr>
              <a:t>Realizace výuky odborných předmětů, komunikace ve výuce, vedení výuky odborných předmětů, prostřední výuky, zajištění vhodných podmínek ve výuce. Výchovné působení ve výuce, výchovné problémy. </a:t>
            </a:r>
          </a:p>
          <a:p>
            <a:pPr marL="0" lvl="0" indent="0" algn="just">
              <a:spcBef>
                <a:spcPts val="600"/>
              </a:spcBef>
              <a:spcAft>
                <a:spcPts val="600"/>
              </a:spcAft>
              <a:buNone/>
            </a:pPr>
            <a:endParaRPr lang="cs-CZ" sz="200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5</a:t>
            </a:fld>
            <a:endParaRPr lang="cs-CZ"/>
          </a:p>
        </p:txBody>
      </p:sp>
    </p:spTree>
    <p:extLst>
      <p:ext uri="{BB962C8B-B14F-4D97-AF65-F5344CB8AC3E}">
        <p14:creationId xmlns:p14="http://schemas.microsoft.com/office/powerpoint/2010/main" val="308997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136904" cy="5616624"/>
          </a:xfrm>
        </p:spPr>
        <p:txBody>
          <a:bodyPr>
            <a:normAutofit fontScale="55000" lnSpcReduction="20000"/>
          </a:bodyPr>
          <a:lstStyle/>
          <a:p>
            <a:pPr algn="just">
              <a:spcBef>
                <a:spcPts val="600"/>
              </a:spcBef>
              <a:spcAft>
                <a:spcPts val="600"/>
              </a:spcAft>
            </a:pPr>
            <a:r>
              <a:rPr lang="cs-CZ" sz="3600" dirty="0">
                <a:latin typeface="Times New Roman" panose="02020603050405020304" pitchFamily="18" charset="0"/>
                <a:cs typeface="Times New Roman" panose="02020603050405020304" pitchFamily="18" charset="0"/>
              </a:rPr>
              <a:t>Studie vybraných konkrétních případů, metodický rozbor vybraných témat ve výuce odborných předmětů. Konkrétní zkušenosti a náměty pro </a:t>
            </a:r>
            <a:r>
              <a:rPr lang="cs-CZ" sz="3600" dirty="0" err="1">
                <a:latin typeface="Times New Roman" panose="02020603050405020304" pitchFamily="18" charset="0"/>
                <a:cs typeface="Times New Roman" panose="02020603050405020304" pitchFamily="18" charset="0"/>
              </a:rPr>
              <a:t>ped</a:t>
            </a:r>
            <a:r>
              <a:rPr lang="cs-CZ" sz="3600" dirty="0">
                <a:latin typeface="Times New Roman" panose="02020603050405020304" pitchFamily="18" charset="0"/>
                <a:cs typeface="Times New Roman" panose="02020603050405020304" pitchFamily="18" charset="0"/>
              </a:rPr>
              <a:t>. praxi. </a:t>
            </a:r>
            <a:endParaRPr lang="cs-CZ" sz="3600"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Náměty pro spojení školy se životem. Možnosti využití vycházek, exkurzí, praxí a stáží v odborném vzdělávání.</a:t>
            </a: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Náměty na domácí úlohy a samostatnou práci v domácím prostředí. </a:t>
            </a: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Aplikace poznatků o bezpečnosti práce a ochraně zdraví při práci ve výuce odborných předmětů. </a:t>
            </a: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Učitel odborných předmětů, práce v týmu, učitelský sbor. Kooperace (spolupráce) a </a:t>
            </a:r>
            <a:r>
              <a:rPr lang="cs-CZ" sz="3600" dirty="0" err="1" smtClean="0">
                <a:latin typeface="Times New Roman" panose="02020603050405020304" pitchFamily="18" charset="0"/>
                <a:cs typeface="Times New Roman" panose="02020603050405020304" pitchFamily="18" charset="0"/>
              </a:rPr>
              <a:t>kompetice</a:t>
            </a:r>
            <a:r>
              <a:rPr lang="cs-CZ" sz="3600" dirty="0" smtClean="0">
                <a:latin typeface="Times New Roman" panose="02020603050405020304" pitchFamily="18" charset="0"/>
                <a:cs typeface="Times New Roman" panose="02020603050405020304" pitchFamily="18" charset="0"/>
              </a:rPr>
              <a:t> (soutěživost) v práci učitele odborných předmětů. Autorita učitele. </a:t>
            </a: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Pozorování výuky odborných předmětů, kolegiální náslech (hospitace). </a:t>
            </a: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Jak zvládat pracovní zátěž učitele, syndrom vyhoření. Práva a povinnosti učitele, motivace učitele, prestiž učitelské profese. Sebeovládání, emoční inteligence.</a:t>
            </a:r>
            <a:r>
              <a:rPr lang="cs-CZ" sz="3600" dirty="0">
                <a:latin typeface="Times New Roman" panose="02020603050405020304" pitchFamily="18" charset="0"/>
                <a:cs typeface="Times New Roman" panose="02020603050405020304" pitchFamily="18" charset="0"/>
              </a:rPr>
              <a:t> </a:t>
            </a:r>
            <a:endParaRPr lang="cs-CZ" sz="3600"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cs-CZ" sz="3600" dirty="0" smtClean="0">
                <a:latin typeface="Times New Roman" panose="02020603050405020304" pitchFamily="18" charset="0"/>
                <a:cs typeface="Times New Roman" panose="02020603050405020304" pitchFamily="18" charset="0"/>
              </a:rPr>
              <a:t>Škola </a:t>
            </a:r>
            <a:r>
              <a:rPr lang="cs-CZ" sz="3600" dirty="0">
                <a:latin typeface="Times New Roman" panose="02020603050405020304" pitchFamily="18" charset="0"/>
                <a:cs typeface="Times New Roman" panose="02020603050405020304" pitchFamily="18" charset="0"/>
              </a:rPr>
              <a:t>a okolí, prezentace školy na veřejnosti, spolupráce s dalšími školami.</a:t>
            </a:r>
          </a:p>
          <a:p>
            <a:pPr algn="just">
              <a:spcBef>
                <a:spcPts val="600"/>
              </a:spcBef>
              <a:spcAft>
                <a:spcPts val="600"/>
              </a:spcAft>
            </a:pPr>
            <a:endParaRPr lang="cs-CZ" sz="220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6</a:t>
            </a:fld>
            <a:endParaRPr lang="cs-CZ" dirty="0"/>
          </a:p>
        </p:txBody>
      </p:sp>
    </p:spTree>
    <p:extLst>
      <p:ext uri="{BB962C8B-B14F-4D97-AF65-F5344CB8AC3E}">
        <p14:creationId xmlns:p14="http://schemas.microsoft.com/office/powerpoint/2010/main" val="110524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3"/>
            <a:ext cx="8435280" cy="1584175"/>
          </a:xfrm>
        </p:spPr>
        <p:txBody>
          <a:bodyPr/>
          <a:lstStyle/>
          <a:p>
            <a:pPr algn="just">
              <a:spcBef>
                <a:spcPts val="600"/>
              </a:spcBef>
              <a:spcAft>
                <a:spcPts val="600"/>
              </a:spcAft>
            </a:pPr>
            <a:r>
              <a:rPr lang="cs-CZ" sz="2000" dirty="0">
                <a:latin typeface="Times New Roman" panose="02020603050405020304" pitchFamily="18" charset="0"/>
                <a:cs typeface="Times New Roman" panose="02020603050405020304" pitchFamily="18" charset="0"/>
              </a:rPr>
              <a:t>Jak dělat práci učitele kvalitně, zodpovědně, podle představ </a:t>
            </a:r>
            <a:r>
              <a:rPr lang="cs-CZ" sz="2000" dirty="0" smtClean="0">
                <a:latin typeface="Times New Roman" panose="02020603050405020304" pitchFamily="18" charset="0"/>
                <a:cs typeface="Times New Roman" panose="02020603050405020304" pitchFamily="18" charset="0"/>
              </a:rPr>
              <a:t>vedení školy, ČŠI </a:t>
            </a:r>
            <a:r>
              <a:rPr lang="cs-CZ" sz="2000" dirty="0">
                <a:latin typeface="Times New Roman" panose="02020603050405020304" pitchFamily="18" charset="0"/>
                <a:cs typeface="Times New Roman" panose="02020603050405020304" pitchFamily="18" charset="0"/>
              </a:rPr>
              <a:t>i </a:t>
            </a:r>
            <a:r>
              <a:rPr lang="cs-CZ" sz="2000" dirty="0" smtClean="0">
                <a:latin typeface="Times New Roman" panose="02020603050405020304" pitchFamily="18" charset="0"/>
                <a:cs typeface="Times New Roman" panose="02020603050405020304" pitchFamily="18" charset="0"/>
              </a:rPr>
              <a:t>společnosti a </a:t>
            </a:r>
            <a:r>
              <a:rPr lang="cs-CZ" sz="2000" dirty="0">
                <a:latin typeface="Times New Roman" panose="02020603050405020304" pitchFamily="18" charset="0"/>
                <a:cs typeface="Times New Roman" panose="02020603050405020304" pitchFamily="18" charset="0"/>
              </a:rPr>
              <a:t>připravit žáky na reálnou praxi v oboru a neskončit v psychiatrické léčebně…. </a:t>
            </a:r>
          </a:p>
          <a:p>
            <a:pPr algn="just">
              <a:spcBef>
                <a:spcPts val="600"/>
              </a:spcBef>
              <a:spcAft>
                <a:spcPts val="600"/>
              </a:spcAft>
            </a:pPr>
            <a:r>
              <a:rPr lang="cs-CZ" sz="2000" dirty="0">
                <a:latin typeface="Times New Roman" panose="02020603050405020304" pitchFamily="18" charset="0"/>
                <a:cs typeface="Times New Roman" panose="02020603050405020304" pitchFamily="18" charset="0"/>
              </a:rPr>
              <a:t>Další témata…..?</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7</a:t>
            </a:fld>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528392" cy="26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539552" y="4869160"/>
            <a:ext cx="3888432" cy="1754326"/>
          </a:xfrm>
          <a:prstGeom prst="rect">
            <a:avLst/>
          </a:prstGeom>
        </p:spPr>
        <p:txBody>
          <a:bodyPr wrap="square">
            <a:spAutoFit/>
          </a:bodyPr>
          <a:lstStyle/>
          <a:p>
            <a:r>
              <a:rPr lang="cs-CZ" dirty="0" smtClean="0">
                <a:latin typeface="Times New Roman" panose="02020603050405020304" pitchFamily="18" charset="0"/>
                <a:cs typeface="Times New Roman" panose="02020603050405020304" pitchFamily="18" charset="0"/>
              </a:rPr>
              <a:t>https</a:t>
            </a:r>
            <a:r>
              <a:rPr lang="cs-CZ" dirty="0">
                <a:latin typeface="Times New Roman" panose="02020603050405020304" pitchFamily="18" charset="0"/>
                <a:cs typeface="Times New Roman" panose="02020603050405020304" pitchFamily="18" charset="0"/>
              </a:rPr>
              <a:t>://www.obrazky.cz/?q=+chocholou%C5%A1ek&amp;size=any&amp;color=any&amp;pornFilter=1&amp;sgId=RZtMpBIbpXfmk0ua6GxazNwokS4jkSRaznpbYGmbkw%3D%3D&amp;oq=+chocholou%C5%A1ek&amp;aq=-1&amp;su=b</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3960440" cy="256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4355976" y="4797152"/>
            <a:ext cx="4572000" cy="1200329"/>
          </a:xfrm>
          <a:prstGeom prst="rect">
            <a:avLst/>
          </a:prstGeom>
        </p:spPr>
        <p:txBody>
          <a:bodyPr>
            <a:spAutoFit/>
          </a:bodyPr>
          <a:lstStyle/>
          <a:p>
            <a:r>
              <a:rPr lang="cs-CZ" dirty="0">
                <a:latin typeface="Times New Roman" panose="02020603050405020304" pitchFamily="18" charset="0"/>
                <a:cs typeface="Times New Roman" panose="02020603050405020304" pitchFamily="18" charset="0"/>
              </a:rPr>
              <a:t>https://www.google.cz/search?q=U%C4%8Ditel&amp;biw=1920&amp;bih=926&amp;tbm=isch&amp;tbo=u&amp;source=univ&amp;sa=X&amp;ved=0ahUKEwiqh5Tc8KLPAhWBWxQKHV8SBIYQsAQITw</a:t>
            </a:r>
          </a:p>
        </p:txBody>
      </p:sp>
    </p:spTree>
    <p:extLst>
      <p:ext uri="{BB962C8B-B14F-4D97-AF65-F5344CB8AC3E}">
        <p14:creationId xmlns:p14="http://schemas.microsoft.com/office/powerpoint/2010/main" val="283461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6192688"/>
          </a:xfrm>
        </p:spPr>
        <p:txBody>
          <a:bodyPr>
            <a:normAutofit fontScale="92500" lnSpcReduction="20000"/>
          </a:bodyPr>
          <a:lstStyle/>
          <a:p>
            <a:pPr marL="0" indent="0">
              <a:spcBef>
                <a:spcPts val="600"/>
              </a:spcBef>
              <a:spcAft>
                <a:spcPts val="600"/>
              </a:spcAft>
              <a:buNone/>
            </a:pPr>
            <a:r>
              <a:rPr lang="cs-CZ" sz="2200" b="1" dirty="0" smtClean="0">
                <a:solidFill>
                  <a:schemeClr val="accent6">
                    <a:lumMod val="75000"/>
                  </a:schemeClr>
                </a:solidFill>
                <a:latin typeface="Times New Roman" panose="02020603050405020304" pitchFamily="18" charset="0"/>
                <a:cs typeface="Times New Roman" panose="02020603050405020304" pitchFamily="18" charset="0"/>
              </a:rPr>
              <a:t>4. Studijní literatura a zdroje k problematice semináře </a:t>
            </a:r>
          </a:p>
          <a:p>
            <a:pPr marL="0" lvl="0" indent="0" algn="just">
              <a:spcBef>
                <a:spcPts val="600"/>
              </a:spcBef>
              <a:spcAft>
                <a:spcPts val="600"/>
              </a:spcAft>
              <a:buNone/>
              <a:defRPr/>
            </a:pPr>
            <a:r>
              <a:rPr lang="cs-CZ" sz="2000" dirty="0">
                <a:solidFill>
                  <a:prstClr val="black">
                    <a:lumMod val="95000"/>
                    <a:lumOff val="5000"/>
                  </a:prstClr>
                </a:solidFill>
                <a:latin typeface="Times New Roman" pitchFamily="18" charset="0"/>
                <a:cs typeface="Times New Roman" pitchFamily="18" charset="0"/>
              </a:rPr>
              <a:t>FRIEDMANN, Z., PECINA, P. </a:t>
            </a:r>
            <a:r>
              <a:rPr lang="cs-CZ" sz="2000" i="1" dirty="0">
                <a:solidFill>
                  <a:prstClr val="black">
                    <a:lumMod val="95000"/>
                    <a:lumOff val="5000"/>
                  </a:prstClr>
                </a:solidFill>
                <a:latin typeface="Times New Roman" pitchFamily="18" charset="0"/>
                <a:cs typeface="Times New Roman" pitchFamily="18" charset="0"/>
              </a:rPr>
              <a:t>Didaktika odborných předmětů technického charakteru. </a:t>
            </a:r>
            <a:r>
              <a:rPr lang="cs-CZ" sz="2000" dirty="0">
                <a:solidFill>
                  <a:prstClr val="black">
                    <a:lumMod val="95000"/>
                    <a:lumOff val="5000"/>
                  </a:prstClr>
                </a:solidFill>
                <a:latin typeface="Times New Roman" pitchFamily="18" charset="0"/>
                <a:cs typeface="Times New Roman" pitchFamily="18" charset="0"/>
              </a:rPr>
              <a:t>Brno: MU, 2013. ISBN 978-80-210-6300-6</a:t>
            </a:r>
            <a:r>
              <a:rPr lang="cs-CZ" sz="2000" dirty="0" smtClean="0">
                <a:solidFill>
                  <a:prstClr val="black">
                    <a:lumMod val="95000"/>
                    <a:lumOff val="5000"/>
                  </a:prstClr>
                </a:solidFill>
                <a:latin typeface="Times New Roman" pitchFamily="18" charset="0"/>
                <a:cs typeface="Times New Roman" pitchFamily="18" charset="0"/>
              </a:rPr>
              <a:t>.</a:t>
            </a:r>
          </a:p>
          <a:p>
            <a:pPr marL="0" lvl="0" indent="0" algn="just">
              <a:spcBef>
                <a:spcPts val="600"/>
              </a:spcBef>
              <a:spcAft>
                <a:spcPts val="600"/>
              </a:spcAft>
              <a:buNone/>
              <a:defRPr/>
            </a:pPr>
            <a:r>
              <a:rPr lang="cs-CZ" sz="2000" dirty="0" smtClean="0">
                <a:solidFill>
                  <a:prstClr val="black">
                    <a:lumMod val="95000"/>
                    <a:lumOff val="5000"/>
                  </a:prstClr>
                </a:solidFill>
                <a:latin typeface="Times New Roman" pitchFamily="18" charset="0"/>
                <a:cs typeface="Times New Roman" pitchFamily="18" charset="0"/>
              </a:rPr>
              <a:t>CHRÁSKA</a:t>
            </a:r>
            <a:r>
              <a:rPr lang="cs-CZ" sz="2000" dirty="0">
                <a:solidFill>
                  <a:prstClr val="black">
                    <a:lumMod val="95000"/>
                    <a:lumOff val="5000"/>
                  </a:prstClr>
                </a:solidFill>
                <a:latin typeface="Times New Roman" pitchFamily="18" charset="0"/>
                <a:cs typeface="Times New Roman" pitchFamily="18" charset="0"/>
              </a:rPr>
              <a:t>, M. </a:t>
            </a:r>
            <a:r>
              <a:rPr lang="cs-CZ" sz="2000" i="1" dirty="0">
                <a:solidFill>
                  <a:prstClr val="black">
                    <a:lumMod val="95000"/>
                    <a:lumOff val="5000"/>
                  </a:prstClr>
                </a:solidFill>
                <a:latin typeface="Times New Roman" pitchFamily="18" charset="0"/>
                <a:cs typeface="Times New Roman" pitchFamily="18" charset="0"/>
              </a:rPr>
              <a:t>Didaktické testy. </a:t>
            </a:r>
            <a:r>
              <a:rPr lang="cs-CZ" sz="2000" dirty="0">
                <a:solidFill>
                  <a:prstClr val="black">
                    <a:lumMod val="95000"/>
                    <a:lumOff val="5000"/>
                  </a:prstClr>
                </a:solidFill>
                <a:latin typeface="Times New Roman" pitchFamily="18" charset="0"/>
                <a:cs typeface="Times New Roman" pitchFamily="18" charset="0"/>
              </a:rPr>
              <a:t>Brno: </a:t>
            </a:r>
            <a:r>
              <a:rPr lang="cs-CZ" sz="2000" dirty="0" err="1">
                <a:solidFill>
                  <a:prstClr val="black">
                    <a:lumMod val="95000"/>
                    <a:lumOff val="5000"/>
                  </a:prstClr>
                </a:solidFill>
                <a:latin typeface="Times New Roman" pitchFamily="18" charset="0"/>
                <a:cs typeface="Times New Roman" pitchFamily="18" charset="0"/>
              </a:rPr>
              <a:t>Paido</a:t>
            </a:r>
            <a:r>
              <a:rPr lang="cs-CZ" sz="2000" dirty="0">
                <a:solidFill>
                  <a:prstClr val="black">
                    <a:lumMod val="95000"/>
                    <a:lumOff val="5000"/>
                  </a:prstClr>
                </a:solidFill>
                <a:latin typeface="Times New Roman" pitchFamily="18" charset="0"/>
                <a:cs typeface="Times New Roman" pitchFamily="18" charset="0"/>
              </a:rPr>
              <a:t>, 1999. ISBN </a:t>
            </a:r>
            <a:r>
              <a:rPr lang="cs-CZ" sz="2000" dirty="0" smtClean="0">
                <a:solidFill>
                  <a:prstClr val="black">
                    <a:lumMod val="95000"/>
                    <a:lumOff val="5000"/>
                  </a:prstClr>
                </a:solidFill>
                <a:latin typeface="Times New Roman" pitchFamily="18" charset="0"/>
                <a:cs typeface="Times New Roman" pitchFamily="18" charset="0"/>
              </a:rPr>
              <a:t>80-85931-68-0</a:t>
            </a:r>
            <a:endParaRPr lang="cs-CZ" sz="2000" dirty="0" smtClean="0">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cs-CZ" sz="2000" dirty="0">
                <a:latin typeface="Times New Roman" panose="02020603050405020304" pitchFamily="18" charset="0"/>
                <a:cs typeface="Times New Roman" panose="02020603050405020304" pitchFamily="18" charset="0"/>
              </a:rPr>
              <a:t>KROPÁČ, J a kol. </a:t>
            </a:r>
            <a:r>
              <a:rPr lang="cs-CZ" sz="2000" i="1" dirty="0">
                <a:latin typeface="Times New Roman" panose="02020603050405020304" pitchFamily="18" charset="0"/>
                <a:cs typeface="Times New Roman" panose="02020603050405020304" pitchFamily="18" charset="0"/>
              </a:rPr>
              <a:t>Didaktika technických předmětů, vybrané kapitoly. </a:t>
            </a:r>
            <a:r>
              <a:rPr lang="cs-CZ" sz="2000" dirty="0">
                <a:latin typeface="Times New Roman" panose="02020603050405020304" pitchFamily="18" charset="0"/>
                <a:cs typeface="Times New Roman" panose="02020603050405020304" pitchFamily="18" charset="0"/>
              </a:rPr>
              <a:t>Olomouc: UP. 2004. ISBN 80-244-0848-1</a:t>
            </a:r>
            <a:r>
              <a:rPr lang="cs-CZ" sz="2000" dirty="0" smtClean="0">
                <a:latin typeface="Times New Roman" panose="02020603050405020304" pitchFamily="18" charset="0"/>
                <a:cs typeface="Times New Roman" panose="02020603050405020304" pitchFamily="18" charset="0"/>
              </a:rPr>
              <a:t>.</a:t>
            </a:r>
          </a:p>
          <a:p>
            <a:pPr marL="0" indent="0" algn="just">
              <a:spcBef>
                <a:spcPts val="600"/>
              </a:spcBef>
              <a:spcAft>
                <a:spcPts val="600"/>
              </a:spcAft>
              <a:buNone/>
            </a:pPr>
            <a:r>
              <a:rPr lang="cs-CZ" sz="2000" dirty="0" smtClean="0">
                <a:latin typeface="Times New Roman" panose="02020603050405020304" pitchFamily="18" charset="0"/>
                <a:cs typeface="Times New Roman" panose="02020603050405020304" pitchFamily="18" charset="0"/>
              </a:rPr>
              <a:t>OURODA</a:t>
            </a:r>
            <a:r>
              <a:rPr lang="cs-CZ" sz="2000" dirty="0">
                <a:latin typeface="Times New Roman" panose="02020603050405020304" pitchFamily="18" charset="0"/>
                <a:cs typeface="Times New Roman" panose="02020603050405020304" pitchFamily="18" charset="0"/>
              </a:rPr>
              <a:t>, S. </a:t>
            </a:r>
            <a:r>
              <a:rPr lang="cs-CZ" sz="2000" i="1" dirty="0">
                <a:latin typeface="Times New Roman" panose="02020603050405020304" pitchFamily="18" charset="0"/>
                <a:cs typeface="Times New Roman" panose="02020603050405020304" pitchFamily="18" charset="0"/>
              </a:rPr>
              <a:t>Oborová didaktika. </a:t>
            </a:r>
            <a:r>
              <a:rPr lang="cs-CZ" sz="2000" dirty="0">
                <a:latin typeface="Times New Roman" panose="02020603050405020304" pitchFamily="18" charset="0"/>
                <a:cs typeface="Times New Roman" panose="02020603050405020304" pitchFamily="18" charset="0"/>
              </a:rPr>
              <a:t>Brno: MZLU, 2000. ISBN 80-7157-477-5.</a:t>
            </a:r>
          </a:p>
          <a:p>
            <a:pPr marL="0" indent="0" algn="just">
              <a:spcBef>
                <a:spcPts val="600"/>
              </a:spcBef>
              <a:spcAft>
                <a:spcPts val="600"/>
              </a:spcAft>
              <a:buNone/>
            </a:pPr>
            <a:r>
              <a:rPr lang="cs-CZ" sz="2000" dirty="0" smtClean="0">
                <a:latin typeface="Times New Roman" panose="02020603050405020304" pitchFamily="18" charset="0"/>
                <a:cs typeface="Times New Roman" panose="02020603050405020304" pitchFamily="18" charset="0"/>
              </a:rPr>
              <a:t>PECINA, P. </a:t>
            </a:r>
            <a:r>
              <a:rPr lang="cs-CZ" sz="2000" i="1" dirty="0" smtClean="0">
                <a:latin typeface="Times New Roman" panose="02020603050405020304" pitchFamily="18" charset="0"/>
                <a:cs typeface="Times New Roman" panose="02020603050405020304" pitchFamily="18" charset="0"/>
              </a:rPr>
              <a:t>Projektování a příprava výuky v odborném technickém vzdělávání na středních školách. </a:t>
            </a:r>
            <a:r>
              <a:rPr lang="cs-CZ" sz="2000" dirty="0" smtClean="0">
                <a:latin typeface="Times New Roman" panose="02020603050405020304" pitchFamily="18" charset="0"/>
                <a:cs typeface="Times New Roman" panose="02020603050405020304" pitchFamily="18" charset="0"/>
              </a:rPr>
              <a:t>Brno: MU, 2013.</a:t>
            </a:r>
          </a:p>
          <a:p>
            <a:pPr marL="0" indent="0" algn="just">
              <a:spcBef>
                <a:spcPts val="600"/>
              </a:spcBef>
              <a:spcAft>
                <a:spcPts val="600"/>
              </a:spcAft>
              <a:buNone/>
            </a:pPr>
            <a:r>
              <a:rPr lang="cs-CZ" sz="2000" dirty="0">
                <a:latin typeface="Times New Roman" panose="02020603050405020304" pitchFamily="18" charset="0"/>
                <a:cs typeface="Times New Roman" panose="02020603050405020304" pitchFamily="18" charset="0"/>
              </a:rPr>
              <a:t>PECINA, P. </a:t>
            </a:r>
            <a:r>
              <a:rPr lang="cs-CZ" sz="2000" i="1" dirty="0">
                <a:latin typeface="Times New Roman" panose="02020603050405020304" pitchFamily="18" charset="0"/>
                <a:cs typeface="Times New Roman" panose="02020603050405020304" pitchFamily="18" charset="0"/>
              </a:rPr>
              <a:t>Didaktika odborných (technických) předmětů </a:t>
            </a:r>
            <a:r>
              <a:rPr lang="cs-CZ" sz="2000" i="1" dirty="0" smtClean="0">
                <a:latin typeface="Times New Roman" panose="02020603050405020304" pitchFamily="18" charset="0"/>
                <a:cs typeface="Times New Roman" panose="02020603050405020304" pitchFamily="18" charset="0"/>
              </a:rPr>
              <a:t>– cvičení. </a:t>
            </a:r>
            <a:r>
              <a:rPr lang="cs-CZ" sz="2000" dirty="0" smtClean="0">
                <a:latin typeface="Times New Roman" panose="02020603050405020304" pitchFamily="18" charset="0"/>
                <a:cs typeface="Times New Roman" panose="02020603050405020304" pitchFamily="18" charset="0"/>
              </a:rPr>
              <a:t>Brno: </a:t>
            </a:r>
            <a:r>
              <a:rPr lang="cs-CZ" sz="2000" dirty="0" err="1" smtClean="0">
                <a:latin typeface="Times New Roman" panose="02020603050405020304" pitchFamily="18" charset="0"/>
                <a:cs typeface="Times New Roman" panose="02020603050405020304" pitchFamily="18" charset="0"/>
              </a:rPr>
              <a:t>PdF</a:t>
            </a:r>
            <a:r>
              <a:rPr lang="cs-CZ" sz="2000" dirty="0" smtClean="0">
                <a:latin typeface="Times New Roman" panose="02020603050405020304" pitchFamily="18" charset="0"/>
                <a:cs typeface="Times New Roman" panose="02020603050405020304" pitchFamily="18" charset="0"/>
              </a:rPr>
              <a:t> MU, 2015.</a:t>
            </a:r>
          </a:p>
          <a:p>
            <a:pPr marL="0" indent="0" algn="just">
              <a:spcBef>
                <a:spcPts val="600"/>
              </a:spcBef>
              <a:spcAft>
                <a:spcPts val="600"/>
              </a:spcAft>
              <a:buNone/>
            </a:pPr>
            <a:r>
              <a:rPr lang="cs-CZ" sz="2000" dirty="0" smtClean="0">
                <a:latin typeface="Times New Roman" panose="02020603050405020304" pitchFamily="18" charset="0"/>
                <a:cs typeface="Times New Roman" panose="02020603050405020304" pitchFamily="18" charset="0"/>
              </a:rPr>
              <a:t>PECINA</a:t>
            </a:r>
            <a:r>
              <a:rPr lang="cs-CZ" sz="2000" dirty="0">
                <a:latin typeface="Times New Roman" panose="02020603050405020304" pitchFamily="18" charset="0"/>
                <a:cs typeface="Times New Roman" panose="02020603050405020304" pitchFamily="18" charset="0"/>
              </a:rPr>
              <a:t>, P. </a:t>
            </a:r>
            <a:r>
              <a:rPr lang="cs-CZ" sz="2000" i="1" dirty="0">
                <a:latin typeface="Times New Roman" panose="02020603050405020304" pitchFamily="18" charset="0"/>
                <a:cs typeface="Times New Roman" panose="02020603050405020304" pitchFamily="18" charset="0"/>
              </a:rPr>
              <a:t>Didaktika odborných předmětů I. </a:t>
            </a:r>
            <a:r>
              <a:rPr lang="cs-CZ" sz="2000" dirty="0">
                <a:latin typeface="Times New Roman" panose="02020603050405020304" pitchFamily="18" charset="0"/>
                <a:cs typeface="Times New Roman" panose="02020603050405020304" pitchFamily="18" charset="0"/>
              </a:rPr>
              <a:t>Výuková opora. Brno: </a:t>
            </a:r>
            <a:r>
              <a:rPr lang="cs-CZ" sz="2000" dirty="0" err="1">
                <a:latin typeface="Times New Roman" panose="02020603050405020304" pitchFamily="18" charset="0"/>
                <a:cs typeface="Times New Roman" panose="02020603050405020304" pitchFamily="18" charset="0"/>
              </a:rPr>
              <a:t>PdF</a:t>
            </a:r>
            <a:r>
              <a:rPr lang="cs-CZ" sz="2000" dirty="0">
                <a:latin typeface="Times New Roman" panose="02020603050405020304" pitchFamily="18" charset="0"/>
                <a:cs typeface="Times New Roman" panose="02020603050405020304" pitchFamily="18" charset="0"/>
              </a:rPr>
              <a:t> MU, 2015. </a:t>
            </a:r>
            <a:endParaRPr lang="cs-CZ" sz="2000" dirty="0" smtClean="0">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cs-CZ" sz="2000" dirty="0">
                <a:latin typeface="Times New Roman" panose="02020603050405020304" pitchFamily="18" charset="0"/>
                <a:cs typeface="Times New Roman" panose="02020603050405020304" pitchFamily="18" charset="0"/>
              </a:rPr>
              <a:t>PECINA, P. </a:t>
            </a:r>
            <a:r>
              <a:rPr lang="cs-CZ" sz="2000" i="1" dirty="0">
                <a:latin typeface="Times New Roman" panose="02020603050405020304" pitchFamily="18" charset="0"/>
                <a:cs typeface="Times New Roman" panose="02020603050405020304" pitchFamily="18" charset="0"/>
              </a:rPr>
              <a:t>Didaktika odborných předmětů </a:t>
            </a:r>
            <a:r>
              <a:rPr lang="cs-CZ" sz="2000" i="1" dirty="0" smtClean="0">
                <a:latin typeface="Times New Roman" panose="02020603050405020304" pitchFamily="18" charset="0"/>
                <a:cs typeface="Times New Roman" panose="02020603050405020304" pitchFamily="18" charset="0"/>
              </a:rPr>
              <a:t>II</a:t>
            </a:r>
            <a:r>
              <a:rPr lang="cs-CZ" sz="2000" dirty="0" smtClean="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Výuková opora. Brno: </a:t>
            </a:r>
            <a:r>
              <a:rPr lang="cs-CZ" sz="2000" dirty="0" err="1">
                <a:latin typeface="Times New Roman" panose="02020603050405020304" pitchFamily="18" charset="0"/>
                <a:cs typeface="Times New Roman" panose="02020603050405020304" pitchFamily="18" charset="0"/>
              </a:rPr>
              <a:t>PdF</a:t>
            </a:r>
            <a:r>
              <a:rPr lang="cs-CZ" sz="2000" dirty="0">
                <a:latin typeface="Times New Roman" panose="02020603050405020304" pitchFamily="18" charset="0"/>
                <a:cs typeface="Times New Roman" panose="02020603050405020304" pitchFamily="18" charset="0"/>
              </a:rPr>
              <a:t> MU, </a:t>
            </a:r>
            <a:r>
              <a:rPr lang="cs-CZ" sz="2000" dirty="0" smtClean="0">
                <a:latin typeface="Times New Roman" panose="02020603050405020304" pitchFamily="18" charset="0"/>
                <a:cs typeface="Times New Roman" panose="02020603050405020304" pitchFamily="18" charset="0"/>
              </a:rPr>
              <a:t>2016. </a:t>
            </a:r>
            <a:endParaRPr lang="cs-CZ" sz="2000" dirty="0">
              <a:latin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cs-CZ" sz="2000" dirty="0">
                <a:latin typeface="Times New Roman" panose="02020603050405020304" pitchFamily="18" charset="0"/>
                <a:cs typeface="Times New Roman" panose="02020603050405020304" pitchFamily="18" charset="0"/>
              </a:rPr>
              <a:t>ŠVEC, V., FILOVÁ, H., ŠIMONÍK, O. </a:t>
            </a:r>
            <a:r>
              <a:rPr lang="cs-CZ" sz="2000" i="1" dirty="0">
                <a:latin typeface="Times New Roman" panose="02020603050405020304" pitchFamily="18" charset="0"/>
                <a:cs typeface="Times New Roman" panose="02020603050405020304" pitchFamily="18" charset="0"/>
              </a:rPr>
              <a:t>Praktikum didaktických dovedností. </a:t>
            </a:r>
            <a:r>
              <a:rPr lang="cs-CZ" sz="2000" dirty="0" smtClean="0">
                <a:latin typeface="Times New Roman" panose="02020603050405020304" pitchFamily="18" charset="0"/>
                <a:cs typeface="Times New Roman" panose="02020603050405020304" pitchFamily="18" charset="0"/>
              </a:rPr>
              <a:t>Brno</a:t>
            </a:r>
            <a:r>
              <a:rPr lang="cs-CZ" sz="2000" dirty="0">
                <a:latin typeface="Times New Roman" panose="02020603050405020304" pitchFamily="18" charset="0"/>
                <a:cs typeface="Times New Roman" panose="02020603050405020304" pitchFamily="18" charset="0"/>
              </a:rPr>
              <a:t>:  MU, </a:t>
            </a:r>
            <a:r>
              <a:rPr lang="cs-CZ" sz="2000" dirty="0" smtClean="0">
                <a:latin typeface="Times New Roman" panose="02020603050405020304" pitchFamily="18" charset="0"/>
                <a:cs typeface="Times New Roman" panose="02020603050405020304" pitchFamily="18" charset="0"/>
              </a:rPr>
              <a:t>2003. </a:t>
            </a:r>
            <a:r>
              <a:rPr lang="cs-CZ" sz="2000" dirty="0">
                <a:latin typeface="Times New Roman" panose="02020603050405020304" pitchFamily="18" charset="0"/>
                <a:cs typeface="Times New Roman" panose="02020603050405020304" pitchFamily="18" charset="0"/>
              </a:rPr>
              <a:t>ISBN 80-210-1365-6</a:t>
            </a:r>
            <a:r>
              <a:rPr lang="cs-CZ" sz="2000" dirty="0" smtClean="0">
                <a:latin typeface="Times New Roman" panose="02020603050405020304" pitchFamily="18" charset="0"/>
                <a:cs typeface="Times New Roman" panose="02020603050405020304" pitchFamily="18" charset="0"/>
              </a:rPr>
              <a:t>.</a:t>
            </a:r>
          </a:p>
          <a:p>
            <a:pPr marL="0" indent="0" algn="just">
              <a:spcBef>
                <a:spcPts val="600"/>
              </a:spcBef>
              <a:spcAft>
                <a:spcPts val="600"/>
              </a:spcAft>
              <a:buNone/>
            </a:pPr>
            <a:r>
              <a:rPr lang="cs-CZ" sz="2000" dirty="0" smtClean="0">
                <a:latin typeface="Times New Roman" panose="02020603050405020304" pitchFamily="18" charset="0"/>
                <a:cs typeface="Times New Roman" panose="02020603050405020304" pitchFamily="18" charset="0"/>
              </a:rPr>
              <a:t>Další zdroje: Internet (ověřené zdroje), konzultace s učiteli z praxe</a:t>
            </a:r>
            <a:r>
              <a:rPr lang="cs-CZ" sz="2000" dirty="0">
                <a:latin typeface="Times New Roman" panose="02020603050405020304" pitchFamily="18" charset="0"/>
                <a:cs typeface="Times New Roman" panose="02020603050405020304" pitchFamily="18" charset="0"/>
              </a:rPr>
              <a:t> </a:t>
            </a:r>
            <a:r>
              <a:rPr lang="cs-CZ" sz="2000" dirty="0" smtClean="0">
                <a:latin typeface="Times New Roman" panose="02020603050405020304" pitchFamily="18" charset="0"/>
                <a:cs typeface="Times New Roman" panose="02020603050405020304" pitchFamily="18" charset="0"/>
              </a:rPr>
              <a:t>a pedagogy. </a:t>
            </a:r>
            <a:endParaRPr lang="cs-CZ" sz="20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8</a:t>
            </a:fld>
            <a:endParaRPr lang="cs-CZ"/>
          </a:p>
        </p:txBody>
      </p:sp>
    </p:spTree>
    <p:extLst>
      <p:ext uri="{BB962C8B-B14F-4D97-AF65-F5344CB8AC3E}">
        <p14:creationId xmlns:p14="http://schemas.microsoft.com/office/powerpoint/2010/main" val="263209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832648"/>
          </a:xfrm>
        </p:spPr>
        <p:txBody>
          <a:bodyPr>
            <a:normAutofit/>
          </a:bodyPr>
          <a:lstStyle/>
          <a:p>
            <a:pPr marL="0" lvl="0" indent="0" algn="just">
              <a:lnSpc>
                <a:spcPct val="110000"/>
              </a:lnSpc>
              <a:spcBef>
                <a:spcPts val="0"/>
              </a:spcBef>
              <a:buNone/>
            </a:pPr>
            <a:r>
              <a:rPr lang="cs-CZ" sz="2000" b="1" dirty="0" smtClean="0">
                <a:solidFill>
                  <a:schemeClr val="accent6">
                    <a:lumMod val="75000"/>
                  </a:schemeClr>
                </a:solidFill>
                <a:latin typeface="Times New Roman" panose="02020603050405020304" pitchFamily="18" charset="0"/>
                <a:cs typeface="Times New Roman" panose="02020603050405020304" pitchFamily="18" charset="0"/>
              </a:rPr>
              <a:t>5. Referáty </a:t>
            </a:r>
            <a:r>
              <a:rPr lang="cs-CZ" sz="2000" b="1" dirty="0">
                <a:solidFill>
                  <a:schemeClr val="accent6">
                    <a:lumMod val="75000"/>
                  </a:schemeClr>
                </a:solidFill>
                <a:latin typeface="Times New Roman" panose="02020603050405020304" pitchFamily="18" charset="0"/>
                <a:cs typeface="Times New Roman" panose="02020603050405020304" pitchFamily="18" charset="0"/>
              </a:rPr>
              <a:t>studentů (</a:t>
            </a:r>
            <a:r>
              <a:rPr lang="cs-CZ" sz="2000" b="1" dirty="0" err="1">
                <a:solidFill>
                  <a:schemeClr val="accent6">
                    <a:lumMod val="75000"/>
                  </a:schemeClr>
                </a:solidFill>
                <a:latin typeface="Times New Roman" panose="02020603050405020304" pitchFamily="18" charset="0"/>
                <a:cs typeface="Times New Roman" panose="02020603050405020304" pitchFamily="18" charset="0"/>
              </a:rPr>
              <a:t>mikrovýstupy</a:t>
            </a:r>
            <a:r>
              <a:rPr lang="cs-CZ" sz="2000" b="1" dirty="0">
                <a:solidFill>
                  <a:schemeClr val="accent6">
                    <a:lumMod val="75000"/>
                  </a:schemeClr>
                </a:solidFill>
                <a:latin typeface="Times New Roman" panose="02020603050405020304" pitchFamily="18" charset="0"/>
                <a:cs typeface="Times New Roman" panose="02020603050405020304" pitchFamily="18" charset="0"/>
              </a:rPr>
              <a:t>)</a:t>
            </a:r>
          </a:p>
          <a:p>
            <a:pPr lvl="0" algn="just">
              <a:lnSpc>
                <a:spcPct val="110000"/>
              </a:lnSpc>
              <a:spcBef>
                <a:spcPts val="0"/>
              </a:spcBef>
            </a:pPr>
            <a:r>
              <a:rPr lang="cs-CZ" sz="2000" dirty="0">
                <a:solidFill>
                  <a:prstClr val="black"/>
                </a:solidFill>
                <a:latin typeface="Times New Roman" panose="02020603050405020304" pitchFamily="18" charset="0"/>
                <a:cs typeface="Times New Roman" panose="02020603050405020304" pitchFamily="18" charset="0"/>
              </a:rPr>
              <a:t>Náplní semináře z didaktiky </a:t>
            </a:r>
            <a:r>
              <a:rPr lang="cs-CZ" sz="2000" dirty="0" err="1">
                <a:solidFill>
                  <a:prstClr val="black"/>
                </a:solidFill>
                <a:latin typeface="Times New Roman" panose="02020603050405020304" pitchFamily="18" charset="0"/>
                <a:cs typeface="Times New Roman" panose="02020603050405020304" pitchFamily="18" charset="0"/>
              </a:rPr>
              <a:t>odb</a:t>
            </a:r>
            <a:r>
              <a:rPr lang="cs-CZ" sz="2000" dirty="0">
                <a:solidFill>
                  <a:prstClr val="black"/>
                </a:solidFill>
                <a:latin typeface="Times New Roman" panose="02020603050405020304" pitchFamily="18" charset="0"/>
                <a:cs typeface="Times New Roman" panose="02020603050405020304" pitchFamily="18" charset="0"/>
              </a:rPr>
              <a:t>. předmětů jsou vystoupení studentů se zaměřením na prezentaci příprav na výuku, výukových materiálů, výukových opor (i multimediálních), včetně prezentace vlastních zkušeností a doporučení pro </a:t>
            </a:r>
            <a:r>
              <a:rPr lang="cs-CZ" sz="2000" dirty="0" err="1">
                <a:solidFill>
                  <a:prstClr val="black"/>
                </a:solidFill>
                <a:latin typeface="Times New Roman" panose="02020603050405020304" pitchFamily="18" charset="0"/>
                <a:cs typeface="Times New Roman" panose="02020603050405020304" pitchFamily="18" charset="0"/>
              </a:rPr>
              <a:t>ped</a:t>
            </a:r>
            <a:r>
              <a:rPr lang="cs-CZ" sz="2000" dirty="0">
                <a:solidFill>
                  <a:prstClr val="black"/>
                </a:solidFill>
                <a:latin typeface="Times New Roman" panose="02020603050405020304" pitchFamily="18" charset="0"/>
                <a:cs typeface="Times New Roman" panose="02020603050405020304" pitchFamily="18" charset="0"/>
              </a:rPr>
              <a:t>. praxi. </a:t>
            </a:r>
            <a:r>
              <a:rPr lang="cs-CZ" sz="2000" dirty="0" smtClean="0">
                <a:solidFill>
                  <a:prstClr val="black"/>
                </a:solidFill>
                <a:latin typeface="Times New Roman" panose="02020603050405020304" pitchFamily="18" charset="0"/>
                <a:cs typeface="Times New Roman" panose="02020603050405020304" pitchFamily="18" charset="0"/>
              </a:rPr>
              <a:t>Dalším tématem jsou referáty k důležitým tématům didaktiky odborných předmětů (opakování ke státní zkoušce).</a:t>
            </a:r>
          </a:p>
          <a:p>
            <a:pPr lvl="0" algn="just">
              <a:lnSpc>
                <a:spcPct val="110000"/>
              </a:lnSpc>
              <a:spcBef>
                <a:spcPts val="0"/>
              </a:spcBef>
            </a:pPr>
            <a:endParaRPr lang="cs-CZ" sz="2000" dirty="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pPr>
            <a:r>
              <a:rPr lang="cs-CZ" sz="2000" dirty="0">
                <a:solidFill>
                  <a:prstClr val="black"/>
                </a:solidFill>
                <a:latin typeface="Times New Roman" panose="02020603050405020304" pitchFamily="18" charset="0"/>
                <a:cs typeface="Times New Roman" panose="02020603050405020304" pitchFamily="18" charset="0"/>
              </a:rPr>
              <a:t>Cílem prezentací je vystoupit před kolektivem s pomocí odpovídajících komunikačních prostředků. Pro ty, kteří neučili ani nevedly žádné kurzy nebo jinou výchovně vzdělávací činnost, je to možnost prvotní zkušenosti před „třídou“ a možnost získat zpětnovazební informace o svém výstupu. </a:t>
            </a:r>
            <a:endParaRPr lang="cs-CZ" sz="2000" dirty="0" smtClean="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0"/>
              </a:spcBef>
              <a:buNone/>
            </a:pPr>
            <a:endParaRPr lang="cs-CZ" sz="2000" dirty="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pPr>
            <a:r>
              <a:rPr lang="cs-CZ" sz="2000" dirty="0">
                <a:solidFill>
                  <a:prstClr val="black"/>
                </a:solidFill>
                <a:latin typeface="Times New Roman" panose="02020603050405020304" pitchFamily="18" charset="0"/>
                <a:cs typeface="Times New Roman" panose="02020603050405020304" pitchFamily="18" charset="0"/>
              </a:rPr>
              <a:t>Pro ty, kteří již učili nebo učí je to příležitost využít své zkušenosti a obohatit je o postřehy kolegů – pedagogů z praxe i těch, kteří neučili. </a:t>
            </a:r>
            <a:endParaRPr lang="cs-CZ" sz="2000" dirty="0" smtClean="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pPr>
            <a:endParaRPr lang="cs-CZ" sz="2000" dirty="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pPr>
            <a:r>
              <a:rPr lang="cs-CZ" sz="2000" dirty="0">
                <a:solidFill>
                  <a:prstClr val="black"/>
                </a:solidFill>
                <a:latin typeface="Times New Roman" panose="02020603050405020304" pitchFamily="18" charset="0"/>
                <a:cs typeface="Times New Roman" panose="02020603050405020304" pitchFamily="18" charset="0"/>
              </a:rPr>
              <a:t>Doba vystoupení: cca 7 -  15 min. + diskuse.</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7A4EB040-FDA5-4169-87EC-90B0F99BAA31}" type="slidenum">
              <a:rPr lang="cs-CZ" smtClean="0"/>
              <a:t>9</a:t>
            </a:fld>
            <a:endParaRPr lang="cs-CZ"/>
          </a:p>
        </p:txBody>
      </p:sp>
    </p:spTree>
    <p:extLst>
      <p:ext uri="{BB962C8B-B14F-4D97-AF65-F5344CB8AC3E}">
        <p14:creationId xmlns:p14="http://schemas.microsoft.com/office/powerpoint/2010/main" val="1648315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2764</Words>
  <Application>Microsoft Office PowerPoint</Application>
  <PresentationFormat>Předvádění na obrazovce (4:3)</PresentationFormat>
  <Paragraphs>259</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systému Office</vt:lpstr>
      <vt:lpstr>Seminář z didaktiky odborných předmětů – výuková opora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z didaktiky odborných předmětů</dc:title>
  <dc:creator>PPecina</dc:creator>
  <cp:lastModifiedBy>PPecina</cp:lastModifiedBy>
  <cp:revision>69</cp:revision>
  <cp:lastPrinted>2016-10-06T13:48:45Z</cp:lastPrinted>
  <dcterms:created xsi:type="dcterms:W3CDTF">2016-09-16T12:30:57Z</dcterms:created>
  <dcterms:modified xsi:type="dcterms:W3CDTF">2016-10-06T14:10:14Z</dcterms:modified>
</cp:coreProperties>
</file>