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handoutMasterIdLst>
    <p:handoutMasterId r:id="rId82"/>
  </p:handoutMasterIdLst>
  <p:sldIdLst>
    <p:sldId id="256" r:id="rId2"/>
    <p:sldId id="257" r:id="rId3"/>
    <p:sldId id="258" r:id="rId4"/>
    <p:sldId id="259" r:id="rId5"/>
    <p:sldId id="260" r:id="rId6"/>
    <p:sldId id="263" r:id="rId7"/>
    <p:sldId id="264" r:id="rId8"/>
    <p:sldId id="261" r:id="rId9"/>
    <p:sldId id="262" r:id="rId10"/>
    <p:sldId id="289" r:id="rId11"/>
    <p:sldId id="282" r:id="rId12"/>
    <p:sldId id="283" r:id="rId13"/>
    <p:sldId id="284" r:id="rId14"/>
    <p:sldId id="285"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1" r:id="rId31"/>
    <p:sldId id="286" r:id="rId32"/>
    <p:sldId id="290" r:id="rId33"/>
    <p:sldId id="287" r:id="rId34"/>
    <p:sldId id="288" r:id="rId35"/>
    <p:sldId id="333" r:id="rId36"/>
    <p:sldId id="280" r:id="rId37"/>
    <p:sldId id="291" r:id="rId38"/>
    <p:sldId id="292" r:id="rId39"/>
    <p:sldId id="293" r:id="rId40"/>
    <p:sldId id="294" r:id="rId41"/>
    <p:sldId id="334" r:id="rId42"/>
    <p:sldId id="296" r:id="rId43"/>
    <p:sldId id="297" r:id="rId44"/>
    <p:sldId id="298" r:id="rId45"/>
    <p:sldId id="295" r:id="rId46"/>
    <p:sldId id="306" r:id="rId47"/>
    <p:sldId id="307" r:id="rId48"/>
    <p:sldId id="305" r:id="rId49"/>
    <p:sldId id="299" r:id="rId50"/>
    <p:sldId id="300" r:id="rId51"/>
    <p:sldId id="301" r:id="rId52"/>
    <p:sldId id="302" r:id="rId53"/>
    <p:sldId id="303" r:id="rId54"/>
    <p:sldId id="335" r:id="rId55"/>
    <p:sldId id="308" r:id="rId56"/>
    <p:sldId id="309" r:id="rId57"/>
    <p:sldId id="310" r:id="rId58"/>
    <p:sldId id="311" r:id="rId59"/>
    <p:sldId id="312" r:id="rId60"/>
    <p:sldId id="313" r:id="rId61"/>
    <p:sldId id="314" r:id="rId62"/>
    <p:sldId id="315" r:id="rId63"/>
    <p:sldId id="316" r:id="rId64"/>
    <p:sldId id="317" r:id="rId65"/>
    <p:sldId id="319" r:id="rId66"/>
    <p:sldId id="318" r:id="rId67"/>
    <p:sldId id="320" r:id="rId68"/>
    <p:sldId id="321" r:id="rId69"/>
    <p:sldId id="323" r:id="rId70"/>
    <p:sldId id="324" r:id="rId71"/>
    <p:sldId id="322" r:id="rId72"/>
    <p:sldId id="325" r:id="rId73"/>
    <p:sldId id="327" r:id="rId74"/>
    <p:sldId id="328" r:id="rId75"/>
    <p:sldId id="329" r:id="rId76"/>
    <p:sldId id="330" r:id="rId77"/>
    <p:sldId id="326" r:id="rId78"/>
    <p:sldId id="331" r:id="rId79"/>
    <p:sldId id="332" r:id="rId8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80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FD7A596-A27E-4879-AF2B-7BA7FC0D2F63}" type="datetimeFigureOut">
              <a:rPr lang="cs-CZ" smtClean="0"/>
              <a:t>26.9.2016</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9CBDDF0-99D8-4D6D-B9DD-852AD81C317A}" type="slidenum">
              <a:rPr lang="cs-CZ" smtClean="0"/>
              <a:t>‹#›</a:t>
            </a:fld>
            <a:endParaRPr lang="cs-CZ"/>
          </a:p>
        </p:txBody>
      </p:sp>
    </p:spTree>
    <p:extLst>
      <p:ext uri="{BB962C8B-B14F-4D97-AF65-F5344CB8AC3E}">
        <p14:creationId xmlns:p14="http://schemas.microsoft.com/office/powerpoint/2010/main" val="1113292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8550951-119A-494F-B03F-EF54AEBC6E02}" type="datetimeFigureOut">
              <a:rPr lang="cs-CZ" smtClean="0"/>
              <a:t>26.9.2016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93EFEC7-244F-4BB0-9011-7AE6D0A49039}" type="slidenum">
              <a:rPr lang="cs-CZ" smtClean="0"/>
              <a:t>‹#›</a:t>
            </a:fld>
            <a:endParaRPr lang="cs-CZ"/>
          </a:p>
        </p:txBody>
      </p:sp>
    </p:spTree>
    <p:extLst>
      <p:ext uri="{BB962C8B-B14F-4D97-AF65-F5344CB8AC3E}">
        <p14:creationId xmlns:p14="http://schemas.microsoft.com/office/powerpoint/2010/main" val="1849481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93EFEC7-244F-4BB0-9011-7AE6D0A49039}" type="slidenum">
              <a:rPr lang="cs-CZ" smtClean="0"/>
              <a:t>59</a:t>
            </a:fld>
            <a:endParaRPr lang="cs-CZ"/>
          </a:p>
        </p:txBody>
      </p:sp>
    </p:spTree>
    <p:extLst>
      <p:ext uri="{BB962C8B-B14F-4D97-AF65-F5344CB8AC3E}">
        <p14:creationId xmlns:p14="http://schemas.microsoft.com/office/powerpoint/2010/main" val="4218303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FFBA33C-3AC7-4125-8BE1-577818078C13}" type="datetime1">
              <a:rPr lang="cs-CZ" smtClean="0"/>
              <a:t>26.9.2016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117575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EA0520-7F89-4923-800F-0A75417CC3BA}" type="datetime1">
              <a:rPr lang="cs-CZ" smtClean="0"/>
              <a:t>26.9.2016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18572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2DB6E6F-F8F4-4C94-A08A-676CBCF57953}" type="datetime1">
              <a:rPr lang="cs-CZ" smtClean="0"/>
              <a:t>26.9.2016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137646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3FBD65E-2DE5-4737-AEE6-955D30745A63}" type="datetime1">
              <a:rPr lang="cs-CZ" smtClean="0"/>
              <a:t>26.9.2016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127561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CA34DAA-7A89-496D-92DC-C3FA4AEE44EE}" type="datetime1">
              <a:rPr lang="cs-CZ" smtClean="0"/>
              <a:t>26.9.2016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2253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C069192-994C-480B-A0D1-F24A4398682D}" type="datetime1">
              <a:rPr lang="cs-CZ" smtClean="0"/>
              <a:t>26.9.2016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237441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4968DEC-F6E6-4269-8AD3-ADB82BDA46BE}" type="datetime1">
              <a:rPr lang="cs-CZ" smtClean="0"/>
              <a:t>26.9.2016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379132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2F3856-91FA-4F30-9C6F-085ABF1F0C81}" type="datetime1">
              <a:rPr lang="cs-CZ" smtClean="0"/>
              <a:t>26.9.2016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35087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4C7292B-479B-4E93-82AA-C941586EE74C}" type="datetime1">
              <a:rPr lang="cs-CZ" smtClean="0"/>
              <a:t>26.9.2016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2043042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ABA5881-90DF-4B8D-BB23-2C84F7B7AA9E}" type="datetime1">
              <a:rPr lang="cs-CZ" smtClean="0"/>
              <a:t>26.9.2016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3419344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0196ED4-428A-48EC-A95D-BF9FFE59E3CA}" type="datetime1">
              <a:rPr lang="cs-CZ" smtClean="0"/>
              <a:t>26.9.2016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A514CB-D6FC-40DC-B342-F39EACB0574F}" type="slidenum">
              <a:rPr lang="cs-CZ" smtClean="0"/>
              <a:t>‹#›</a:t>
            </a:fld>
            <a:endParaRPr lang="cs-CZ"/>
          </a:p>
        </p:txBody>
      </p:sp>
    </p:spTree>
    <p:extLst>
      <p:ext uri="{BB962C8B-B14F-4D97-AF65-F5344CB8AC3E}">
        <p14:creationId xmlns:p14="http://schemas.microsoft.com/office/powerpoint/2010/main" val="250235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F54B3-CF0F-4408-BCE5-8C3DCC376BD6}" type="datetime1">
              <a:rPr lang="cs-CZ" smtClean="0"/>
              <a:t>26.9.2016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514CB-D6FC-40DC-B342-F39EACB0574F}" type="slidenum">
              <a:rPr lang="cs-CZ" smtClean="0"/>
              <a:t>‹#›</a:t>
            </a:fld>
            <a:endParaRPr lang="cs-CZ"/>
          </a:p>
        </p:txBody>
      </p:sp>
    </p:spTree>
    <p:extLst>
      <p:ext uri="{BB962C8B-B14F-4D97-AF65-F5344CB8AC3E}">
        <p14:creationId xmlns:p14="http://schemas.microsoft.com/office/powerpoint/2010/main" val="501416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988840"/>
            <a:ext cx="7772400" cy="2520280"/>
          </a:xfrm>
          <a:ln w="6350">
            <a:solidFill>
              <a:schemeClr val="tx1"/>
            </a:solidFill>
          </a:ln>
        </p:spPr>
        <p:txBody>
          <a:bodyPr>
            <a:normAutofit fontScale="90000"/>
          </a:bodyPr>
          <a:lstStyle/>
          <a:p>
            <a:r>
              <a:rPr lang="cs-CZ" b="1" dirty="0" smtClean="0">
                <a:solidFill>
                  <a:schemeClr val="accent6">
                    <a:lumMod val="50000"/>
                  </a:schemeClr>
                </a:solidFill>
                <a:latin typeface="Times New Roman" panose="02020603050405020304" pitchFamily="18" charset="0"/>
                <a:cs typeface="Times New Roman" panose="02020603050405020304" pitchFamily="18" charset="0"/>
              </a:rPr>
              <a:t>Obecná didaktika pro učitele odborných předmětů</a:t>
            </a:r>
            <a:br>
              <a:rPr lang="cs-CZ" b="1" dirty="0" smtClean="0">
                <a:solidFill>
                  <a:schemeClr val="accent6">
                    <a:lumMod val="50000"/>
                  </a:schemeClr>
                </a:solidFill>
                <a:latin typeface="Times New Roman" panose="02020603050405020304" pitchFamily="18" charset="0"/>
                <a:cs typeface="Times New Roman" panose="02020603050405020304" pitchFamily="18" charset="0"/>
              </a:rPr>
            </a:br>
            <a:r>
              <a:rPr lang="cs-CZ" b="1" dirty="0" smtClean="0">
                <a:solidFill>
                  <a:schemeClr val="accent6">
                    <a:lumMod val="50000"/>
                  </a:schemeClr>
                </a:solidFill>
                <a:latin typeface="Times New Roman" panose="02020603050405020304" pitchFamily="18" charset="0"/>
                <a:cs typeface="Times New Roman" panose="02020603050405020304" pitchFamily="18" charset="0"/>
              </a:rPr>
              <a:t/>
            </a:r>
            <a:br>
              <a:rPr lang="cs-CZ" b="1" dirty="0" smtClean="0">
                <a:solidFill>
                  <a:schemeClr val="accent6">
                    <a:lumMod val="50000"/>
                  </a:schemeClr>
                </a:solidFill>
                <a:latin typeface="Times New Roman" panose="02020603050405020304" pitchFamily="18" charset="0"/>
                <a:cs typeface="Times New Roman" panose="02020603050405020304" pitchFamily="18" charset="0"/>
              </a:rPr>
            </a:br>
            <a:r>
              <a:rPr lang="cs-CZ" sz="2800" b="1" dirty="0" smtClean="0">
                <a:latin typeface="Times New Roman" panose="02020603050405020304" pitchFamily="18" charset="0"/>
                <a:cs typeface="Times New Roman" panose="02020603050405020304" pitchFamily="18" charset="0"/>
              </a:rPr>
              <a:t>Výuková opora</a:t>
            </a:r>
            <a:endParaRPr lang="cs-CZ" sz="2800"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a:xfrm>
            <a:off x="1371600" y="4869160"/>
            <a:ext cx="6400800" cy="1368152"/>
          </a:xfrm>
        </p:spPr>
        <p:txBody>
          <a:bodyPr>
            <a:normAutofit/>
          </a:bodyPr>
          <a:lstStyle/>
          <a:p>
            <a:r>
              <a:rPr lang="cs-CZ" sz="2400" dirty="0" smtClean="0">
                <a:solidFill>
                  <a:schemeClr val="tx1"/>
                </a:solidFill>
                <a:latin typeface="Times New Roman" panose="02020603050405020304" pitchFamily="18" charset="0"/>
                <a:cs typeface="Times New Roman" panose="02020603050405020304" pitchFamily="18" charset="0"/>
              </a:rPr>
              <a:t>Pavel Pecina</a:t>
            </a:r>
          </a:p>
          <a:p>
            <a:endParaRPr lang="cs-CZ" sz="2400" dirty="0" smtClean="0">
              <a:solidFill>
                <a:schemeClr val="tx1"/>
              </a:solidFill>
              <a:latin typeface="Times New Roman" panose="02020603050405020304" pitchFamily="18" charset="0"/>
              <a:cs typeface="Times New Roman" panose="02020603050405020304" pitchFamily="18" charset="0"/>
            </a:endParaRPr>
          </a:p>
          <a:p>
            <a:r>
              <a:rPr lang="cs-CZ" sz="2400" dirty="0" smtClean="0">
                <a:solidFill>
                  <a:schemeClr val="tx1"/>
                </a:solidFill>
                <a:latin typeface="Times New Roman" panose="02020603050405020304" pitchFamily="18" charset="0"/>
                <a:cs typeface="Times New Roman" panose="02020603050405020304" pitchFamily="18" charset="0"/>
              </a:rPr>
              <a:t>Brno 2016 </a:t>
            </a:r>
            <a:endParaRPr lang="cs-CZ" sz="2400" dirty="0">
              <a:solidFill>
                <a:schemeClr val="tx1"/>
              </a:solidFill>
              <a:latin typeface="Times New Roman" panose="02020603050405020304" pitchFamily="18" charset="0"/>
              <a:cs typeface="Times New Roman" panose="02020603050405020304" pitchFamily="18" charset="0"/>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60648"/>
            <a:ext cx="16510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ástupný symbol pro číslo snímku 4"/>
          <p:cNvSpPr>
            <a:spLocks noGrp="1"/>
          </p:cNvSpPr>
          <p:nvPr>
            <p:ph type="sldNum" sz="quarter" idx="12"/>
          </p:nvPr>
        </p:nvSpPr>
        <p:spPr/>
        <p:txBody>
          <a:bodyPr/>
          <a:lstStyle/>
          <a:p>
            <a:fld id="{03A514CB-D6FC-40DC-B342-F39EACB0574F}" type="slidenum">
              <a:rPr lang="cs-CZ" smtClean="0"/>
              <a:t>1</a:t>
            </a:fld>
            <a:endParaRPr lang="cs-CZ"/>
          </a:p>
        </p:txBody>
      </p:sp>
    </p:spTree>
    <p:extLst>
      <p:ext uri="{BB962C8B-B14F-4D97-AF65-F5344CB8AC3E}">
        <p14:creationId xmlns:p14="http://schemas.microsoft.com/office/powerpoint/2010/main" val="3402800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lvl="0" algn="just" fontAlgn="base">
              <a:spcBef>
                <a:spcPts val="0"/>
              </a:spcBef>
              <a:buSzPct val="120000"/>
            </a:pPr>
            <a:r>
              <a:rPr lang="cs-CZ" altLang="cs-CZ" sz="2000" kern="0" dirty="0">
                <a:solidFill>
                  <a:prstClr val="black"/>
                </a:solidFill>
                <a:latin typeface="Times New Roman" panose="02020603050405020304" pitchFamily="18" charset="0"/>
                <a:cs typeface="Times New Roman" panose="02020603050405020304" pitchFamily="18" charset="0"/>
              </a:rPr>
              <a:t>Vzdělávací program projekt, plán, průběh studia. </a:t>
            </a:r>
          </a:p>
          <a:p>
            <a:pPr lvl="0" algn="just" fontAlgn="base">
              <a:spcBef>
                <a:spcPts val="0"/>
              </a:spcBef>
              <a:buSzPct val="120000"/>
            </a:pPr>
            <a:r>
              <a:rPr lang="cs-CZ" altLang="cs-CZ" sz="2000" kern="0" dirty="0">
                <a:solidFill>
                  <a:prstClr val="black"/>
                </a:solidFill>
                <a:latin typeface="Times New Roman" panose="02020603050405020304" pitchFamily="18" charset="0"/>
                <a:cs typeface="Times New Roman" panose="02020603050405020304" pitchFamily="18" charset="0"/>
              </a:rPr>
              <a:t>Veškeré zkušenosti, které žáci získávají ve škole i mimo školu. </a:t>
            </a:r>
          </a:p>
          <a:p>
            <a:pPr marL="0" lvl="0" indent="0" algn="just" fontAlgn="base">
              <a:spcBef>
                <a:spcPts val="0"/>
              </a:spcBef>
              <a:buClr>
                <a:srgbClr val="FFCC00"/>
              </a:buClr>
              <a:buSzPct val="120000"/>
              <a:buNone/>
            </a:pPr>
            <a:endParaRPr lang="cs-CZ" altLang="cs-CZ" sz="1900" b="1" kern="0" dirty="0" smtClean="0">
              <a:solidFill>
                <a:prstClr val="black"/>
              </a:solidFill>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pPr>
            <a:r>
              <a:rPr lang="cs-CZ" altLang="cs-CZ" sz="2000" b="1" kern="0" dirty="0" smtClean="0">
                <a:solidFill>
                  <a:prstClr val="black"/>
                </a:solidFill>
                <a:latin typeface="Times New Roman" panose="02020603050405020304" pitchFamily="18" charset="0"/>
                <a:cs typeface="Times New Roman" panose="02020603050405020304" pitchFamily="18" charset="0"/>
              </a:rPr>
              <a:t>Vybrané </a:t>
            </a:r>
            <a:r>
              <a:rPr lang="cs-CZ" altLang="cs-CZ" sz="2000" b="1" kern="0" dirty="0">
                <a:solidFill>
                  <a:prstClr val="black"/>
                </a:solidFill>
                <a:latin typeface="Times New Roman" panose="02020603050405020304" pitchFamily="18" charset="0"/>
                <a:cs typeface="Times New Roman" panose="02020603050405020304" pitchFamily="18" charset="0"/>
              </a:rPr>
              <a:t>dokumenty vztahující se k práci učitele a výuce: </a:t>
            </a:r>
            <a:r>
              <a:rPr lang="cs-CZ" altLang="cs-CZ" sz="2000" kern="0" dirty="0">
                <a:solidFill>
                  <a:prstClr val="black"/>
                </a:solidFill>
                <a:latin typeface="Times New Roman" panose="02020603050405020304" pitchFamily="18" charset="0"/>
                <a:cs typeface="Times New Roman" panose="02020603050405020304" pitchFamily="18" charset="0"/>
              </a:rPr>
              <a:t>Zákon o předškolním, základním, středním, vyšším odborném a jiném vzdělávání (školský zákon), zákon o pedagogických pracovnících, zákoník práce, rámcové vzdělávací programy, školní vzdělávací </a:t>
            </a:r>
            <a:r>
              <a:rPr lang="cs-CZ" altLang="cs-CZ" sz="2000" kern="0" dirty="0" smtClean="0">
                <a:solidFill>
                  <a:prstClr val="black"/>
                </a:solidFill>
                <a:latin typeface="Times New Roman" panose="02020603050405020304" pitchFamily="18" charset="0"/>
                <a:cs typeface="Times New Roman" panose="02020603050405020304" pitchFamily="18" charset="0"/>
              </a:rPr>
              <a:t>programy, časově </a:t>
            </a:r>
            <a:r>
              <a:rPr lang="cs-CZ" altLang="cs-CZ" sz="2000" kern="0" dirty="0" err="1" smtClean="0">
                <a:solidFill>
                  <a:prstClr val="black"/>
                </a:solidFill>
                <a:latin typeface="Times New Roman" panose="02020603050405020304" pitchFamily="18" charset="0"/>
                <a:cs typeface="Times New Roman" panose="02020603050405020304" pitchFamily="18" charset="0"/>
              </a:rPr>
              <a:t>tématické</a:t>
            </a:r>
            <a:r>
              <a:rPr lang="cs-CZ" altLang="cs-CZ" sz="2000" kern="0" dirty="0" smtClean="0">
                <a:solidFill>
                  <a:prstClr val="black"/>
                </a:solidFill>
                <a:latin typeface="Times New Roman" panose="02020603050405020304" pitchFamily="18" charset="0"/>
                <a:cs typeface="Times New Roman" panose="02020603050405020304" pitchFamily="18" charset="0"/>
              </a:rPr>
              <a:t> plány, přípravy na výuku, třídní knihy, deníky odborného výcviku, elektronická dokumentace. </a:t>
            </a:r>
            <a:endParaRPr lang="cs-CZ" altLang="cs-CZ" sz="2000" kern="0" dirty="0">
              <a:solidFill>
                <a:prstClr val="black"/>
              </a:solidFill>
              <a:latin typeface="Times New Roman" panose="02020603050405020304" pitchFamily="18" charset="0"/>
              <a:cs typeface="Times New Roman" panose="02020603050405020304" pitchFamily="18" charset="0"/>
            </a:endParaRPr>
          </a:p>
          <a:p>
            <a:pPr marL="0" indent="0">
              <a:buNone/>
            </a:pPr>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10</a:t>
            </a:fld>
            <a:endParaRPr lang="cs-CZ"/>
          </a:p>
        </p:txBody>
      </p:sp>
    </p:spTree>
    <p:extLst>
      <p:ext uri="{BB962C8B-B14F-4D97-AF65-F5344CB8AC3E}">
        <p14:creationId xmlns:p14="http://schemas.microsoft.com/office/powerpoint/2010/main" val="2278322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0" lvl="0" indent="0" algn="just">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Vybrané vzdělávací teorie</a:t>
            </a:r>
            <a:endParaRPr lang="cs-CZ" sz="20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Vyučování</a:t>
            </a:r>
            <a:r>
              <a:rPr lang="cs-CZ" sz="2000" dirty="0" smtClean="0">
                <a:latin typeface="Times New Roman" panose="02020603050405020304" pitchFamily="18" charset="0"/>
                <a:cs typeface="Times New Roman" panose="02020603050405020304" pitchFamily="18" charset="0"/>
              </a:rPr>
              <a:t> – historicky ustálená forma cílevědomého a soustavného vzdělávání a výchovy dětí, mládeže i dospělých. Realizuje se ve školách, školských zařízeních, rodinách, kurzech a speciálních zařízeních. </a:t>
            </a:r>
          </a:p>
          <a:p>
            <a:pPr marL="0" indent="0" algn="just">
              <a:buNone/>
            </a:pPr>
            <a:r>
              <a:rPr lang="cs-CZ" sz="2000" dirty="0" smtClean="0">
                <a:latin typeface="Times New Roman" panose="02020603050405020304" pitchFamily="18" charset="0"/>
                <a:cs typeface="Times New Roman" panose="02020603050405020304" pitchFamily="18" charset="0"/>
              </a:rPr>
              <a:t>V průběhu vývoje teorie i praxe didaktického myšlení se utvářely </a:t>
            </a:r>
            <a:r>
              <a:rPr lang="cs-CZ" sz="2000" b="1" dirty="0" smtClean="0">
                <a:latin typeface="Times New Roman" panose="02020603050405020304" pitchFamily="18" charset="0"/>
                <a:cs typeface="Times New Roman" panose="02020603050405020304" pitchFamily="18" charset="0"/>
              </a:rPr>
              <a:t>různé koncepce vyučování.  </a:t>
            </a:r>
          </a:p>
          <a:p>
            <a:pPr marL="0" indent="0" algn="just">
              <a:buNone/>
            </a:pPr>
            <a:r>
              <a:rPr lang="cs-CZ" sz="2000" b="1" dirty="0" smtClean="0">
                <a:latin typeface="Times New Roman" panose="02020603050405020304" pitchFamily="18" charset="0"/>
                <a:cs typeface="Times New Roman" panose="02020603050405020304" pitchFamily="18" charset="0"/>
              </a:rPr>
              <a:t>Zmíníme vybrané hlavní koncepce </a:t>
            </a:r>
            <a:r>
              <a:rPr lang="cs-CZ" sz="2000" dirty="0" smtClean="0">
                <a:latin typeface="Times New Roman" panose="02020603050405020304" pitchFamily="18" charset="0"/>
                <a:cs typeface="Times New Roman" panose="02020603050405020304" pitchFamily="18" charset="0"/>
              </a:rPr>
              <a:t>z minulosti, které měly dlouhodobý vliv na školní praxi a ovlivňují i současnost (J. F. Herbart, J. </a:t>
            </a:r>
            <a:r>
              <a:rPr lang="cs-CZ" sz="2000" dirty="0" err="1" smtClean="0">
                <a:latin typeface="Times New Roman" panose="02020603050405020304" pitchFamily="18" charset="0"/>
                <a:cs typeface="Times New Roman" panose="02020603050405020304" pitchFamily="18" charset="0"/>
              </a:rPr>
              <a:t>Dewey</a:t>
            </a:r>
            <a:r>
              <a:rPr lang="cs-CZ" sz="2000" dirty="0" smtClean="0">
                <a:latin typeface="Times New Roman" panose="02020603050405020304" pitchFamily="18" charset="0"/>
                <a:cs typeface="Times New Roman" panose="02020603050405020304" pitchFamily="18" charset="0"/>
              </a:rPr>
              <a:t>, J. </a:t>
            </a:r>
            <a:r>
              <a:rPr lang="cs-CZ" sz="2000" dirty="0" err="1" smtClean="0">
                <a:latin typeface="Times New Roman" panose="02020603050405020304" pitchFamily="18" charset="0"/>
                <a:cs typeface="Times New Roman" panose="02020603050405020304" pitchFamily="18" charset="0"/>
              </a:rPr>
              <a:t>Piaget</a:t>
            </a:r>
            <a:r>
              <a:rPr lang="cs-CZ" sz="2000" dirty="0" smtClean="0">
                <a:latin typeface="Times New Roman" panose="02020603050405020304" pitchFamily="18" charset="0"/>
                <a:cs typeface="Times New Roman" panose="02020603050405020304" pitchFamily="18" charset="0"/>
              </a:rPr>
              <a:t>, S. Štěch).  </a:t>
            </a:r>
          </a:p>
          <a:p>
            <a:pPr marL="0" indent="0" algn="just">
              <a:buNone/>
            </a:pPr>
            <a:endParaRPr lang="cs-CZ" sz="2000" b="1" dirty="0" smtClean="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Teorie vyučování německého pedagoga J. F. Herbarta (1776 - 1841) </a:t>
            </a:r>
          </a:p>
          <a:p>
            <a:pPr marL="0" indent="0" algn="just">
              <a:buNone/>
            </a:pPr>
            <a:r>
              <a:rPr lang="cs-CZ" sz="2000" dirty="0" smtClean="0">
                <a:latin typeface="Times New Roman" panose="02020603050405020304" pitchFamily="18" charset="0"/>
                <a:cs typeface="Times New Roman" panose="02020603050405020304" pitchFamily="18" charset="0"/>
              </a:rPr>
              <a:t>Vychází z ideje výkladu vyučování jako procesu, který se rozvíjí v určitém zákonitém postupu. Úkolem výuky je obohacování a usouvztažňování představ žáků pomocí slova a názornosti, logickým postupem. Upozornil na vztah obsahu, vyučujícího a učícího se žáka. Tento vztah vstoupil do didaktického myšlení jako „</a:t>
            </a:r>
            <a:r>
              <a:rPr lang="cs-CZ" sz="2000" dirty="0" err="1" smtClean="0">
                <a:latin typeface="Times New Roman" panose="02020603050405020304" pitchFamily="18" charset="0"/>
                <a:cs typeface="Times New Roman" panose="02020603050405020304" pitchFamily="18" charset="0"/>
              </a:rPr>
              <a:t>Herbartův</a:t>
            </a:r>
            <a:r>
              <a:rPr lang="cs-CZ" sz="2000" dirty="0" smtClean="0">
                <a:latin typeface="Times New Roman" panose="02020603050405020304" pitchFamily="18" charset="0"/>
                <a:cs typeface="Times New Roman" panose="02020603050405020304" pitchFamily="18" charset="0"/>
              </a:rPr>
              <a:t> </a:t>
            </a:r>
            <a:r>
              <a:rPr lang="cs-CZ" sz="2000" dirty="0" err="1" smtClean="0">
                <a:latin typeface="Times New Roman" panose="02020603050405020304" pitchFamily="18" charset="0"/>
                <a:cs typeface="Times New Roman" panose="02020603050405020304" pitchFamily="18" charset="0"/>
              </a:rPr>
              <a:t>trojůhelník</a:t>
            </a:r>
            <a:r>
              <a:rPr lang="cs-CZ" sz="2000" dirty="0" smtClean="0">
                <a:latin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11</a:t>
            </a:fld>
            <a:endParaRPr lang="cs-CZ"/>
          </a:p>
        </p:txBody>
      </p:sp>
    </p:spTree>
    <p:extLst>
      <p:ext uri="{BB962C8B-B14F-4D97-AF65-F5344CB8AC3E}">
        <p14:creationId xmlns:p14="http://schemas.microsoft.com/office/powerpoint/2010/main" val="318298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77072"/>
            <a:ext cx="8229600" cy="2304256"/>
          </a:xfrm>
        </p:spPr>
        <p:txBody>
          <a:bodyPr>
            <a:normAutofit/>
          </a:bodyPr>
          <a:lstStyle/>
          <a:p>
            <a:pPr marL="0" indent="0" algn="just">
              <a:buNone/>
            </a:pPr>
            <a:r>
              <a:rPr lang="cs-CZ" sz="2000" dirty="0" smtClean="0">
                <a:latin typeface="Times New Roman" panose="02020603050405020304" pitchFamily="18" charset="0"/>
                <a:cs typeface="Times New Roman" panose="02020603050405020304" pitchFamily="18" charset="0"/>
              </a:rPr>
              <a:t>Po rozšíření této teorie do obecného školství však došlo k mechanické a stereotypní aplikaci popsaného postupu na každou vyučovací jednotku- monotónnost školní práce (omezení na slovo a názor, úloha praktické činnosti byla na pozadí. Žák se chápal jako subjekt přijímající informace (slovo učitele) a nazírající (obraz), převládalo pamětní učení a žák nebyl aktivně jednající. Tyto rysy se staly předmětem kritiky tzv. slovně názorného herbartovského pojetí vyučování.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12</a:t>
            </a:fld>
            <a:endParaRPr lang="cs-CZ"/>
          </a:p>
        </p:txBody>
      </p:sp>
      <p:sp>
        <p:nvSpPr>
          <p:cNvPr id="5" name="Rovnoramenný trojúhelník 4"/>
          <p:cNvSpPr/>
          <p:nvPr/>
        </p:nvSpPr>
        <p:spPr>
          <a:xfrm>
            <a:off x="3275856" y="908720"/>
            <a:ext cx="2088232" cy="1944216"/>
          </a:xfrm>
          <a:prstGeom prst="triangle">
            <a:avLst/>
          </a:prstGeom>
          <a:solidFill>
            <a:srgbClr val="0A80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467544" y="3573016"/>
            <a:ext cx="6264696" cy="400110"/>
          </a:xfrm>
          <a:prstGeom prst="rect">
            <a:avLst/>
          </a:prstGeom>
          <a:noFill/>
        </p:spPr>
        <p:txBody>
          <a:bodyPr wrap="square" rtlCol="0">
            <a:spAutoFit/>
          </a:bodyPr>
          <a:lstStyle/>
          <a:p>
            <a:r>
              <a:rPr lang="cs-CZ" sz="2000" b="1" dirty="0" smtClean="0">
                <a:latin typeface="Times New Roman" panose="02020603050405020304" pitchFamily="18" charset="0"/>
                <a:cs typeface="Times New Roman" panose="02020603050405020304" pitchFamily="18" charset="0"/>
              </a:rPr>
              <a:t>Schéma 2. </a:t>
            </a:r>
            <a:r>
              <a:rPr lang="cs-CZ" sz="2000" b="1" dirty="0" err="1" smtClean="0">
                <a:latin typeface="Times New Roman" panose="02020603050405020304" pitchFamily="18" charset="0"/>
                <a:cs typeface="Times New Roman" panose="02020603050405020304" pitchFamily="18" charset="0"/>
              </a:rPr>
              <a:t>Herbartův</a:t>
            </a:r>
            <a:r>
              <a:rPr lang="cs-CZ" sz="2000" b="1" dirty="0" smtClean="0">
                <a:latin typeface="Times New Roman" panose="02020603050405020304" pitchFamily="18" charset="0"/>
                <a:cs typeface="Times New Roman" panose="02020603050405020304" pitchFamily="18" charset="0"/>
              </a:rPr>
              <a:t> trojúhelník</a:t>
            </a:r>
            <a:endParaRPr lang="cs-CZ" sz="2000" b="1" dirty="0">
              <a:latin typeface="Times New Roman" panose="02020603050405020304" pitchFamily="18" charset="0"/>
              <a:cs typeface="Times New Roman" panose="02020603050405020304" pitchFamily="18" charset="0"/>
            </a:endParaRPr>
          </a:p>
        </p:txBody>
      </p:sp>
      <p:sp>
        <p:nvSpPr>
          <p:cNvPr id="7" name="TextovéPole 6"/>
          <p:cNvSpPr txBox="1"/>
          <p:nvPr/>
        </p:nvSpPr>
        <p:spPr>
          <a:xfrm>
            <a:off x="3923928" y="476672"/>
            <a:ext cx="1080120"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učivo</a:t>
            </a:r>
            <a:endParaRPr lang="cs-CZ" b="1" dirty="0">
              <a:latin typeface="Times New Roman" panose="02020603050405020304" pitchFamily="18" charset="0"/>
              <a:cs typeface="Times New Roman" panose="02020603050405020304" pitchFamily="18" charset="0"/>
            </a:endParaRPr>
          </a:p>
        </p:txBody>
      </p:sp>
      <p:sp>
        <p:nvSpPr>
          <p:cNvPr id="8" name="TextovéPole 7"/>
          <p:cNvSpPr txBox="1"/>
          <p:nvPr/>
        </p:nvSpPr>
        <p:spPr>
          <a:xfrm>
            <a:off x="2843808" y="2852936"/>
            <a:ext cx="864096"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učitel</a:t>
            </a:r>
            <a:endParaRPr lang="cs-CZ" b="1"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5220072" y="2852936"/>
            <a:ext cx="648072"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žák</a:t>
            </a:r>
            <a:endParaRPr lang="cs-CZ"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416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453336"/>
          </a:xfrm>
        </p:spPr>
        <p:txBody>
          <a:bodyPr>
            <a:normAutofit fontScale="92500" lnSpcReduction="20000"/>
          </a:bodyPr>
          <a:lstStyle/>
          <a:p>
            <a:pPr marL="0" indent="0">
              <a:lnSpc>
                <a:spcPct val="120000"/>
              </a:lnSpc>
              <a:spcBef>
                <a:spcPts val="0"/>
              </a:spcBef>
              <a:buNone/>
            </a:pPr>
            <a:r>
              <a:rPr lang="cs-CZ" sz="2200" b="1" dirty="0" smtClean="0">
                <a:latin typeface="Times New Roman" panose="02020603050405020304" pitchFamily="18" charset="0"/>
                <a:cs typeface="Times New Roman" panose="02020603050405020304" pitchFamily="18" charset="0"/>
              </a:rPr>
              <a:t>Teorie vyučování amerického pedagoga  J. </a:t>
            </a:r>
            <a:r>
              <a:rPr lang="cs-CZ" sz="2200" b="1" dirty="0" err="1" smtClean="0">
                <a:latin typeface="Times New Roman" panose="02020603050405020304" pitchFamily="18" charset="0"/>
                <a:cs typeface="Times New Roman" panose="02020603050405020304" pitchFamily="18" charset="0"/>
              </a:rPr>
              <a:t>Deweye</a:t>
            </a:r>
            <a:r>
              <a:rPr lang="cs-CZ" sz="2200" b="1" dirty="0" smtClean="0">
                <a:latin typeface="Times New Roman" panose="02020603050405020304" pitchFamily="18" charset="0"/>
                <a:cs typeface="Times New Roman" panose="02020603050405020304" pitchFamily="18" charset="0"/>
              </a:rPr>
              <a:t> (1859 – 1952) </a:t>
            </a:r>
          </a:p>
          <a:p>
            <a:pPr marL="0" indent="0" algn="just">
              <a:lnSpc>
                <a:spcPct val="120000"/>
              </a:lnSpc>
              <a:spcBef>
                <a:spcPts val="0"/>
              </a:spcBef>
              <a:buNone/>
            </a:pPr>
            <a:r>
              <a:rPr lang="cs-CZ" sz="2200" dirty="0" smtClean="0">
                <a:latin typeface="Times New Roman" panose="02020603050405020304" pitchFamily="18" charset="0"/>
                <a:cs typeface="Times New Roman" panose="02020603050405020304" pitchFamily="18" charset="0"/>
              </a:rPr>
              <a:t>Kritik herbartovské školy, který vycházel ze svých </a:t>
            </a:r>
            <a:r>
              <a:rPr lang="cs-CZ" sz="2200" dirty="0">
                <a:latin typeface="Times New Roman" panose="02020603050405020304" pitchFamily="18" charset="0"/>
                <a:cs typeface="Times New Roman" panose="02020603050405020304" pitchFamily="18" charset="0"/>
              </a:rPr>
              <a:t>názorů </a:t>
            </a:r>
            <a:r>
              <a:rPr lang="cs-CZ" sz="2200" dirty="0" smtClean="0">
                <a:latin typeface="Times New Roman" panose="02020603050405020304" pitchFamily="18" charset="0"/>
                <a:cs typeface="Times New Roman" panose="02020603050405020304" pitchFamily="18" charset="0"/>
              </a:rPr>
              <a:t>filozofických (pragmatizmus), sociologických a psychologických. Snažil se provést rekonstrukci základních pojmů v pedagogice a didaktice. </a:t>
            </a:r>
          </a:p>
          <a:p>
            <a:pPr marL="0" indent="0" algn="just">
              <a:lnSpc>
                <a:spcPct val="120000"/>
              </a:lnSpc>
              <a:spcBef>
                <a:spcPts val="0"/>
              </a:spcBef>
              <a:buNone/>
            </a:pPr>
            <a:r>
              <a:rPr lang="cs-CZ" sz="2200" dirty="0" smtClean="0">
                <a:latin typeface="Times New Roman" panose="02020603050405020304" pitchFamily="18" charset="0"/>
                <a:cs typeface="Times New Roman" panose="02020603050405020304" pitchFamily="18" charset="0"/>
              </a:rPr>
              <a:t>Místo školy odtržené od života chtěl budovat školu spjatou se životem (dílo Demokracie a výchova). Jako základní rys výuky vidí praktickou činnost žáků a praktickou zkušenost. Daná koncepce má  své meze v podobě jednostranného prakticizmu, které vede ke snížení úrovně vzdělání. Dochází k přeceňování úzké praxe a subjektivní zkušenosti oproti systematickému poznávání (zkušenost amerických škol). Opět došlo ke kritice této pragmatické koncepce označované tako jako progresivistická pedagogika (např. </a:t>
            </a:r>
            <a:r>
              <a:rPr lang="cs-CZ" sz="2200" dirty="0" err="1" smtClean="0">
                <a:latin typeface="Times New Roman" panose="02020603050405020304" pitchFamily="18" charset="0"/>
                <a:cs typeface="Times New Roman" panose="02020603050405020304" pitchFamily="18" charset="0"/>
              </a:rPr>
              <a:t>Shulman</a:t>
            </a:r>
            <a:r>
              <a:rPr lang="cs-CZ" sz="2200" dirty="0" smtClean="0">
                <a:latin typeface="Times New Roman" panose="02020603050405020304" pitchFamily="18" charset="0"/>
                <a:cs typeface="Times New Roman" panose="02020603050405020304" pitchFamily="18" charset="0"/>
              </a:rPr>
              <a:t>, 1987, </a:t>
            </a:r>
            <a:r>
              <a:rPr lang="cs-CZ" sz="2200" dirty="0" err="1" smtClean="0">
                <a:latin typeface="Times New Roman" panose="02020603050405020304" pitchFamily="18" charset="0"/>
                <a:cs typeface="Times New Roman" panose="02020603050405020304" pitchFamily="18" charset="0"/>
              </a:rPr>
              <a:t>Singue</a:t>
            </a:r>
            <a:r>
              <a:rPr lang="cs-CZ" sz="2200" dirty="0" smtClean="0">
                <a:latin typeface="Times New Roman" panose="02020603050405020304" pitchFamily="18" charset="0"/>
                <a:cs typeface="Times New Roman" panose="02020603050405020304" pitchFamily="18" charset="0"/>
              </a:rPr>
              <a:t>, 1990).  </a:t>
            </a:r>
          </a:p>
          <a:p>
            <a:pPr marL="0" indent="0" algn="just">
              <a:lnSpc>
                <a:spcPct val="120000"/>
              </a:lnSpc>
              <a:spcBef>
                <a:spcPts val="0"/>
              </a:spcBef>
              <a:buNone/>
            </a:pPr>
            <a:endParaRPr lang="cs-CZ" sz="2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cs-CZ" sz="2200" b="1" dirty="0" smtClean="0">
                <a:latin typeface="Times New Roman" panose="02020603050405020304" pitchFamily="18" charset="0"/>
                <a:cs typeface="Times New Roman" panose="02020603050405020304" pitchFamily="18" charset="0"/>
              </a:rPr>
              <a:t>Konstruktivistická koncepce vyučování</a:t>
            </a:r>
          </a:p>
          <a:p>
            <a:pPr marL="0" indent="0" algn="just">
              <a:lnSpc>
                <a:spcPct val="120000"/>
              </a:lnSpc>
              <a:spcBef>
                <a:spcPts val="0"/>
              </a:spcBef>
              <a:buNone/>
            </a:pPr>
            <a:r>
              <a:rPr lang="cs-CZ" sz="2200" dirty="0">
                <a:latin typeface="Times New Roman" panose="02020603050405020304" pitchFamily="18" charset="0"/>
                <a:cs typeface="Times New Roman" panose="02020603050405020304" pitchFamily="18" charset="0"/>
              </a:rPr>
              <a:t>V druhé polovině 20. století vznikají další didaktické koncepce, které řeší otázky vyučování z nových hledisek, teoretiky i na základě empirických výzkumů. </a:t>
            </a:r>
            <a:endParaRPr lang="cs-CZ" sz="2200" dirty="0" smtClean="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cs-CZ" sz="2200" dirty="0" smtClean="0">
                <a:latin typeface="Times New Roman" panose="02020603050405020304" pitchFamily="18" charset="0"/>
                <a:cs typeface="Times New Roman" panose="02020603050405020304" pitchFamily="18" charset="0"/>
              </a:rPr>
              <a:t>Nejvýznamnější současná didaktická teorie (</a:t>
            </a:r>
            <a:r>
              <a:rPr lang="cs-CZ" sz="2200" dirty="0" err="1" smtClean="0">
                <a:latin typeface="Times New Roman" panose="02020603050405020304" pitchFamily="18" charset="0"/>
                <a:cs typeface="Times New Roman" panose="02020603050405020304" pitchFamily="18" charset="0"/>
              </a:rPr>
              <a:t>Meirieu</a:t>
            </a:r>
            <a:r>
              <a:rPr lang="cs-CZ" sz="2200" dirty="0" smtClean="0">
                <a:latin typeface="Times New Roman" panose="02020603050405020304" pitchFamily="18" charset="0"/>
                <a:cs typeface="Times New Roman" panose="02020603050405020304" pitchFamily="18" charset="0"/>
              </a:rPr>
              <a:t>, 1988, Štěch, 1992). Předpokládá, že poznání je strukturováno aktivitou subjektu. Struktury vznikají organizováním postupných aktivit, které žáci vykonávají s předměty. </a:t>
            </a: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13</a:t>
            </a:fld>
            <a:endParaRPr lang="cs-CZ"/>
          </a:p>
        </p:txBody>
      </p:sp>
    </p:spTree>
    <p:extLst>
      <p:ext uri="{BB962C8B-B14F-4D97-AF65-F5344CB8AC3E}">
        <p14:creationId xmlns:p14="http://schemas.microsoft.com/office/powerpoint/2010/main" val="3535850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lvl="0" indent="0" algn="just">
              <a:spcBef>
                <a:spcPts val="0"/>
              </a:spcBef>
              <a:buNone/>
            </a:pPr>
            <a:r>
              <a:rPr lang="cs-CZ" sz="1900" dirty="0">
                <a:solidFill>
                  <a:prstClr val="black"/>
                </a:solidFill>
                <a:latin typeface="Times New Roman" panose="02020603050405020304" pitchFamily="18" charset="0"/>
                <a:cs typeface="Times New Roman" panose="02020603050405020304" pitchFamily="18" charset="0"/>
              </a:rPr>
              <a:t>Konstruktivistické didaktiky vychází z pojmu </a:t>
            </a:r>
            <a:r>
              <a:rPr lang="cs-CZ" sz="1900" dirty="0" err="1">
                <a:solidFill>
                  <a:prstClr val="black"/>
                </a:solidFill>
                <a:latin typeface="Times New Roman" panose="02020603050405020304" pitchFamily="18" charset="0"/>
                <a:cs typeface="Times New Roman" panose="02020603050405020304" pitchFamily="18" charset="0"/>
              </a:rPr>
              <a:t>prekoncept</a:t>
            </a:r>
            <a:r>
              <a:rPr lang="cs-CZ" sz="1900" dirty="0">
                <a:solidFill>
                  <a:prstClr val="black"/>
                </a:solidFill>
                <a:latin typeface="Times New Roman" panose="02020603050405020304" pitchFamily="18" charset="0"/>
                <a:cs typeface="Times New Roman" panose="02020603050405020304" pitchFamily="18" charset="0"/>
              </a:rPr>
              <a:t> (spontánní koncept žáka), který je výsledkem interakce žáků s prostředím. </a:t>
            </a:r>
            <a:r>
              <a:rPr lang="cs-CZ" sz="2000" dirty="0" smtClean="0">
                <a:latin typeface="Times New Roman" panose="02020603050405020304" pitchFamily="18" charset="0"/>
                <a:cs typeface="Times New Roman" panose="02020603050405020304" pitchFamily="18" charset="0"/>
              </a:rPr>
              <a:t>Představuje </a:t>
            </a:r>
            <a:r>
              <a:rPr lang="cs-CZ" sz="2000" dirty="0">
                <a:latin typeface="Times New Roman" panose="02020603050405020304" pitchFamily="18" charset="0"/>
                <a:cs typeface="Times New Roman" panose="02020603050405020304" pitchFamily="18" charset="0"/>
              </a:rPr>
              <a:t>vysvětlení, které je žákovy vlastní. Často se liší od vědeckého poznatku a je přetvářen. Nový poznatek se integruje do existujících struktur. </a:t>
            </a:r>
          </a:p>
          <a:p>
            <a:pPr marL="0" indent="0" algn="just">
              <a:spcBef>
                <a:spcPts val="0"/>
              </a:spcBef>
              <a:buNone/>
            </a:pPr>
            <a:endParaRPr lang="cs-CZ" sz="2000"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Evoluční didaktika </a:t>
            </a: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První desetiletí 21. století je ve znamení rozvoje tzv</a:t>
            </a:r>
            <a:r>
              <a:rPr lang="cs-CZ" sz="2000" b="1" dirty="0" smtClean="0">
                <a:latin typeface="Times New Roman" panose="02020603050405020304" pitchFamily="18" charset="0"/>
                <a:cs typeface="Times New Roman" panose="02020603050405020304" pitchFamily="18" charset="0"/>
              </a:rPr>
              <a:t>. evoluční didaktiky </a:t>
            </a:r>
            <a:r>
              <a:rPr lang="cs-CZ" sz="2000" dirty="0" smtClean="0">
                <a:latin typeface="Times New Roman" panose="02020603050405020304" pitchFamily="18" charset="0"/>
                <a:cs typeface="Times New Roman" panose="02020603050405020304" pitchFamily="18" charset="0"/>
              </a:rPr>
              <a:t>(Skalková, 2007), která představuje snahu vidět didaktické teorie ve vetší komplexnosti. Vychází z biologie, evoluční teorie a systémové teorie. Oproti reformní pedagogice vychází z výzkumů mozku, soudobé neurologie a teorie emoční intelig</a:t>
            </a:r>
            <a:r>
              <a:rPr lang="cs-CZ" sz="2000" dirty="0">
                <a:latin typeface="Times New Roman" panose="02020603050405020304" pitchFamily="18" charset="0"/>
                <a:cs typeface="Times New Roman" panose="02020603050405020304" pitchFamily="18" charset="0"/>
              </a:rPr>
              <a:t>e</a:t>
            </a:r>
            <a:r>
              <a:rPr lang="cs-CZ" sz="2000" dirty="0" smtClean="0">
                <a:latin typeface="Times New Roman" panose="02020603050405020304" pitchFamily="18" charset="0"/>
                <a:cs typeface="Times New Roman" panose="02020603050405020304" pitchFamily="18" charset="0"/>
              </a:rPr>
              <a:t>nce. Objevují se nové problémy k řešení  diskusi. Je konstatováno, že vzdělávací systémy ve vyspělých zemích preferují zvyšování znalostí, kognitivní výkony a rozvíjí racionální aspekty. Nevěnují se však emočním schopnostem (sebeuvědomování se, sebeovládání, zvládání emocí, sebekontrola, sebehodnocení, motivace, empatie, rozvoj mezilidských vztahů).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14</a:t>
            </a:fld>
            <a:endParaRPr lang="cs-CZ"/>
          </a:p>
        </p:txBody>
      </p:sp>
    </p:spTree>
    <p:extLst>
      <p:ext uri="{BB962C8B-B14F-4D97-AF65-F5344CB8AC3E}">
        <p14:creationId xmlns:p14="http://schemas.microsoft.com/office/powerpoint/2010/main" val="119921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indent="0" algn="just">
              <a:buNone/>
            </a:pP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2. Vzdělávací </a:t>
            </a:r>
            <a:r>
              <a:rPr lang="cs-CZ" sz="2800" b="1" dirty="0">
                <a:solidFill>
                  <a:schemeClr val="accent6">
                    <a:lumMod val="50000"/>
                  </a:schemeClr>
                </a:solidFill>
                <a:latin typeface="Times New Roman" panose="02020603050405020304" pitchFamily="18" charset="0"/>
                <a:cs typeface="Times New Roman" panose="02020603050405020304" pitchFamily="18" charset="0"/>
              </a:rPr>
              <a:t>systém v České republice. Systém odborného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vzdělávání</a:t>
            </a:r>
          </a:p>
          <a:p>
            <a:pPr marL="0" indent="0" algn="just">
              <a:buNone/>
            </a:pP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Dnes v České republice existují </a:t>
            </a:r>
            <a:r>
              <a:rPr lang="cs-CZ" sz="2000" b="1" dirty="0" smtClean="0">
                <a:latin typeface="Times New Roman" panose="02020603050405020304" pitchFamily="18" charset="0"/>
                <a:cs typeface="Times New Roman" panose="02020603050405020304" pitchFamily="18" charset="0"/>
              </a:rPr>
              <a:t>všechny typy vzdělávání </a:t>
            </a:r>
            <a:r>
              <a:rPr lang="cs-CZ" sz="2000" dirty="0" smtClean="0">
                <a:latin typeface="Times New Roman" panose="02020603050405020304" pitchFamily="18" charset="0"/>
                <a:cs typeface="Times New Roman" panose="02020603050405020304" pitchFamily="18" charset="0"/>
              </a:rPr>
              <a:t>-  předškolní,  základní, střední, vyšší odborné, vysokoškolské, celoživotní.</a:t>
            </a:r>
          </a:p>
          <a:p>
            <a:pPr marL="0" indent="0" algn="just">
              <a:buNone/>
            </a:pPr>
            <a:r>
              <a:rPr lang="cs-CZ" altLang="cs-CZ" sz="2000" kern="0" dirty="0">
                <a:latin typeface="Times New Roman" panose="02020603050405020304" pitchFamily="18" charset="0"/>
                <a:cs typeface="Times New Roman" panose="02020603050405020304" pitchFamily="18" charset="0"/>
              </a:rPr>
              <a:t>V</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a:t>
            </a:r>
            <a:r>
              <a:rPr kumimoji="0" lang="cs-CZ" altLang="cs-CZ" sz="2000" b="0" i="0" u="none" strike="noStrike" kern="0" cap="none" spc="0" normalizeH="0" baseline="0" noProof="0" dirty="0" err="1" smtClean="0">
                <a:ln>
                  <a:noFill/>
                </a:ln>
                <a:uLnTx/>
                <a:uFillTx/>
                <a:latin typeface="Times New Roman" panose="02020603050405020304" pitchFamily="18" charset="0"/>
                <a:cs typeface="Times New Roman" panose="02020603050405020304" pitchFamily="18" charset="0"/>
              </a:rPr>
              <a:t>ped</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literatuře se setkáváme s pojmem </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stupeň (stupně) vzdělávání. </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Jako nástroj pro srovnání vzdělávání v mezinárodním měřítku byla vytvořena</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Mezinárodní standardní klasifikace vzdělávání - ISCED (2011). </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Dokument rozlišuje  následující stupně vzdělávání: viz další strana. </a:t>
            </a:r>
            <a:endParaRPr lang="cs-CZ" sz="2000" dirty="0">
              <a:latin typeface="Times New Roman" panose="02020603050405020304" pitchFamily="18" charset="0"/>
              <a:cs typeface="Times New Roman" panose="02020603050405020304" pitchFamily="18" charset="0"/>
            </a:endParaRPr>
          </a:p>
          <a:p>
            <a:pPr marL="0" indent="0" algn="just">
              <a:buNone/>
            </a:pPr>
            <a:endParaRPr lang="cs-CZ" sz="20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15</a:t>
            </a:fld>
            <a:endParaRPr lang="cs-CZ"/>
          </a:p>
        </p:txBody>
      </p:sp>
    </p:spTree>
    <p:extLst>
      <p:ext uri="{BB962C8B-B14F-4D97-AF65-F5344CB8AC3E}">
        <p14:creationId xmlns:p14="http://schemas.microsoft.com/office/powerpoint/2010/main" val="2044325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03A514CB-D6FC-40DC-B342-F39EACB0574F}" type="slidenum">
              <a:rPr lang="cs-CZ" smtClean="0"/>
              <a:t>16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07584855"/>
              </p:ext>
            </p:extLst>
          </p:nvPr>
        </p:nvGraphicFramePr>
        <p:xfrm>
          <a:off x="467544" y="332656"/>
          <a:ext cx="8064896" cy="5694680"/>
        </p:xfrm>
        <a:graphic>
          <a:graphicData uri="http://schemas.openxmlformats.org/drawingml/2006/table">
            <a:tbl>
              <a:tblPr firstRow="1" bandRow="1">
                <a:tableStyleId>{5940675A-B579-460E-94D1-54222C63F5DA}</a:tableStyleId>
              </a:tblPr>
              <a:tblGrid>
                <a:gridCol w="2032000"/>
                <a:gridCol w="2288480"/>
                <a:gridCol w="3744416"/>
              </a:tblGrid>
              <a:tr h="139040">
                <a:tc>
                  <a:txBody>
                    <a:bodyPr/>
                    <a:lstStyle/>
                    <a:p>
                      <a:r>
                        <a:rPr lang="cs-CZ" b="1" dirty="0" smtClean="0">
                          <a:latin typeface="Times New Roman" panose="02020603050405020304" pitchFamily="18" charset="0"/>
                          <a:cs typeface="Times New Roman" panose="02020603050405020304" pitchFamily="18" charset="0"/>
                        </a:rPr>
                        <a:t>Kód</a:t>
                      </a:r>
                      <a:endParaRPr lang="cs-CZ" b="1" dirty="0">
                        <a:latin typeface="Times New Roman" panose="02020603050405020304" pitchFamily="18" charset="0"/>
                        <a:cs typeface="Times New Roman" panose="02020603050405020304" pitchFamily="18" charset="0"/>
                      </a:endParaRPr>
                    </a:p>
                  </a:txBody>
                  <a:tcPr/>
                </a:tc>
                <a:tc>
                  <a:txBody>
                    <a:bodyPr/>
                    <a:lstStyle/>
                    <a:p>
                      <a:r>
                        <a:rPr lang="cs-CZ" b="1" dirty="0" smtClean="0">
                          <a:latin typeface="Times New Roman" panose="02020603050405020304" pitchFamily="18" charset="0"/>
                          <a:cs typeface="Times New Roman" panose="02020603050405020304" pitchFamily="18" charset="0"/>
                        </a:rPr>
                        <a:t>Označení</a:t>
                      </a:r>
                      <a:endParaRPr lang="cs-CZ" b="1" dirty="0">
                        <a:latin typeface="Times New Roman" panose="02020603050405020304" pitchFamily="18" charset="0"/>
                        <a:cs typeface="Times New Roman" panose="02020603050405020304" pitchFamily="18" charset="0"/>
                      </a:endParaRPr>
                    </a:p>
                  </a:txBody>
                  <a:tcPr/>
                </a:tc>
                <a:tc>
                  <a:txBody>
                    <a:bodyPr/>
                    <a:lstStyle/>
                    <a:p>
                      <a:r>
                        <a:rPr lang="cs-CZ" b="1" dirty="0" smtClean="0">
                          <a:latin typeface="Times New Roman" panose="02020603050405020304" pitchFamily="18" charset="0"/>
                          <a:cs typeface="Times New Roman" panose="02020603050405020304" pitchFamily="18" charset="0"/>
                        </a:rPr>
                        <a:t>Odpovídající úroveň ve školství ČR</a:t>
                      </a:r>
                      <a:endParaRPr lang="cs-CZ" b="1" dirty="0">
                        <a:latin typeface="Times New Roman" panose="02020603050405020304" pitchFamily="18" charset="0"/>
                        <a:cs typeface="Times New Roman" panose="02020603050405020304" pitchFamily="18" charset="0"/>
                      </a:endParaRPr>
                    </a:p>
                  </a:txBody>
                  <a:tcPr/>
                </a:tc>
              </a:tr>
              <a:tr h="370840">
                <a:tc>
                  <a:txBody>
                    <a:bodyPr/>
                    <a:lstStyle/>
                    <a:p>
                      <a:pPr algn="ctr"/>
                      <a:r>
                        <a:rPr lang="cs-CZ" dirty="0">
                          <a:latin typeface="Times New Roman" panose="02020603050405020304" pitchFamily="18" charset="0"/>
                          <a:cs typeface="Times New Roman" panose="02020603050405020304" pitchFamily="18" charset="0"/>
                        </a:rPr>
                        <a:t>0</a:t>
                      </a:r>
                    </a:p>
                  </a:txBody>
                  <a:tcPr anchor="ctr"/>
                </a:tc>
                <a:tc>
                  <a:txBody>
                    <a:bodyPr/>
                    <a:lstStyle/>
                    <a:p>
                      <a:r>
                        <a:rPr lang="cs-CZ" dirty="0">
                          <a:latin typeface="Times New Roman" panose="02020603050405020304" pitchFamily="18" charset="0"/>
                          <a:cs typeface="Times New Roman" panose="02020603050405020304" pitchFamily="18" charset="0"/>
                        </a:rPr>
                        <a:t>vzdělávání v raném dětství</a:t>
                      </a:r>
                    </a:p>
                  </a:txBody>
                  <a:tcPr anchor="ctr"/>
                </a:tc>
                <a:tc>
                  <a:txBody>
                    <a:bodyPr/>
                    <a:lstStyle/>
                    <a:p>
                      <a:r>
                        <a:rPr lang="cs-CZ">
                          <a:latin typeface="Times New Roman" panose="02020603050405020304" pitchFamily="18" charset="0"/>
                          <a:cs typeface="Times New Roman" panose="02020603050405020304" pitchFamily="18" charset="0"/>
                        </a:rPr>
                        <a:t>mateřské školy</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1</a:t>
                      </a:r>
                    </a:p>
                  </a:txBody>
                  <a:tcPr anchor="ctr"/>
                </a:tc>
                <a:tc>
                  <a:txBody>
                    <a:bodyPr/>
                    <a:lstStyle/>
                    <a:p>
                      <a:r>
                        <a:rPr lang="cs-CZ" dirty="0">
                          <a:latin typeface="Times New Roman" panose="02020603050405020304" pitchFamily="18" charset="0"/>
                          <a:cs typeface="Times New Roman" panose="02020603050405020304" pitchFamily="18" charset="0"/>
                        </a:rPr>
                        <a:t>primární vzdělávání</a:t>
                      </a:r>
                    </a:p>
                  </a:txBody>
                  <a:tcPr anchor="ctr"/>
                </a:tc>
                <a:tc>
                  <a:txBody>
                    <a:bodyPr/>
                    <a:lstStyle/>
                    <a:p>
                      <a:r>
                        <a:rPr lang="cs-CZ" dirty="0">
                          <a:latin typeface="Times New Roman" panose="02020603050405020304" pitchFamily="18" charset="0"/>
                          <a:cs typeface="Times New Roman" panose="02020603050405020304" pitchFamily="18" charset="0"/>
                        </a:rPr>
                        <a:t>1. stupeň základní školy</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2</a:t>
                      </a:r>
                    </a:p>
                  </a:txBody>
                  <a:tcPr anchor="ctr"/>
                </a:tc>
                <a:tc>
                  <a:txBody>
                    <a:bodyPr/>
                    <a:lstStyle/>
                    <a:p>
                      <a:r>
                        <a:rPr lang="cs-CZ" dirty="0">
                          <a:latin typeface="Times New Roman" panose="02020603050405020304" pitchFamily="18" charset="0"/>
                          <a:cs typeface="Times New Roman" panose="02020603050405020304" pitchFamily="18" charset="0"/>
                        </a:rPr>
                        <a:t>nižší sekundární vzdělávání</a:t>
                      </a:r>
                    </a:p>
                  </a:txBody>
                  <a:tcPr anchor="ctr"/>
                </a:tc>
                <a:tc>
                  <a:txBody>
                    <a:bodyPr/>
                    <a:lstStyle/>
                    <a:p>
                      <a:r>
                        <a:rPr lang="cs-CZ" dirty="0">
                          <a:latin typeface="Times New Roman" panose="02020603050405020304" pitchFamily="18" charset="0"/>
                          <a:cs typeface="Times New Roman" panose="02020603050405020304" pitchFamily="18" charset="0"/>
                        </a:rPr>
                        <a:t>2. stupeň základní školy, 1.–4. ročník osmiletých, resp. 1.–2. ročník šestiletých středních škol</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3</a:t>
                      </a:r>
                    </a:p>
                  </a:txBody>
                  <a:tcPr anchor="ctr"/>
                </a:tc>
                <a:tc>
                  <a:txBody>
                    <a:bodyPr/>
                    <a:lstStyle/>
                    <a:p>
                      <a:r>
                        <a:rPr lang="cs-CZ" dirty="0">
                          <a:latin typeface="Times New Roman" panose="02020603050405020304" pitchFamily="18" charset="0"/>
                          <a:cs typeface="Times New Roman" panose="02020603050405020304" pitchFamily="18" charset="0"/>
                        </a:rPr>
                        <a:t>vyšší sekundární vzdělávání</a:t>
                      </a:r>
                    </a:p>
                  </a:txBody>
                  <a:tcPr anchor="ctr"/>
                </a:tc>
                <a:tc>
                  <a:txBody>
                    <a:bodyPr/>
                    <a:lstStyle/>
                    <a:p>
                      <a:r>
                        <a:rPr lang="cs-CZ" dirty="0">
                          <a:latin typeface="Times New Roman" panose="02020603050405020304" pitchFamily="18" charset="0"/>
                          <a:cs typeface="Times New Roman" panose="02020603050405020304" pitchFamily="18" charset="0"/>
                        </a:rPr>
                        <a:t>středoškolské, maturita či vyučení</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4</a:t>
                      </a:r>
                    </a:p>
                  </a:txBody>
                  <a:tcPr anchor="ctr"/>
                </a:tc>
                <a:tc>
                  <a:txBody>
                    <a:bodyPr/>
                    <a:lstStyle/>
                    <a:p>
                      <a:r>
                        <a:rPr lang="cs-CZ">
                          <a:latin typeface="Times New Roman" panose="02020603050405020304" pitchFamily="18" charset="0"/>
                          <a:cs typeface="Times New Roman" panose="02020603050405020304" pitchFamily="18" charset="0"/>
                        </a:rPr>
                        <a:t>postsekundární neterciární vzdělávání</a:t>
                      </a:r>
                    </a:p>
                  </a:txBody>
                  <a:tcPr anchor="ctr"/>
                </a:tc>
                <a:tc>
                  <a:txBody>
                    <a:bodyPr/>
                    <a:lstStyle/>
                    <a:p>
                      <a:r>
                        <a:rPr lang="cs-CZ" dirty="0">
                          <a:latin typeface="Times New Roman" panose="02020603050405020304" pitchFamily="18" charset="0"/>
                          <a:cs typeface="Times New Roman" panose="02020603050405020304" pitchFamily="18" charset="0"/>
                        </a:rPr>
                        <a:t>pomaturitní studium</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5</a:t>
                      </a:r>
                    </a:p>
                  </a:txBody>
                  <a:tcPr anchor="ctr"/>
                </a:tc>
                <a:tc>
                  <a:txBody>
                    <a:bodyPr/>
                    <a:lstStyle/>
                    <a:p>
                      <a:r>
                        <a:rPr lang="cs-CZ">
                          <a:latin typeface="Times New Roman" panose="02020603050405020304" pitchFamily="18" charset="0"/>
                          <a:cs typeface="Times New Roman" panose="02020603050405020304" pitchFamily="18" charset="0"/>
                        </a:rPr>
                        <a:t>krátký cyklus terciárního vzdělávání</a:t>
                      </a:r>
                    </a:p>
                  </a:txBody>
                  <a:tcPr anchor="ctr"/>
                </a:tc>
                <a:tc>
                  <a:txBody>
                    <a:bodyPr/>
                    <a:lstStyle/>
                    <a:p>
                      <a:r>
                        <a:rPr lang="cs-CZ" dirty="0">
                          <a:latin typeface="Times New Roman" panose="02020603050405020304" pitchFamily="18" charset="0"/>
                          <a:cs typeface="Times New Roman" panose="02020603050405020304" pitchFamily="18" charset="0"/>
                        </a:rPr>
                        <a:t>poslední dva ročníky konzervatoří</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6</a:t>
                      </a:r>
                    </a:p>
                  </a:txBody>
                  <a:tcPr anchor="ctr"/>
                </a:tc>
                <a:tc>
                  <a:txBody>
                    <a:bodyPr/>
                    <a:lstStyle/>
                    <a:p>
                      <a:r>
                        <a:rPr lang="cs-CZ" dirty="0">
                          <a:latin typeface="Times New Roman" panose="02020603050405020304" pitchFamily="18" charset="0"/>
                          <a:cs typeface="Times New Roman" panose="02020603050405020304" pitchFamily="18" charset="0"/>
                        </a:rPr>
                        <a:t>bakalářská </a:t>
                      </a:r>
                      <a:r>
                        <a:rPr lang="cs-CZ" dirty="0" smtClean="0">
                          <a:latin typeface="Times New Roman" panose="02020603050405020304" pitchFamily="18" charset="0"/>
                          <a:cs typeface="Times New Roman" panose="02020603050405020304" pitchFamily="18" charset="0"/>
                        </a:rPr>
                        <a:t>úroveň</a:t>
                      </a:r>
                      <a:endParaRPr lang="cs-CZ" dirty="0">
                        <a:latin typeface="Times New Roman" panose="02020603050405020304" pitchFamily="18" charset="0"/>
                        <a:cs typeface="Times New Roman" panose="02020603050405020304" pitchFamily="18" charset="0"/>
                      </a:endParaRPr>
                    </a:p>
                  </a:txBody>
                  <a:tcPr anchor="ctr"/>
                </a:tc>
                <a:tc>
                  <a:txBody>
                    <a:bodyPr/>
                    <a:lstStyle/>
                    <a:p>
                      <a:r>
                        <a:rPr lang="cs-CZ" dirty="0">
                          <a:latin typeface="Times New Roman" panose="02020603050405020304" pitchFamily="18" charset="0"/>
                          <a:cs typeface="Times New Roman" panose="02020603050405020304" pitchFamily="18" charset="0"/>
                        </a:rPr>
                        <a:t>bakalářské studium VŠ, studium VOŠ</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7</a:t>
                      </a:r>
                    </a:p>
                  </a:txBody>
                  <a:tcPr anchor="ctr"/>
                </a:tc>
                <a:tc>
                  <a:txBody>
                    <a:bodyPr/>
                    <a:lstStyle/>
                    <a:p>
                      <a:r>
                        <a:rPr lang="cs-CZ" dirty="0">
                          <a:latin typeface="Times New Roman" panose="02020603050405020304" pitchFamily="18" charset="0"/>
                          <a:cs typeface="Times New Roman" panose="02020603050405020304" pitchFamily="18" charset="0"/>
                        </a:rPr>
                        <a:t>magisterská </a:t>
                      </a:r>
                      <a:r>
                        <a:rPr lang="cs-CZ" dirty="0" smtClean="0">
                          <a:latin typeface="Times New Roman" panose="02020603050405020304" pitchFamily="18" charset="0"/>
                          <a:cs typeface="Times New Roman" panose="02020603050405020304" pitchFamily="18" charset="0"/>
                        </a:rPr>
                        <a:t>úroveň</a:t>
                      </a:r>
                      <a:endParaRPr lang="cs-CZ" dirty="0">
                        <a:latin typeface="Times New Roman" panose="02020603050405020304" pitchFamily="18" charset="0"/>
                        <a:cs typeface="Times New Roman" panose="02020603050405020304" pitchFamily="18" charset="0"/>
                      </a:endParaRPr>
                    </a:p>
                  </a:txBody>
                  <a:tcPr anchor="ctr"/>
                </a:tc>
                <a:tc>
                  <a:txBody>
                    <a:bodyPr/>
                    <a:lstStyle/>
                    <a:p>
                      <a:r>
                        <a:rPr lang="cs-CZ" dirty="0">
                          <a:latin typeface="Times New Roman" panose="02020603050405020304" pitchFamily="18" charset="0"/>
                          <a:cs typeface="Times New Roman" panose="02020603050405020304" pitchFamily="18" charset="0"/>
                        </a:rPr>
                        <a:t>magisterské studium VŠ</a:t>
                      </a:r>
                    </a:p>
                  </a:txBody>
                  <a:tcPr anchor="ctr"/>
                </a:tc>
              </a:tr>
              <a:tr h="370840">
                <a:tc>
                  <a:txBody>
                    <a:bodyPr/>
                    <a:lstStyle/>
                    <a:p>
                      <a:pPr algn="ctr"/>
                      <a:r>
                        <a:rPr lang="cs-CZ">
                          <a:latin typeface="Times New Roman" panose="02020603050405020304" pitchFamily="18" charset="0"/>
                          <a:cs typeface="Times New Roman" panose="02020603050405020304" pitchFamily="18" charset="0"/>
                        </a:rPr>
                        <a:t>8</a:t>
                      </a:r>
                    </a:p>
                  </a:txBody>
                  <a:tcPr anchor="ctr"/>
                </a:tc>
                <a:tc>
                  <a:txBody>
                    <a:bodyPr/>
                    <a:lstStyle/>
                    <a:p>
                      <a:r>
                        <a:rPr lang="cs-CZ" dirty="0">
                          <a:latin typeface="Times New Roman" panose="02020603050405020304" pitchFamily="18" charset="0"/>
                          <a:cs typeface="Times New Roman" panose="02020603050405020304" pitchFamily="18" charset="0"/>
                        </a:rPr>
                        <a:t>doktorská </a:t>
                      </a:r>
                      <a:r>
                        <a:rPr lang="cs-CZ" dirty="0" smtClean="0">
                          <a:latin typeface="Times New Roman" panose="02020603050405020304" pitchFamily="18" charset="0"/>
                          <a:cs typeface="Times New Roman" panose="02020603050405020304" pitchFamily="18" charset="0"/>
                        </a:rPr>
                        <a:t>úroveň</a:t>
                      </a:r>
                      <a:endParaRPr lang="cs-CZ" dirty="0">
                        <a:latin typeface="Times New Roman" panose="02020603050405020304" pitchFamily="18" charset="0"/>
                        <a:cs typeface="Times New Roman" panose="02020603050405020304" pitchFamily="18" charset="0"/>
                      </a:endParaRPr>
                    </a:p>
                  </a:txBody>
                  <a:tcPr anchor="ctr"/>
                </a:tc>
                <a:tc>
                  <a:txBody>
                    <a:bodyPr/>
                    <a:lstStyle/>
                    <a:p>
                      <a:r>
                        <a:rPr lang="cs-CZ" dirty="0">
                          <a:latin typeface="Times New Roman" panose="02020603050405020304" pitchFamily="18" charset="0"/>
                          <a:cs typeface="Times New Roman" panose="02020603050405020304" pitchFamily="18" charset="0"/>
                        </a:rPr>
                        <a:t>doktorské studium VŠ</a:t>
                      </a:r>
                    </a:p>
                  </a:txBody>
                  <a:tcPr anchor="ctr"/>
                </a:tc>
              </a:tr>
              <a:tr h="370840">
                <a:tc>
                  <a:txBody>
                    <a:bodyPr/>
                    <a:lstStyle/>
                    <a:p>
                      <a:pPr algn="ctr"/>
                      <a:r>
                        <a:rPr lang="cs-CZ" dirty="0">
                          <a:latin typeface="Times New Roman" panose="02020603050405020304" pitchFamily="18" charset="0"/>
                          <a:cs typeface="Times New Roman" panose="02020603050405020304" pitchFamily="18" charset="0"/>
                        </a:rPr>
                        <a:t>9</a:t>
                      </a:r>
                    </a:p>
                  </a:txBody>
                  <a:tcPr anchor="ctr"/>
                </a:tc>
                <a:tc gridSpan="2">
                  <a:txBody>
                    <a:bodyPr/>
                    <a:lstStyle/>
                    <a:p>
                      <a:r>
                        <a:rPr lang="cs-CZ" dirty="0">
                          <a:latin typeface="Times New Roman" panose="02020603050405020304" pitchFamily="18" charset="0"/>
                          <a:cs typeface="Times New Roman" panose="02020603050405020304" pitchFamily="18" charset="0"/>
                        </a:rPr>
                        <a:t>vzdělávání jinde neuvedené</a:t>
                      </a:r>
                    </a:p>
                  </a:txBody>
                  <a:tcPr anchor="ctr"/>
                </a:tc>
                <a:tc hMerge="1">
                  <a:txBody>
                    <a:bodyPr/>
                    <a:lstStyle/>
                    <a:p>
                      <a:endParaRPr lang="cs-CZ"/>
                    </a:p>
                  </a:txBody>
                  <a:tcPr/>
                </a:tc>
              </a:tr>
            </a:tbl>
          </a:graphicData>
        </a:graphic>
      </p:graphicFrame>
      <p:sp>
        <p:nvSpPr>
          <p:cNvPr id="6" name="TextovéPole 5"/>
          <p:cNvSpPr txBox="1"/>
          <p:nvPr/>
        </p:nvSpPr>
        <p:spPr>
          <a:xfrm>
            <a:off x="395536" y="6165304"/>
            <a:ext cx="7848872"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Tabulka 1. </a:t>
            </a:r>
            <a:r>
              <a:rPr lang="cs-CZ" altLang="cs-CZ" b="1" kern="0" dirty="0">
                <a:solidFill>
                  <a:prstClr val="black"/>
                </a:solidFill>
                <a:latin typeface="Times New Roman" panose="02020603050405020304" pitchFamily="18" charset="0"/>
                <a:cs typeface="Times New Roman" panose="02020603050405020304" pitchFamily="18" charset="0"/>
              </a:rPr>
              <a:t>Mezinárodní standardní klasifikace </a:t>
            </a:r>
            <a:r>
              <a:rPr lang="cs-CZ" altLang="cs-CZ" b="1" kern="0" dirty="0" smtClean="0">
                <a:solidFill>
                  <a:prstClr val="black"/>
                </a:solidFill>
                <a:latin typeface="Times New Roman" panose="02020603050405020304" pitchFamily="18" charset="0"/>
                <a:cs typeface="Times New Roman" panose="02020603050405020304" pitchFamily="18" charset="0"/>
              </a:rPr>
              <a:t>vzdělávání - </a:t>
            </a:r>
            <a:r>
              <a:rPr lang="cs-CZ" altLang="cs-CZ" b="1" kern="0" dirty="0">
                <a:solidFill>
                  <a:prstClr val="black"/>
                </a:solidFill>
                <a:latin typeface="Times New Roman" panose="02020603050405020304" pitchFamily="18" charset="0"/>
                <a:cs typeface="Times New Roman" panose="02020603050405020304" pitchFamily="18" charset="0"/>
              </a:rPr>
              <a:t>ISCED (2011)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922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336704"/>
          </a:xfrm>
        </p:spPr>
        <p:txBody>
          <a:bodyPr>
            <a:normAutofit fontScale="92500" lnSpcReduction="20000"/>
          </a:bodyPr>
          <a:lstStyle/>
          <a:p>
            <a:pPr marL="0" indent="0">
              <a:buNone/>
            </a:pPr>
            <a:r>
              <a:rPr lang="cs-CZ" sz="2200" b="1" dirty="0" smtClean="0">
                <a:solidFill>
                  <a:schemeClr val="accent6">
                    <a:lumMod val="50000"/>
                  </a:schemeClr>
                </a:solidFill>
                <a:latin typeface="Times New Roman" panose="02020603050405020304" pitchFamily="18" charset="0"/>
                <a:cs typeface="Times New Roman" panose="02020603050405020304" pitchFamily="18" charset="0"/>
              </a:rPr>
              <a:t>Systém odborného vzdělávání v ČR</a:t>
            </a:r>
            <a:endPar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lvl="0" algn="just" fontAlgn="base">
              <a:lnSpc>
                <a:spcPct val="110000"/>
              </a:lnSpc>
              <a:spcAft>
                <a:spcPct val="0"/>
              </a:spcAft>
              <a:buClr>
                <a:srgbClr val="FFCC00"/>
              </a:buClr>
              <a:buNone/>
            </a:pPr>
            <a:r>
              <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Systém oborů </a:t>
            </a: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v</a:t>
            </a:r>
            <a:r>
              <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odborném vzdělávání na středních školách lze rozdělit do následujících skupin (Pecina, 2015):</a:t>
            </a:r>
          </a:p>
          <a:p>
            <a:pPr lvl="0" algn="just" fontAlgn="base">
              <a:lnSpc>
                <a:spcPct val="110000"/>
              </a:lnSpc>
              <a:spcAft>
                <a:spcPct val="0"/>
              </a:spcAft>
              <a:buClr>
                <a:srgbClr val="FFCC00"/>
              </a:buClr>
              <a:buNone/>
            </a:pP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Technické obory (stavební, strojní, elektrotechnické…atd.).</a:t>
            </a:r>
          </a:p>
          <a:p>
            <a:pPr lvl="0" algn="just" fontAlgn="base">
              <a:lnSpc>
                <a:spcPct val="110000"/>
              </a:lnSpc>
              <a:spcAft>
                <a:spcPct val="0"/>
              </a:spcAft>
              <a:buClr>
                <a:srgbClr val="FFCC00"/>
              </a:buClr>
              <a:buNone/>
            </a:pP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Obory obchodu a služeb (kuchaři, cukráři, číšníci, kosmetičky, prodavači, cestovní ruch, pečovatelství, zdravotnictví…atd.).</a:t>
            </a:r>
          </a:p>
          <a:p>
            <a:pPr lvl="0" algn="just" fontAlgn="base">
              <a:lnSpc>
                <a:spcPct val="110000"/>
              </a:lnSpc>
              <a:spcAft>
                <a:spcPct val="0"/>
              </a:spcAft>
              <a:buClr>
                <a:srgbClr val="FFCC00"/>
              </a:buClr>
              <a:buNone/>
            </a:pP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Ekonomické obory.</a:t>
            </a:r>
          </a:p>
          <a:p>
            <a:pPr lvl="0" algn="just" fontAlgn="base">
              <a:lnSpc>
                <a:spcPct val="110000"/>
              </a:lnSpc>
              <a:spcAft>
                <a:spcPct val="0"/>
              </a:spcAft>
              <a:buClr>
                <a:srgbClr val="FFCC00"/>
              </a:buClr>
              <a:buNone/>
            </a:pPr>
            <a:r>
              <a:rPr kumimoji="0" lang="cs-CZ" altLang="cs-CZ" sz="22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Další obory, které nelze zařadit do předešlých skupin (např. zemědělské obory, obory policejní přípravy, polygrafie, obory bezpečnosti a ochrany obyvatelstva apod.). </a:t>
            </a:r>
          </a:p>
          <a:p>
            <a:pPr lvl="0" fontAlgn="base">
              <a:lnSpc>
                <a:spcPct val="110000"/>
              </a:lnSpc>
              <a:spcAft>
                <a:spcPct val="0"/>
              </a:spcAft>
              <a:buClr>
                <a:srgbClr val="FFCC00"/>
              </a:buClr>
              <a:buNone/>
            </a:pPr>
            <a:endPar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lvl="0" fontAlgn="base">
              <a:lnSpc>
                <a:spcPct val="110000"/>
              </a:lnSpc>
              <a:spcAft>
                <a:spcPct val="0"/>
              </a:spcAft>
              <a:buClr>
                <a:srgbClr val="FFCC00"/>
              </a:buClr>
              <a:buNone/>
            </a:pPr>
            <a:r>
              <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Typologie středních  odborných učilišť</a:t>
            </a:r>
          </a:p>
          <a:p>
            <a:pPr algn="just" fontAlgn="base">
              <a:lnSpc>
                <a:spcPct val="110000"/>
              </a:lnSpc>
              <a:spcAft>
                <a:spcPct val="0"/>
              </a:spcAft>
              <a:buClr>
                <a:schemeClr val="tx1"/>
              </a:buClr>
            </a:pPr>
            <a:r>
              <a:rPr kumimoji="0" lang="cs-CZ" altLang="cs-CZ" sz="22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Dvouleté učební obory ukončené neúplným středoškolským vzděláním.</a:t>
            </a:r>
          </a:p>
          <a:p>
            <a:pPr algn="just" fontAlgn="base">
              <a:lnSpc>
                <a:spcPct val="110000"/>
              </a:lnSpc>
              <a:spcAft>
                <a:spcPct val="0"/>
              </a:spcAft>
              <a:buClr>
                <a:schemeClr val="tx1"/>
              </a:buClr>
            </a:pPr>
            <a:r>
              <a:rPr kumimoji="0" lang="cs-CZ" altLang="cs-CZ" sz="22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Tříleté učební obory </a:t>
            </a:r>
            <a:r>
              <a:rPr lang="cs-CZ" sz="2200" dirty="0" smtClean="0">
                <a:solidFill>
                  <a:srgbClr val="000000"/>
                </a:solidFill>
                <a:effectLst/>
                <a:latin typeface="Times New Roman"/>
              </a:rPr>
              <a:t>ukončené středoškolským vzděláním s výučním listem.</a:t>
            </a:r>
            <a:endParaRPr kumimoji="0" lang="cs-CZ" altLang="cs-CZ" sz="22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lvl="0" algn="just" fontAlgn="base">
              <a:lnSpc>
                <a:spcPct val="110000"/>
              </a:lnSpc>
              <a:spcAft>
                <a:spcPct val="0"/>
              </a:spcAft>
              <a:buClr>
                <a:prstClr val="black"/>
              </a:buClr>
            </a:pPr>
            <a:r>
              <a:rPr kumimoji="0" lang="cs-CZ" altLang="cs-CZ" sz="22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Čtyřleté učební obory </a:t>
            </a:r>
            <a:r>
              <a:rPr lang="cs-CZ" sz="2200" dirty="0" smtClean="0">
                <a:solidFill>
                  <a:srgbClr val="000000"/>
                </a:solidFill>
                <a:effectLst/>
                <a:latin typeface="Times New Roman"/>
              </a:rPr>
              <a:t>ukončené středoškolským vzděláním s maturitní zkouškou a maturitním vysvědčením.</a:t>
            </a:r>
          </a:p>
          <a:p>
            <a:pPr marL="0" lvl="0" indent="0" algn="just" fontAlgn="base">
              <a:lnSpc>
                <a:spcPct val="110000"/>
              </a:lnSpc>
              <a:spcAft>
                <a:spcPct val="0"/>
              </a:spcAft>
              <a:buClr>
                <a:prstClr val="black"/>
              </a:buClr>
              <a:buNone/>
            </a:pPr>
            <a:r>
              <a:rPr kumimoji="0" lang="cs-CZ" altLang="cs-CZ" sz="2200" b="0" i="0" u="none" strike="noStrike" kern="0" cap="none" spc="0" normalizeH="0" baseline="0" noProof="0" dirty="0" smtClean="0">
                <a:ln>
                  <a:noFill/>
                </a:ln>
                <a:solidFill>
                  <a:srgbClr val="000000"/>
                </a:solidFill>
                <a:uLnTx/>
                <a:uFillTx/>
                <a:latin typeface="Times New Roman"/>
              </a:rPr>
              <a:t>Systém vzdělávání na střední odborných školách obsahuje složku </a:t>
            </a:r>
            <a:r>
              <a:rPr kumimoji="0" lang="cs-CZ" altLang="cs-CZ" sz="2200" b="1" i="0" u="none" strike="noStrike" kern="0" cap="none" spc="0" normalizeH="0" baseline="0" noProof="0" dirty="0" smtClean="0">
                <a:ln>
                  <a:noFill/>
                </a:ln>
                <a:solidFill>
                  <a:srgbClr val="000000"/>
                </a:solidFill>
                <a:uLnTx/>
                <a:uFillTx/>
                <a:latin typeface="Times New Roman"/>
              </a:rPr>
              <a:t>všeobecné vzdělávací a odbornou. </a:t>
            </a:r>
            <a:endParaRPr kumimoji="0" lang="cs-CZ" altLang="cs-CZ" sz="22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endParaRPr>
          </a:p>
          <a:p>
            <a:pPr marL="0" indent="0">
              <a:buClr>
                <a:schemeClr val="tx1"/>
              </a:buClr>
              <a:buNone/>
            </a:pPr>
            <a:endParaRPr lang="cs-CZ"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17</a:t>
            </a:fld>
            <a:endParaRPr lang="cs-CZ"/>
          </a:p>
        </p:txBody>
      </p:sp>
    </p:spTree>
    <p:extLst>
      <p:ext uri="{BB962C8B-B14F-4D97-AF65-F5344CB8AC3E}">
        <p14:creationId xmlns:p14="http://schemas.microsoft.com/office/powerpoint/2010/main" val="1759011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indent="0" algn="just">
              <a:lnSpc>
                <a:spcPct val="115000"/>
              </a:lnSpc>
              <a:spcAft>
                <a:spcPts val="0"/>
              </a:spcAft>
              <a:buNone/>
            </a:pPr>
            <a:r>
              <a:rPr lang="cs-CZ" sz="2000" dirty="0" smtClean="0">
                <a:effectLst/>
                <a:latin typeface="Times New Roman" panose="02020603050405020304" pitchFamily="18" charset="0"/>
                <a:ea typeface="Calibri"/>
                <a:cs typeface="Times New Roman" panose="02020603050405020304" pitchFamily="18" charset="0"/>
              </a:rPr>
              <a:t>V oblasti </a:t>
            </a:r>
            <a:r>
              <a:rPr lang="cs-CZ" sz="2000" b="1" dirty="0" smtClean="0">
                <a:effectLst/>
                <a:latin typeface="Times New Roman" panose="02020603050405020304" pitchFamily="18" charset="0"/>
                <a:ea typeface="Calibri"/>
                <a:cs typeface="Times New Roman" panose="02020603050405020304" pitchFamily="18" charset="0"/>
              </a:rPr>
              <a:t>odborného vzdělávání </a:t>
            </a:r>
            <a:r>
              <a:rPr lang="cs-CZ" sz="2000" dirty="0" smtClean="0">
                <a:effectLst/>
                <a:latin typeface="Times New Roman" panose="02020603050405020304" pitchFamily="18" charset="0"/>
                <a:ea typeface="Calibri"/>
                <a:cs typeface="Times New Roman" panose="02020603050405020304" pitchFamily="18" charset="0"/>
              </a:rPr>
              <a:t>to jsou teoretické odborné předměty a praktické vyučování.</a:t>
            </a:r>
            <a:endParaRPr lang="cs-CZ" sz="2000" dirty="0">
              <a:latin typeface="Times New Roman" panose="02020603050405020304" pitchFamily="18" charset="0"/>
              <a:ea typeface="Calibri"/>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18</a:t>
            </a:fld>
            <a:endParaRPr lang="cs-CZ"/>
          </a:p>
        </p:txBody>
      </p:sp>
    </p:spTree>
    <p:extLst>
      <p:ext uri="{BB962C8B-B14F-4D97-AF65-F5344CB8AC3E}">
        <p14:creationId xmlns:p14="http://schemas.microsoft.com/office/powerpoint/2010/main" val="3916364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a:bodyPr>
          <a:lstStyle/>
          <a:p>
            <a:pPr marL="0" lvl="0" indent="0" algn="just">
              <a:buNone/>
            </a:pP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3. Proces </a:t>
            </a:r>
            <a:r>
              <a:rPr lang="cs-CZ" sz="2800" b="1" dirty="0">
                <a:solidFill>
                  <a:schemeClr val="accent6">
                    <a:lumMod val="50000"/>
                  </a:schemeClr>
                </a:solidFill>
                <a:latin typeface="Times New Roman" panose="02020603050405020304" pitchFamily="18" charset="0"/>
                <a:cs typeface="Times New Roman" panose="02020603050405020304" pitchFamily="18" charset="0"/>
              </a:rPr>
              <a:t>výuky, fáze výuky.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Pedagogická </a:t>
            </a:r>
            <a:r>
              <a:rPr lang="cs-CZ" sz="2800" b="1" dirty="0">
                <a:solidFill>
                  <a:schemeClr val="accent6">
                    <a:lumMod val="50000"/>
                  </a:schemeClr>
                </a:solidFill>
                <a:latin typeface="Times New Roman" panose="02020603050405020304" pitchFamily="18" charset="0"/>
                <a:cs typeface="Times New Roman" panose="02020603050405020304" pitchFamily="18" charset="0"/>
              </a:rPr>
              <a:t>komunikace ve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výuce </a:t>
            </a:r>
          </a:p>
          <a:p>
            <a:pPr marL="0" lvl="0" indent="0" algn="just">
              <a:buNone/>
            </a:pPr>
            <a:r>
              <a:rPr lang="cs-CZ" sz="2000" dirty="0" smtClean="0">
                <a:solidFill>
                  <a:prstClr val="black"/>
                </a:solidFill>
                <a:latin typeface="Times New Roman" panose="02020603050405020304" pitchFamily="18" charset="0"/>
                <a:cs typeface="Times New Roman" panose="02020603050405020304" pitchFamily="18" charset="0"/>
              </a:rPr>
              <a:t>  </a:t>
            </a:r>
          </a:p>
          <a:p>
            <a:pPr marL="3175" lvl="0" indent="6350" algn="just" fontAlgn="base">
              <a:spcAft>
                <a:spcPct val="0"/>
              </a:spcAft>
              <a:buClr>
                <a:srgbClr val="FFCC00"/>
              </a:buClr>
              <a:buSzPct val="120000"/>
              <a:buNone/>
              <a:defRPr/>
            </a:pPr>
            <a:r>
              <a:rPr lang="cs-CZ" altLang="cs-CZ" sz="2000" b="1" kern="0" dirty="0">
                <a:solidFill>
                  <a:schemeClr val="accent6">
                    <a:lumMod val="50000"/>
                  </a:schemeClr>
                </a:solidFill>
                <a:latin typeface="Times New Roman" pitchFamily="18" charset="0"/>
              </a:rPr>
              <a:t>Vyučovací </a:t>
            </a:r>
            <a:r>
              <a:rPr lang="cs-CZ" altLang="cs-CZ" sz="2000" b="1" kern="0" dirty="0" smtClean="0">
                <a:solidFill>
                  <a:schemeClr val="accent6">
                    <a:lumMod val="50000"/>
                  </a:schemeClr>
                </a:solidFill>
                <a:latin typeface="Times New Roman" pitchFamily="18" charset="0"/>
              </a:rPr>
              <a:t>proces - </a:t>
            </a:r>
            <a:r>
              <a:rPr lang="cs-CZ" altLang="cs-CZ" sz="2000" kern="0" dirty="0" smtClean="0">
                <a:solidFill>
                  <a:srgbClr val="000000"/>
                </a:solidFill>
                <a:latin typeface="Times New Roman" pitchFamily="18" charset="0"/>
              </a:rPr>
              <a:t>záměrné</a:t>
            </a:r>
            <a:r>
              <a:rPr lang="cs-CZ" altLang="cs-CZ" sz="2000" kern="0" dirty="0">
                <a:solidFill>
                  <a:srgbClr val="000000"/>
                </a:solidFill>
                <a:latin typeface="Times New Roman" pitchFamily="18" charset="0"/>
              </a:rPr>
              <a:t>, cílevědomé, soustavné a racionální řízení aktivit žáků, které směřuje k dosažení stanovených výchovně - vzdělávacích </a:t>
            </a:r>
            <a:r>
              <a:rPr lang="cs-CZ" altLang="cs-CZ" sz="2000" kern="0" dirty="0" smtClean="0">
                <a:solidFill>
                  <a:srgbClr val="000000"/>
                </a:solidFill>
                <a:latin typeface="Times New Roman" pitchFamily="18" charset="0"/>
              </a:rPr>
              <a:t>cílů. Vede </a:t>
            </a:r>
            <a:r>
              <a:rPr lang="cs-CZ" altLang="cs-CZ" sz="2000" kern="0" dirty="0">
                <a:solidFill>
                  <a:srgbClr val="000000"/>
                </a:solidFill>
                <a:latin typeface="Times New Roman" pitchFamily="18" charset="0"/>
              </a:rPr>
              <a:t>k osvojení soustavy vědomostí a dovedností a k rozvoji duševních a tělesných schopností a k utváření osobnosti žáka. </a:t>
            </a:r>
            <a:r>
              <a:rPr lang="cs-CZ" altLang="cs-CZ" sz="2000" kern="0" dirty="0" smtClean="0">
                <a:solidFill>
                  <a:srgbClr val="000000"/>
                </a:solidFill>
                <a:latin typeface="Times New Roman" pitchFamily="18" charset="0"/>
              </a:rPr>
              <a:t>Proces </a:t>
            </a:r>
            <a:r>
              <a:rPr lang="cs-CZ" altLang="cs-CZ" sz="2000" kern="0" dirty="0">
                <a:solidFill>
                  <a:srgbClr val="000000"/>
                </a:solidFill>
                <a:latin typeface="Times New Roman" pitchFamily="18" charset="0"/>
              </a:rPr>
              <a:t>vzájemného </a:t>
            </a:r>
            <a:r>
              <a:rPr lang="cs-CZ" altLang="cs-CZ" sz="2000" kern="0" dirty="0" smtClean="0">
                <a:solidFill>
                  <a:srgbClr val="000000"/>
                </a:solidFill>
                <a:latin typeface="Times New Roman" pitchFamily="18" charset="0"/>
              </a:rPr>
              <a:t>působení, interakce </a:t>
            </a:r>
            <a:r>
              <a:rPr lang="cs-CZ" altLang="cs-CZ" sz="2000" kern="0" dirty="0">
                <a:solidFill>
                  <a:srgbClr val="000000"/>
                </a:solidFill>
                <a:latin typeface="Times New Roman" pitchFamily="18" charset="0"/>
              </a:rPr>
              <a:t>mezi učitelem a </a:t>
            </a:r>
            <a:r>
              <a:rPr lang="cs-CZ" altLang="cs-CZ" sz="2000" kern="0" dirty="0" smtClean="0">
                <a:solidFill>
                  <a:srgbClr val="000000"/>
                </a:solidFill>
                <a:latin typeface="Times New Roman" pitchFamily="18" charset="0"/>
              </a:rPr>
              <a:t>žákem. </a:t>
            </a:r>
            <a:r>
              <a:rPr lang="cs-CZ" altLang="cs-CZ" sz="2000" kern="0" dirty="0">
                <a:solidFill>
                  <a:srgbClr val="000000"/>
                </a:solidFill>
                <a:latin typeface="Times New Roman" pitchFamily="18" charset="0"/>
              </a:rPr>
              <a:t>Proces výchovně - vzdělávací. </a:t>
            </a:r>
            <a:endParaRPr lang="cs-CZ" sz="2000" dirty="0">
              <a:solidFill>
                <a:prstClr val="black"/>
              </a:solidFill>
              <a:latin typeface="Times New Roman" panose="02020603050405020304" pitchFamily="18" charset="0"/>
              <a:cs typeface="Times New Roman" panose="02020603050405020304" pitchFamily="18" charset="0"/>
            </a:endParaRPr>
          </a:p>
          <a:p>
            <a:pPr marL="0" indent="0" algn="just">
              <a:buNone/>
              <a:defRPr/>
            </a:pPr>
            <a:r>
              <a:rPr lang="cs-CZ" altLang="cs-CZ" sz="2000" dirty="0">
                <a:latin typeface="Times New Roman" panose="02020603050405020304" pitchFamily="18" charset="0"/>
                <a:cs typeface="Times New Roman" panose="02020603050405020304" pitchFamily="18" charset="0"/>
              </a:rPr>
              <a:t>Žádný pedagogický jev neexistuje izolovaně, sám o sobě. Vždy je součástí určitého celku, je zapojen do nějakého řádu, je prvkem dané struktury a plní konkrétní funkci v souladu s jinými prvky systému.</a:t>
            </a:r>
          </a:p>
          <a:p>
            <a:pPr marL="0" indent="0" algn="just">
              <a:buNone/>
              <a:defRPr/>
            </a:pPr>
            <a:r>
              <a:rPr lang="cs-CZ" altLang="cs-CZ" sz="2000" dirty="0" smtClean="0">
                <a:latin typeface="Times New Roman" panose="02020603050405020304" pitchFamily="18" charset="0"/>
                <a:cs typeface="Times New Roman" panose="02020603050405020304" pitchFamily="18" charset="0"/>
              </a:rPr>
              <a:t>Výchovně - </a:t>
            </a:r>
            <a:r>
              <a:rPr lang="cs-CZ" altLang="cs-CZ" sz="2000" dirty="0">
                <a:latin typeface="Times New Roman" panose="02020603050405020304" pitchFamily="18" charset="0"/>
                <a:cs typeface="Times New Roman" panose="02020603050405020304" pitchFamily="18" charset="0"/>
              </a:rPr>
              <a:t>vzdělávací proces z hlediska </a:t>
            </a:r>
            <a:r>
              <a:rPr lang="cs-CZ" altLang="cs-CZ" sz="2000" b="1" dirty="0">
                <a:latin typeface="Times New Roman" panose="02020603050405020304" pitchFamily="18" charset="0"/>
                <a:cs typeface="Times New Roman" panose="02020603050405020304" pitchFamily="18" charset="0"/>
              </a:rPr>
              <a:t>systémového přístupu </a:t>
            </a:r>
            <a:r>
              <a:rPr lang="cs-CZ" altLang="cs-CZ" sz="2000" dirty="0">
                <a:latin typeface="Times New Roman" panose="02020603050405020304" pitchFamily="18" charset="0"/>
                <a:cs typeface="Times New Roman" panose="02020603050405020304" pitchFamily="18" charset="0"/>
              </a:rPr>
              <a:t>tvoří řada prvků, které tvoří v systému různé funkce. Mají různou </a:t>
            </a:r>
            <a:r>
              <a:rPr lang="cs-CZ" altLang="cs-CZ" sz="2000" dirty="0" err="1">
                <a:latin typeface="Times New Roman" panose="02020603050405020304" pitchFamily="18" charset="0"/>
                <a:cs typeface="Times New Roman" panose="02020603050405020304" pitchFamily="18" charset="0"/>
              </a:rPr>
              <a:t>systémotvornou</a:t>
            </a:r>
            <a:r>
              <a:rPr lang="cs-CZ" altLang="cs-CZ" sz="2000" dirty="0">
                <a:latin typeface="Times New Roman" panose="02020603050405020304" pitchFamily="18" charset="0"/>
                <a:cs typeface="Times New Roman" panose="02020603050405020304" pitchFamily="18" charset="0"/>
              </a:rPr>
              <a:t> váhu, vytvářejí nestejný počet vazeb k ostatním prvkům a působícím faktorům. Vždy se vzájemně ovlivňují, vytvářejí komplexní celek a nelze je tedy libovolně měnit bez následků pro další rozvoj celého </a:t>
            </a:r>
            <a:r>
              <a:rPr lang="cs-CZ" altLang="cs-CZ" sz="2000" dirty="0" smtClean="0">
                <a:latin typeface="Times New Roman" panose="02020603050405020304" pitchFamily="18" charset="0"/>
                <a:cs typeface="Times New Roman" panose="02020603050405020304" pitchFamily="18" charset="0"/>
              </a:rPr>
              <a:t>systému (systémové pojetí didaktiky).  </a:t>
            </a:r>
            <a:endParaRPr lang="cs-CZ" altLang="cs-CZ" sz="2000" dirty="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19</a:t>
            </a:fld>
            <a:endParaRPr lang="cs-CZ"/>
          </a:p>
        </p:txBody>
      </p:sp>
    </p:spTree>
    <p:extLst>
      <p:ext uri="{BB962C8B-B14F-4D97-AF65-F5344CB8AC3E}">
        <p14:creationId xmlns:p14="http://schemas.microsoft.com/office/powerpoint/2010/main" val="165131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88640"/>
            <a:ext cx="8640960" cy="6408712"/>
          </a:xfrm>
        </p:spPr>
        <p:txBody>
          <a:bodyPr>
            <a:noAutofit/>
          </a:bodyPr>
          <a:lstStyle/>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Název a kód předmětu: </a:t>
            </a:r>
            <a:r>
              <a:rPr lang="cs-CZ" sz="2000" dirty="0" smtClean="0">
                <a:latin typeface="Times New Roman" panose="02020603050405020304" pitchFamily="18" charset="0"/>
                <a:cs typeface="Times New Roman" panose="02020603050405020304" pitchFamily="18" charset="0"/>
              </a:rPr>
              <a:t>UOPK_0017 Obecná didaktika </a:t>
            </a:r>
          </a:p>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Rozsah přímé výuky:</a:t>
            </a:r>
            <a:r>
              <a:rPr lang="cs-CZ" sz="2000" b="1" dirty="0" smtClean="0">
                <a:latin typeface="Times New Roman" panose="02020603050405020304" pitchFamily="18" charset="0"/>
                <a:cs typeface="Times New Roman" panose="02020603050405020304" pitchFamily="18" charset="0"/>
              </a:rPr>
              <a:t> </a:t>
            </a:r>
            <a:r>
              <a:rPr lang="cs-CZ" sz="2000" dirty="0" smtClean="0">
                <a:latin typeface="Times New Roman" panose="02020603050405020304" pitchFamily="18" charset="0"/>
                <a:cs typeface="Times New Roman" panose="02020603050405020304" pitchFamily="18" charset="0"/>
              </a:rPr>
              <a:t>8 hodin konzultací</a:t>
            </a:r>
          </a:p>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Způsob ukončení předmětu: </a:t>
            </a:r>
            <a:r>
              <a:rPr lang="cs-CZ" sz="2000" dirty="0" smtClean="0">
                <a:latin typeface="Times New Roman" panose="02020603050405020304" pitchFamily="18" charset="0"/>
                <a:cs typeface="Times New Roman" panose="02020603050405020304" pitchFamily="18" charset="0"/>
              </a:rPr>
              <a:t>zkouška </a:t>
            </a:r>
          </a:p>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Požadavky k úspěšnému zvládnutí zkoušky:</a:t>
            </a:r>
            <a:r>
              <a:rPr lang="cs-CZ" sz="2000" dirty="0" smtClean="0">
                <a:solidFill>
                  <a:schemeClr val="accent6">
                    <a:lumMod val="50000"/>
                  </a:schemeClr>
                </a:solidFill>
                <a:latin typeface="Times New Roman" panose="02020603050405020304" pitchFamily="18" charset="0"/>
                <a:cs typeface="Times New Roman" panose="02020603050405020304" pitchFamily="18" charset="0"/>
              </a:rPr>
              <a:t> </a:t>
            </a:r>
            <a:r>
              <a:rPr lang="cs-CZ" sz="2000" dirty="0">
                <a:latin typeface="Times New Roman" panose="02020603050405020304" pitchFamily="18" charset="0"/>
                <a:cs typeface="Times New Roman" panose="02020603050405020304" pitchFamily="18" charset="0"/>
              </a:rPr>
              <a:t>Z</a:t>
            </a:r>
            <a:r>
              <a:rPr lang="cs-CZ" sz="2000" dirty="0" smtClean="0">
                <a:latin typeface="Times New Roman" panose="02020603050405020304" pitchFamily="18" charset="0"/>
                <a:cs typeface="Times New Roman" panose="02020603050405020304" pitchFamily="18" charset="0"/>
              </a:rPr>
              <a:t>nalost problematiky v rozsahu témat 1- 12. Zkouška bude písemná a ústní. Otázky ke zkoušce – viz. témata.</a:t>
            </a:r>
            <a:endParaRPr lang="en-US" sz="2000" dirty="0" smtClean="0">
              <a:latin typeface="Times New Roman" panose="02020603050405020304" pitchFamily="18" charset="0"/>
              <a:cs typeface="Times New Roman" panose="02020603050405020304" pitchFamily="18" charset="0"/>
            </a:endParaRPr>
          </a:p>
          <a:p>
            <a:pPr marL="0" indent="0">
              <a:spcBef>
                <a:spcPts val="0"/>
              </a:spcBef>
              <a:buNone/>
            </a:pPr>
            <a:endParaRPr lang="cs-CZ" sz="2000" b="1" dirty="0" smtClean="0">
              <a:latin typeface="Times New Roman" panose="02020603050405020304" pitchFamily="18" charset="0"/>
              <a:cs typeface="Times New Roman" panose="02020603050405020304" pitchFamily="18" charset="0"/>
            </a:endParaRPr>
          </a:p>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Vyučující:</a:t>
            </a:r>
          </a:p>
          <a:p>
            <a:pPr marL="0" indent="0">
              <a:spcBef>
                <a:spcPts val="0"/>
              </a:spcBef>
              <a:buNone/>
            </a:pPr>
            <a:r>
              <a:rPr lang="cs-CZ" sz="2000" dirty="0" smtClean="0">
                <a:latin typeface="Times New Roman" panose="02020603050405020304" pitchFamily="18" charset="0"/>
                <a:cs typeface="Times New Roman" panose="02020603050405020304" pitchFamily="18" charset="0"/>
              </a:rPr>
              <a:t>Mgr. Pavel Pecina, Ph.D. </a:t>
            </a:r>
          </a:p>
          <a:p>
            <a:pPr marL="0" indent="0">
              <a:spcBef>
                <a:spcPts val="0"/>
              </a:spcBef>
              <a:buNone/>
            </a:pPr>
            <a:r>
              <a:rPr lang="cs-CZ" sz="2000" dirty="0" smtClean="0">
                <a:latin typeface="Times New Roman" panose="02020603050405020304" pitchFamily="18" charset="0"/>
                <a:cs typeface="Times New Roman" panose="02020603050405020304" pitchFamily="18" charset="0"/>
              </a:rPr>
              <a:t>Katedra fyziky, chemie a odborného vzdělávání, sekce odborného vzdělávání</a:t>
            </a:r>
          </a:p>
          <a:p>
            <a:pPr marL="0" indent="0">
              <a:spcBef>
                <a:spcPts val="0"/>
              </a:spcBef>
              <a:buNone/>
            </a:pPr>
            <a:r>
              <a:rPr lang="cs-CZ" sz="2000" dirty="0" smtClean="0">
                <a:latin typeface="Times New Roman" panose="02020603050405020304" pitchFamily="18" charset="0"/>
                <a:cs typeface="Times New Roman" panose="02020603050405020304" pitchFamily="18" charset="0"/>
              </a:rPr>
              <a:t>Poříčí 7, 1.patro </a:t>
            </a:r>
            <a:endParaRPr lang="cs-CZ" sz="2000" dirty="0">
              <a:latin typeface="Times New Roman" panose="02020603050405020304" pitchFamily="18" charset="0"/>
              <a:cs typeface="Times New Roman" panose="02020603050405020304" pitchFamily="18" charset="0"/>
            </a:endParaRPr>
          </a:p>
          <a:p>
            <a:pPr marL="0" indent="0">
              <a:spcBef>
                <a:spcPts val="0"/>
              </a:spcBef>
              <a:buNone/>
            </a:pPr>
            <a:r>
              <a:rPr lang="cs-CZ" sz="2000" dirty="0" smtClean="0">
                <a:latin typeface="Times New Roman" panose="02020603050405020304" pitchFamily="18" charset="0"/>
                <a:cs typeface="Times New Roman" panose="02020603050405020304" pitchFamily="18" charset="0"/>
              </a:rPr>
              <a:t>Telefon: +420 54949 5488</a:t>
            </a:r>
          </a:p>
          <a:p>
            <a:pPr marL="0" indent="0">
              <a:spcBef>
                <a:spcPts val="0"/>
              </a:spcBef>
              <a:buNone/>
            </a:pPr>
            <a:r>
              <a:rPr lang="cs-CZ" sz="2000" dirty="0" smtClean="0">
                <a:latin typeface="Times New Roman" panose="02020603050405020304" pitchFamily="18" charset="0"/>
                <a:cs typeface="Times New Roman" panose="02020603050405020304" pitchFamily="18" charset="0"/>
              </a:rPr>
              <a:t>Mail: </a:t>
            </a:r>
            <a:r>
              <a:rPr lang="cs-CZ" sz="2000" dirty="0" err="1" smtClean="0">
                <a:latin typeface="Times New Roman" panose="02020603050405020304" pitchFamily="18" charset="0"/>
                <a:cs typeface="Times New Roman" panose="02020603050405020304" pitchFamily="18" charset="0"/>
              </a:rPr>
              <a:t>ppecina</a:t>
            </a:r>
            <a:r>
              <a:rPr lang="en-US" sz="2000" dirty="0" smtClean="0">
                <a:latin typeface="Times New Roman" panose="02020603050405020304" pitchFamily="18" charset="0"/>
                <a:cs typeface="Times New Roman" panose="02020603050405020304" pitchFamily="18" charset="0"/>
              </a:rPr>
              <a:t>@ped.muni.cz</a:t>
            </a:r>
            <a:endParaRPr lang="cs-CZ" sz="20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000" b="1" dirty="0" smtClean="0">
              <a:latin typeface="Times New Roman" panose="02020603050405020304" pitchFamily="18" charset="0"/>
              <a:cs typeface="Times New Roman" panose="02020603050405020304" pitchFamily="18" charset="0"/>
            </a:endParaRPr>
          </a:p>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Cíl předmětu a studia:</a:t>
            </a:r>
          </a:p>
          <a:p>
            <a:pPr marL="0" lvl="0" indent="0" algn="just" fontAlgn="base">
              <a:spcBef>
                <a:spcPts val="0"/>
              </a:spcBef>
              <a:buClr>
                <a:srgbClr val="FFCC00"/>
              </a:buClr>
              <a:buSzPct val="120000"/>
              <a:buNone/>
            </a:pPr>
            <a:r>
              <a:rPr lang="cs-CZ" sz="2000" dirty="0" smtClean="0">
                <a:latin typeface="Times New Roman" panose="02020603050405020304" pitchFamily="18" charset="0"/>
                <a:cs typeface="Times New Roman" panose="02020603050405020304" pitchFamily="18" charset="0"/>
              </a:rPr>
              <a:t>Osvojení vědomostí a dovedností v oblasti základních problémových okruhů vztahujících se k problematice výuky (předmět didaktiky jako vědy, výukový proces, cíle výuky, obsah výuky, technologie výuky). </a:t>
            </a:r>
            <a:r>
              <a:rPr kumimoji="0" lang="cs-CZ" altLang="cs-CZ" sz="2000" b="0"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Důraz je kladen na komunikační aspekty výchovně-vzdělávací práce, na rozvoj aktivity, samostatnosti a tvořivosti žáků a na formování celé jejich osobnosti</a:t>
            </a:r>
            <a:r>
              <a:rPr kumimoji="0" lang="cs-CZ" altLang="cs-CZ" sz="2000" b="1"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a:t>
            </a:r>
          </a:p>
          <a:p>
            <a:pPr marL="0" lvl="0" indent="0" algn="just" fontAlgn="base">
              <a:spcBef>
                <a:spcPts val="0"/>
              </a:spcBef>
              <a:buClr>
                <a:srgbClr val="FFCC00"/>
              </a:buClr>
              <a:buSzPct val="120000"/>
              <a:buNone/>
            </a:pPr>
            <a:r>
              <a:rPr kumimoji="0" lang="cs-CZ" altLang="cs-CZ" sz="2000" b="0" i="0" u="none" strike="noStrike" kern="0" cap="none" spc="0" normalizeH="0" baseline="0" noProof="0" dirty="0" smtClean="0">
                <a:ln>
                  <a:noFill/>
                </a:ln>
                <a:effectLst/>
                <a:uLnTx/>
                <a:uFillTx/>
                <a:latin typeface="Times New Roman" panose="02020603050405020304" pitchFamily="18" charset="0"/>
                <a:cs typeface="Times New Roman" panose="02020603050405020304" pitchFamily="18" charset="0"/>
              </a:rPr>
              <a:t>Vytváří obsahové i metodologické předpoklady pro úspěšné zvládnutí oborových (předmětových) didaktik a pedagogické praxe.</a:t>
            </a:r>
            <a:endParaRPr lang="cs-CZ" sz="20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a:t>
            </a:fld>
            <a:endParaRPr lang="cs-CZ"/>
          </a:p>
        </p:txBody>
      </p:sp>
    </p:spTree>
    <p:extLst>
      <p:ext uri="{BB962C8B-B14F-4D97-AF65-F5344CB8AC3E}">
        <p14:creationId xmlns:p14="http://schemas.microsoft.com/office/powerpoint/2010/main" val="350435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03A514CB-D6FC-40DC-B342-F39EACB0574F}" type="slidenum">
              <a:rPr lang="cs-CZ" smtClean="0"/>
              <a:t>20</a:t>
            </a:fld>
            <a:endParaRPr lang="cs-CZ"/>
          </a:p>
        </p:txBody>
      </p:sp>
      <p:grpSp>
        <p:nvGrpSpPr>
          <p:cNvPr id="5" name="Group 3"/>
          <p:cNvGrpSpPr>
            <a:grpSpLocks noChangeAspect="1"/>
          </p:cNvGrpSpPr>
          <p:nvPr/>
        </p:nvGrpSpPr>
        <p:grpSpPr bwMode="auto">
          <a:xfrm>
            <a:off x="467544" y="404664"/>
            <a:ext cx="8256587" cy="4608512"/>
            <a:chOff x="2038" y="2058"/>
            <a:chExt cx="11381" cy="5472"/>
          </a:xfrm>
        </p:grpSpPr>
        <p:sp>
          <p:nvSpPr>
            <p:cNvPr id="6" name="AutoShape 13"/>
            <p:cNvSpPr>
              <a:spLocks noChangeAspect="1" noChangeArrowheads="1" noTextEdit="1"/>
            </p:cNvSpPr>
            <p:nvPr/>
          </p:nvSpPr>
          <p:spPr bwMode="auto">
            <a:xfrm>
              <a:off x="2038" y="2058"/>
              <a:ext cx="11381" cy="52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defRPr/>
              </a:pPr>
              <a:endParaRPr lang="cs-CZ" kern="0">
                <a:solidFill>
                  <a:sysClr val="windowText" lastClr="000000"/>
                </a:solidFill>
                <a:latin typeface="Tahoma" pitchFamily="34" charset="0"/>
              </a:endParaRPr>
            </a:p>
          </p:txBody>
        </p:sp>
        <p:sp>
          <p:nvSpPr>
            <p:cNvPr id="7" name="AutoShape 12"/>
            <p:cNvSpPr>
              <a:spLocks noChangeArrowheads="1"/>
            </p:cNvSpPr>
            <p:nvPr/>
          </p:nvSpPr>
          <p:spPr bwMode="auto">
            <a:xfrm>
              <a:off x="2038" y="4716"/>
              <a:ext cx="2556" cy="2814"/>
            </a:xfrm>
            <a:prstGeom prst="roundRect">
              <a:avLst>
                <a:gd name="adj" fmla="val 16667"/>
              </a:avLst>
            </a:prstGeom>
            <a:solidFill>
              <a:srgbClr val="00B050"/>
            </a:solidFill>
            <a:ln w="12700">
              <a:solidFill>
                <a:srgbClr val="000000"/>
              </a:solidFill>
              <a:round/>
              <a:headEnd/>
              <a:tailEnd/>
            </a:ln>
          </p:spPr>
          <p:txBody>
            <a:bodyPr lIns="61265" tIns="30632" rIns="61265" bIns="30632" anchor="ctr"/>
            <a:lstStyle/>
            <a:p>
              <a:pPr algn="ctr">
                <a:defRPr/>
              </a:pPr>
              <a:r>
                <a:rPr lang="cs-CZ" sz="1400" b="1" kern="0" dirty="0">
                  <a:solidFill>
                    <a:srgbClr val="000000"/>
                  </a:solidFill>
                  <a:latin typeface="Times New Roman" pitchFamily="18" charset="0"/>
                  <a:cs typeface="Times New Roman" pitchFamily="18" charset="0"/>
                </a:rPr>
                <a:t>2. Dlouhodobé (perspektivní) plánování výuky (na celý školní rok, probíhá před začátkem školního roku), stanovení</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 výukových </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c</a:t>
              </a:r>
              <a:r>
                <a:rPr lang="cs-CZ" sz="1400" b="1" kern="0" dirty="0" smtClean="0">
                  <a:solidFill>
                    <a:srgbClr val="000000"/>
                  </a:solidFill>
                  <a:latin typeface="Times New Roman" pitchFamily="18" charset="0"/>
                  <a:cs typeface="Times New Roman" pitchFamily="18" charset="0"/>
                </a:rPr>
                <a:t>ílů.</a:t>
              </a:r>
              <a:endParaRPr lang="cs-CZ" sz="1400" kern="0" dirty="0">
                <a:solidFill>
                  <a:sysClr val="windowText" lastClr="000000"/>
                </a:solidFill>
                <a:latin typeface="Times New Roman" pitchFamily="18" charset="0"/>
                <a:cs typeface="Times New Roman" pitchFamily="18" charset="0"/>
              </a:endParaRPr>
            </a:p>
          </p:txBody>
        </p:sp>
        <p:sp>
          <p:nvSpPr>
            <p:cNvPr id="8" name="AutoShape 11"/>
            <p:cNvSpPr>
              <a:spLocks noChangeArrowheads="1"/>
            </p:cNvSpPr>
            <p:nvPr/>
          </p:nvSpPr>
          <p:spPr bwMode="auto">
            <a:xfrm>
              <a:off x="5040" y="4814"/>
              <a:ext cx="2678" cy="2716"/>
            </a:xfrm>
            <a:prstGeom prst="roundRect">
              <a:avLst>
                <a:gd name="adj" fmla="val 16667"/>
              </a:avLst>
            </a:prstGeom>
            <a:solidFill>
              <a:srgbClr val="00B050"/>
            </a:solidFill>
            <a:ln w="12700">
              <a:solidFill>
                <a:srgbClr val="000000"/>
              </a:solidFill>
              <a:round/>
              <a:headEnd/>
              <a:tailEnd/>
            </a:ln>
          </p:spPr>
          <p:txBody>
            <a:bodyPr lIns="61265" tIns="30632" rIns="61265" bIns="30632" anchor="ctr"/>
            <a:lstStyle/>
            <a:p>
              <a:pPr algn="ctr">
                <a:defRPr/>
              </a:pPr>
              <a:r>
                <a:rPr lang="cs-CZ" sz="1400" b="1" kern="0" dirty="0">
                  <a:solidFill>
                    <a:srgbClr val="000000"/>
                  </a:solidFill>
                  <a:latin typeface="Times New Roman" pitchFamily="18" charset="0"/>
                  <a:cs typeface="Times New Roman" pitchFamily="18" charset="0"/>
                </a:rPr>
                <a:t>3. Didaktická analýza učiva,</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volba </a:t>
              </a:r>
              <a:r>
                <a:rPr lang="cs-CZ" sz="1400" b="1" kern="0" dirty="0" smtClean="0">
                  <a:solidFill>
                    <a:srgbClr val="000000"/>
                  </a:solidFill>
                  <a:latin typeface="Times New Roman" pitchFamily="18" charset="0"/>
                  <a:cs typeface="Times New Roman" pitchFamily="18" charset="0"/>
                </a:rPr>
                <a:t>vzdělávacích</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obsahů. </a:t>
              </a:r>
              <a:endParaRPr lang="cs-CZ" sz="1400" kern="0" dirty="0">
                <a:solidFill>
                  <a:sysClr val="windowText" lastClr="000000"/>
                </a:solidFill>
                <a:latin typeface="Times New Roman" pitchFamily="18" charset="0"/>
                <a:cs typeface="Times New Roman" pitchFamily="18" charset="0"/>
              </a:endParaRPr>
            </a:p>
            <a:p>
              <a:pPr eaLnBrk="0" hangingPunct="0">
                <a:defRPr/>
              </a:pPr>
              <a:endParaRPr lang="cs-CZ" sz="1400" kern="0" dirty="0">
                <a:solidFill>
                  <a:sysClr val="windowText" lastClr="000000"/>
                </a:solidFill>
                <a:latin typeface="Times New Roman" pitchFamily="18" charset="0"/>
                <a:cs typeface="Times New Roman" pitchFamily="18" charset="0"/>
              </a:endParaRPr>
            </a:p>
          </p:txBody>
        </p:sp>
        <p:sp>
          <p:nvSpPr>
            <p:cNvPr id="9" name="AutoShape 10"/>
            <p:cNvSpPr>
              <a:spLocks noChangeArrowheads="1"/>
            </p:cNvSpPr>
            <p:nvPr/>
          </p:nvSpPr>
          <p:spPr bwMode="auto">
            <a:xfrm>
              <a:off x="8165" y="4814"/>
              <a:ext cx="2902" cy="2716"/>
            </a:xfrm>
            <a:prstGeom prst="roundRect">
              <a:avLst>
                <a:gd name="adj" fmla="val 16667"/>
              </a:avLst>
            </a:prstGeom>
            <a:solidFill>
              <a:srgbClr val="00B050"/>
            </a:solidFill>
            <a:ln w="12700">
              <a:solidFill>
                <a:srgbClr val="000000"/>
              </a:solidFill>
              <a:round/>
              <a:headEnd/>
              <a:tailEnd/>
            </a:ln>
          </p:spPr>
          <p:txBody>
            <a:bodyPr lIns="61265" tIns="30632" rIns="61265" bIns="30632" anchor="ctr"/>
            <a:lstStyle/>
            <a:p>
              <a:pPr algn="ctr">
                <a:defRPr/>
              </a:pPr>
              <a:r>
                <a:rPr lang="cs-CZ" sz="1400" b="1" kern="0" dirty="0">
                  <a:solidFill>
                    <a:srgbClr val="000000"/>
                  </a:solidFill>
                  <a:latin typeface="Times New Roman" pitchFamily="18" charset="0"/>
                  <a:cs typeface="Times New Roman" pitchFamily="18" charset="0"/>
                </a:rPr>
                <a:t>4. Aktuální (krátkodobá)  příprava výuky (jedna nebo více vyučovacích jednotek, probíhá průběžně celý školní rok), </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volba metod, </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forem, pomůcek, </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tvorba metodických</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 listů a výuk. opor.</a:t>
              </a:r>
              <a:endParaRPr lang="cs-CZ" sz="1400" kern="0" dirty="0">
                <a:solidFill>
                  <a:sysClr val="windowText" lastClr="000000"/>
                </a:solidFill>
                <a:latin typeface="Times New Roman" pitchFamily="18" charset="0"/>
                <a:cs typeface="Times New Roman" pitchFamily="18" charset="0"/>
              </a:endParaRPr>
            </a:p>
          </p:txBody>
        </p:sp>
        <p:sp>
          <p:nvSpPr>
            <p:cNvPr id="10" name="AutoShape 9"/>
            <p:cNvSpPr>
              <a:spLocks noChangeArrowheads="1"/>
            </p:cNvSpPr>
            <p:nvPr/>
          </p:nvSpPr>
          <p:spPr bwMode="auto">
            <a:xfrm>
              <a:off x="11513" y="4814"/>
              <a:ext cx="1906" cy="2620"/>
            </a:xfrm>
            <a:prstGeom prst="roundRect">
              <a:avLst>
                <a:gd name="adj" fmla="val 16667"/>
              </a:avLst>
            </a:prstGeom>
            <a:solidFill>
              <a:srgbClr val="00B050"/>
            </a:solidFill>
            <a:ln w="12700">
              <a:solidFill>
                <a:srgbClr val="000000"/>
              </a:solidFill>
              <a:round/>
              <a:headEnd/>
              <a:tailEnd/>
            </a:ln>
          </p:spPr>
          <p:txBody>
            <a:bodyPr lIns="61265" tIns="30632" rIns="61265" bIns="30632" anchor="ctr"/>
            <a:lstStyle/>
            <a:p>
              <a:pPr algn="ctr">
                <a:defRPr/>
              </a:pPr>
              <a:r>
                <a:rPr lang="cs-CZ" sz="1400" b="1" kern="0" dirty="0">
                  <a:solidFill>
                    <a:srgbClr val="000000"/>
                  </a:solidFill>
                  <a:latin typeface="Times New Roman" pitchFamily="18" charset="0"/>
                  <a:cs typeface="Times New Roman" pitchFamily="18" charset="0"/>
                </a:rPr>
                <a:t>5. Realizace výuky, </a:t>
              </a:r>
              <a:endParaRPr lang="cs-CZ" sz="1400" kern="0" dirty="0">
                <a:solidFill>
                  <a:sysClr val="windowText" lastClr="000000"/>
                </a:solidFill>
                <a:latin typeface="Times New Roman" pitchFamily="18" charset="0"/>
                <a:cs typeface="Times New Roman" pitchFamily="18" charset="0"/>
              </a:endParaRPr>
            </a:p>
            <a:p>
              <a:pPr algn="ctr" eaLnBrk="0" hangingPunct="0">
                <a:defRPr/>
              </a:pPr>
              <a:r>
                <a:rPr lang="cs-CZ" sz="1400" b="1" kern="0" dirty="0">
                  <a:solidFill>
                    <a:srgbClr val="000000"/>
                  </a:solidFill>
                  <a:latin typeface="Times New Roman" pitchFamily="18" charset="0"/>
                  <a:cs typeface="Times New Roman" pitchFamily="18" charset="0"/>
                </a:rPr>
                <a:t>zpětná </a:t>
              </a:r>
              <a:r>
                <a:rPr lang="cs-CZ" sz="1400" b="1" kern="0" dirty="0" smtClean="0">
                  <a:solidFill>
                    <a:srgbClr val="000000"/>
                  </a:solidFill>
                  <a:latin typeface="Times New Roman" pitchFamily="18" charset="0"/>
                  <a:cs typeface="Times New Roman" pitchFamily="18" charset="0"/>
                </a:rPr>
                <a:t>vazba (reflexe).</a:t>
              </a:r>
              <a:endParaRPr lang="cs-CZ" sz="1400" kern="0" dirty="0">
                <a:solidFill>
                  <a:sysClr val="windowText" lastClr="000000"/>
                </a:solidFill>
                <a:latin typeface="Times New Roman" pitchFamily="18" charset="0"/>
                <a:cs typeface="Times New Roman" pitchFamily="18" charset="0"/>
              </a:endParaRPr>
            </a:p>
          </p:txBody>
        </p:sp>
        <p:sp>
          <p:nvSpPr>
            <p:cNvPr id="11" name="AutoShape 8"/>
            <p:cNvSpPr>
              <a:spLocks noChangeArrowheads="1"/>
            </p:cNvSpPr>
            <p:nvPr/>
          </p:nvSpPr>
          <p:spPr bwMode="auto">
            <a:xfrm>
              <a:off x="2136" y="2058"/>
              <a:ext cx="11142" cy="1838"/>
            </a:xfrm>
            <a:prstGeom prst="roundRect">
              <a:avLst>
                <a:gd name="adj" fmla="val 16667"/>
              </a:avLst>
            </a:prstGeom>
            <a:solidFill>
              <a:srgbClr val="00B050"/>
            </a:solidFill>
            <a:ln w="12700">
              <a:solidFill>
                <a:srgbClr val="000000"/>
              </a:solidFill>
              <a:round/>
              <a:headEnd/>
              <a:tailEnd/>
            </a:ln>
          </p:spPr>
          <p:txBody>
            <a:bodyPr lIns="61265" tIns="30632" rIns="61265" bIns="30632" anchor="ctr"/>
            <a:lstStyle/>
            <a:p>
              <a:pPr algn="ctr">
                <a:defRPr/>
              </a:pPr>
              <a:r>
                <a:rPr lang="cs-CZ" sz="1600" b="1" kern="0" dirty="0">
                  <a:solidFill>
                    <a:srgbClr val="000000"/>
                  </a:solidFill>
                  <a:latin typeface="Times New Roman" pitchFamily="18" charset="0"/>
                  <a:cs typeface="Times New Roman" pitchFamily="18" charset="0"/>
                </a:rPr>
                <a:t>1</a:t>
              </a:r>
              <a:r>
                <a:rPr lang="cs-CZ" b="1" kern="0" dirty="0">
                  <a:solidFill>
                    <a:srgbClr val="000000"/>
                  </a:solidFill>
                  <a:latin typeface="Times New Roman" pitchFamily="18" charset="0"/>
                  <a:cs typeface="Times New Roman" pitchFamily="18" charset="0"/>
                </a:rPr>
                <a:t>. Východiska: Proces na bázi aktivity žáků, interakce a komunikace s pedagogem v odpovídajícím prostředí s vytvořením vhodných podmínek a s uplatněním</a:t>
              </a:r>
              <a:r>
                <a:rPr lang="cs-CZ" kern="0" dirty="0">
                  <a:solidFill>
                    <a:sysClr val="windowText" lastClr="000000"/>
                  </a:solidFill>
                  <a:latin typeface="Times New Roman" pitchFamily="18" charset="0"/>
                  <a:cs typeface="Times New Roman" pitchFamily="18" charset="0"/>
                </a:rPr>
                <a:t> </a:t>
              </a:r>
              <a:r>
                <a:rPr lang="cs-CZ" b="1" kern="0" dirty="0">
                  <a:solidFill>
                    <a:srgbClr val="000000"/>
                  </a:solidFill>
                  <a:latin typeface="Times New Roman" pitchFamily="18" charset="0"/>
                  <a:cs typeface="Times New Roman" pitchFamily="18" charset="0"/>
                </a:rPr>
                <a:t>didaktických zásad, pouček a pravidel. Vycházíme z požadavků trhu práce a potřeb praxe.</a:t>
              </a:r>
              <a:endParaRPr lang="cs-CZ" kern="0" dirty="0">
                <a:solidFill>
                  <a:sysClr val="windowText" lastClr="000000"/>
                </a:solidFill>
                <a:latin typeface="Times New Roman" pitchFamily="18" charset="0"/>
                <a:cs typeface="Times New Roman" pitchFamily="18" charset="0"/>
              </a:endParaRPr>
            </a:p>
          </p:txBody>
        </p:sp>
        <p:sp>
          <p:nvSpPr>
            <p:cNvPr id="12" name="Line 7"/>
            <p:cNvSpPr>
              <a:spLocks noChangeShapeType="1"/>
            </p:cNvSpPr>
            <p:nvPr/>
          </p:nvSpPr>
          <p:spPr bwMode="auto">
            <a:xfrm flipV="1">
              <a:off x="4618" y="5992"/>
              <a:ext cx="44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cs-CZ" kern="0">
                <a:solidFill>
                  <a:sysClr val="windowText" lastClr="000000"/>
                </a:solidFill>
                <a:latin typeface="Tahoma" pitchFamily="34" charset="0"/>
              </a:endParaRPr>
            </a:p>
          </p:txBody>
        </p:sp>
        <p:sp>
          <p:nvSpPr>
            <p:cNvPr id="13" name="Line 6"/>
            <p:cNvSpPr>
              <a:spLocks noChangeShapeType="1"/>
            </p:cNvSpPr>
            <p:nvPr/>
          </p:nvSpPr>
          <p:spPr bwMode="auto">
            <a:xfrm flipV="1">
              <a:off x="7697" y="5905"/>
              <a:ext cx="444"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cs-CZ" kern="0">
                <a:solidFill>
                  <a:sysClr val="windowText" lastClr="000000"/>
                </a:solidFill>
                <a:latin typeface="Tahoma" pitchFamily="34" charset="0"/>
              </a:endParaRPr>
            </a:p>
          </p:txBody>
        </p:sp>
        <p:sp>
          <p:nvSpPr>
            <p:cNvPr id="14" name="Line 5"/>
            <p:cNvSpPr>
              <a:spLocks noChangeShapeType="1"/>
            </p:cNvSpPr>
            <p:nvPr/>
          </p:nvSpPr>
          <p:spPr bwMode="auto">
            <a:xfrm flipV="1">
              <a:off x="11071" y="5905"/>
              <a:ext cx="442" cy="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cs-CZ" kern="0">
                <a:solidFill>
                  <a:sysClr val="windowText" lastClr="000000"/>
                </a:solidFill>
                <a:latin typeface="Tahoma" pitchFamily="34" charset="0"/>
              </a:endParaRPr>
            </a:p>
          </p:txBody>
        </p:sp>
        <p:sp>
          <p:nvSpPr>
            <p:cNvPr id="15" name="Line 4"/>
            <p:cNvSpPr>
              <a:spLocks noChangeShapeType="1"/>
            </p:cNvSpPr>
            <p:nvPr/>
          </p:nvSpPr>
          <p:spPr bwMode="auto">
            <a:xfrm flipH="1">
              <a:off x="3526" y="3883"/>
              <a:ext cx="0" cy="863"/>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cs-CZ" kern="0">
                <a:solidFill>
                  <a:sysClr val="windowText" lastClr="000000"/>
                </a:solidFill>
                <a:latin typeface="Tahoma" pitchFamily="34" charset="0"/>
              </a:endParaRPr>
            </a:p>
          </p:txBody>
        </p:sp>
      </p:grpSp>
      <p:cxnSp>
        <p:nvCxnSpPr>
          <p:cNvPr id="16" name="Přímá spojnice se šipkou 15"/>
          <p:cNvCxnSpPr/>
          <p:nvPr/>
        </p:nvCxnSpPr>
        <p:spPr>
          <a:xfrm flipH="1">
            <a:off x="1547813" y="2205038"/>
            <a:ext cx="6553200" cy="71437"/>
          </a:xfrm>
          <a:prstGeom prst="straightConnector1">
            <a:avLst/>
          </a:prstGeom>
          <a:noFill/>
          <a:ln w="19050" cap="flat" cmpd="sng" algn="ctr">
            <a:solidFill>
              <a:srgbClr val="000000"/>
            </a:solidFill>
            <a:prstDash val="solid"/>
            <a:tailEnd type="triangle"/>
          </a:ln>
          <a:effectLst/>
        </p:spPr>
      </p:cxnSp>
      <p:cxnSp>
        <p:nvCxnSpPr>
          <p:cNvPr id="17" name="Přímá spojnice 16"/>
          <p:cNvCxnSpPr/>
          <p:nvPr/>
        </p:nvCxnSpPr>
        <p:spPr>
          <a:xfrm>
            <a:off x="8101013" y="2205038"/>
            <a:ext cx="0" cy="503237"/>
          </a:xfrm>
          <a:prstGeom prst="line">
            <a:avLst/>
          </a:prstGeom>
          <a:noFill/>
          <a:ln w="19050" cap="flat" cmpd="sng" algn="ctr">
            <a:solidFill>
              <a:srgbClr val="000000"/>
            </a:solidFill>
            <a:prstDash val="solid"/>
          </a:ln>
          <a:effectLst/>
        </p:spPr>
      </p:cxnSp>
      <p:cxnSp>
        <p:nvCxnSpPr>
          <p:cNvPr id="18" name="Přímá spojnice se šipkou 17"/>
          <p:cNvCxnSpPr/>
          <p:nvPr/>
        </p:nvCxnSpPr>
        <p:spPr>
          <a:xfrm>
            <a:off x="6011863" y="2205038"/>
            <a:ext cx="0" cy="503237"/>
          </a:xfrm>
          <a:prstGeom prst="straightConnector1">
            <a:avLst/>
          </a:prstGeom>
          <a:noFill/>
          <a:ln w="19050" cap="flat" cmpd="sng" algn="ctr">
            <a:solidFill>
              <a:srgbClr val="000000"/>
            </a:solidFill>
            <a:prstDash val="solid"/>
            <a:tailEnd type="triangle"/>
          </a:ln>
          <a:effectLst/>
        </p:spPr>
      </p:cxnSp>
      <p:sp>
        <p:nvSpPr>
          <p:cNvPr id="19" name="Ovál 18"/>
          <p:cNvSpPr/>
          <p:nvPr/>
        </p:nvSpPr>
        <p:spPr>
          <a:xfrm>
            <a:off x="5940425" y="2133600"/>
            <a:ext cx="144463" cy="142875"/>
          </a:xfrm>
          <a:prstGeom prst="ellipse">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cs-CZ" sz="1800" b="0" i="0" u="none" strike="noStrike" kern="0" cap="none" spc="0" normalizeH="0" baseline="0" noProof="0">
              <a:ln>
                <a:noFill/>
              </a:ln>
              <a:solidFill>
                <a:srgbClr val="FFFFFF"/>
              </a:solidFill>
              <a:effectLst/>
              <a:uLnTx/>
              <a:uFillTx/>
              <a:latin typeface="Tahoma"/>
              <a:ea typeface="+mn-ea"/>
              <a:cs typeface="+mn-cs"/>
            </a:endParaRPr>
          </a:p>
        </p:txBody>
      </p:sp>
      <p:sp>
        <p:nvSpPr>
          <p:cNvPr id="20" name="TextovéPole 19"/>
          <p:cNvSpPr txBox="1"/>
          <p:nvPr/>
        </p:nvSpPr>
        <p:spPr>
          <a:xfrm>
            <a:off x="467544" y="5445224"/>
            <a:ext cx="8136904" cy="400110"/>
          </a:xfrm>
          <a:prstGeom prst="rect">
            <a:avLst/>
          </a:prstGeom>
          <a:noFill/>
        </p:spPr>
        <p:txBody>
          <a:bodyPr wrap="square" rtlCol="0">
            <a:spAutoFit/>
          </a:bodyPr>
          <a:lstStyle/>
          <a:p>
            <a:r>
              <a:rPr lang="cs-CZ" sz="2000" b="1" dirty="0" smtClean="0">
                <a:latin typeface="Times New Roman" panose="02020603050405020304" pitchFamily="18" charset="0"/>
                <a:cs typeface="Times New Roman" panose="02020603050405020304" pitchFamily="18" charset="0"/>
              </a:rPr>
              <a:t>Schéma 2. Proces výuky   </a:t>
            </a: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308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336704"/>
          </a:xfrm>
        </p:spPr>
        <p:txBody>
          <a:bodyPr>
            <a:noAutofit/>
          </a:bodyPr>
          <a:lstStyle/>
          <a:p>
            <a:pPr marL="0" lvl="0" indent="0" algn="just" fontAlgn="base">
              <a:lnSpc>
                <a:spcPct val="110000"/>
              </a:lnSpc>
              <a:spcBef>
                <a:spcPts val="0"/>
              </a:spcBef>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Fáze výuky </a:t>
            </a:r>
          </a:p>
          <a:p>
            <a:pPr marL="269875" indent="-250825" algn="just" fontAlgn="base">
              <a:lnSpc>
                <a:spcPct val="110000"/>
              </a:lnSpc>
              <a:spcBef>
                <a:spcPts val="0"/>
              </a:spcBef>
              <a:spcAft>
                <a:spcPct val="0"/>
              </a:spcAft>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Prvky </a:t>
            </a:r>
            <a:r>
              <a:rPr lang="cs-CZ" altLang="cs-CZ" sz="2000" kern="0" dirty="0">
                <a:latin typeface="Times New Roman" panose="02020603050405020304" pitchFamily="18" charset="0"/>
                <a:cs typeface="Times New Roman" panose="02020603050405020304" pitchFamily="18" charset="0"/>
              </a:rPr>
              <a:t>systému výuky, které postihují její procesuální stránku. </a:t>
            </a:r>
          </a:p>
          <a:p>
            <a:pPr marL="269875" indent="-250825" algn="just" fontAlgn="base">
              <a:lnSpc>
                <a:spcPct val="110000"/>
              </a:lnSpc>
              <a:spcBef>
                <a:spcPts val="0"/>
              </a:spcBef>
              <a:spcAft>
                <a:spcPct val="0"/>
              </a:spcAft>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Člení </a:t>
            </a:r>
            <a:r>
              <a:rPr lang="cs-CZ" altLang="cs-CZ" sz="2000" kern="0" dirty="0">
                <a:latin typeface="Times New Roman" panose="02020603050405020304" pitchFamily="18" charset="0"/>
                <a:cs typeface="Times New Roman" panose="02020603050405020304" pitchFamily="18" charset="0"/>
              </a:rPr>
              <a:t>proces výuky na určité sekvence. </a:t>
            </a:r>
          </a:p>
          <a:p>
            <a:pPr marL="269875" indent="-250825" algn="just" fontAlgn="base">
              <a:lnSpc>
                <a:spcPct val="110000"/>
              </a:lnSpc>
              <a:spcBef>
                <a:spcPts val="0"/>
              </a:spcBef>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Mohou vystupovat jako relativně samostatné časové jednotky, většinou se však vzájemně prostupují nebo souběžně prolínají </a:t>
            </a:r>
            <a:r>
              <a:rPr lang="cs-CZ" altLang="cs-CZ" sz="2000" kern="0" dirty="0" smtClean="0">
                <a:latin typeface="Times New Roman" panose="02020603050405020304" pitchFamily="18" charset="0"/>
                <a:cs typeface="Times New Roman" panose="02020603050405020304" pitchFamily="18" charset="0"/>
              </a:rPr>
              <a:t>celý průběh výukového procesu.</a:t>
            </a:r>
            <a:endParaRPr lang="cs-CZ" altLang="cs-CZ" sz="2000" kern="0" dirty="0">
              <a:latin typeface="Times New Roman" panose="02020603050405020304" pitchFamily="18" charset="0"/>
              <a:cs typeface="Times New Roman" panose="02020603050405020304" pitchFamily="18" charset="0"/>
            </a:endParaRPr>
          </a:p>
          <a:p>
            <a:pPr marL="269875" indent="-250825" algn="just" fontAlgn="base">
              <a:lnSpc>
                <a:spcPct val="110000"/>
              </a:lnSpc>
              <a:spcBef>
                <a:spcPts val="0"/>
              </a:spcBef>
              <a:spcAft>
                <a:spcPct val="0"/>
              </a:spcAft>
              <a:buClr>
                <a:schemeClr val="tx1"/>
              </a:buClr>
              <a:buSzPct val="120000"/>
              <a:defRPr/>
            </a:pPr>
            <a:r>
              <a:rPr lang="cs-CZ" altLang="cs-CZ" sz="2000" b="1" kern="0" dirty="0">
                <a:latin typeface="Times New Roman" panose="02020603050405020304" pitchFamily="18" charset="0"/>
                <a:cs typeface="Times New Roman" panose="02020603050405020304" pitchFamily="18" charset="0"/>
              </a:rPr>
              <a:t>Jsou </a:t>
            </a:r>
            <a:r>
              <a:rPr lang="cs-CZ" altLang="cs-CZ" sz="2000" b="1" kern="0" dirty="0" smtClean="0">
                <a:latin typeface="Times New Roman" panose="02020603050405020304" pitchFamily="18" charset="0"/>
                <a:cs typeface="Times New Roman" panose="02020603050405020304" pitchFamily="18" charset="0"/>
              </a:rPr>
              <a:t>to motivace</a:t>
            </a:r>
            <a:r>
              <a:rPr lang="cs-CZ" altLang="cs-CZ" sz="2000" b="1" kern="0" dirty="0">
                <a:latin typeface="Times New Roman" panose="02020603050405020304" pitchFamily="18" charset="0"/>
                <a:cs typeface="Times New Roman" panose="02020603050405020304" pitchFamily="18" charset="0"/>
              </a:rPr>
              <a:t>, expozice, fixace, diagnóza, </a:t>
            </a:r>
            <a:r>
              <a:rPr lang="cs-CZ" altLang="cs-CZ" sz="2000" b="1" kern="0" dirty="0" smtClean="0">
                <a:latin typeface="Times New Roman" panose="02020603050405020304" pitchFamily="18" charset="0"/>
                <a:cs typeface="Times New Roman" panose="02020603050405020304" pitchFamily="18" charset="0"/>
              </a:rPr>
              <a:t>aplikace (Maňák, 2001).</a:t>
            </a:r>
            <a:endParaRPr lang="cs-CZ" altLang="cs-CZ" sz="2000" b="1" kern="0" dirty="0">
              <a:latin typeface="Times New Roman" panose="02020603050405020304" pitchFamily="18" charset="0"/>
              <a:cs typeface="Times New Roman" panose="02020603050405020304" pitchFamily="18" charset="0"/>
            </a:endParaRPr>
          </a:p>
          <a:p>
            <a:pPr marL="269875" lvl="0" indent="-250825" algn="just" fontAlgn="base">
              <a:lnSpc>
                <a:spcPct val="110000"/>
              </a:lnSpc>
              <a:spcBef>
                <a:spcPts val="0"/>
              </a:spcBef>
              <a:spcAft>
                <a:spcPct val="0"/>
              </a:spcAft>
              <a:buClr>
                <a:srgbClr val="FFCC00"/>
              </a:buClr>
              <a:buSzPct val="120000"/>
              <a:buNone/>
              <a:defRPr/>
            </a:pPr>
            <a:endParaRPr lang="cs-CZ" altLang="cs-CZ" sz="2000" b="1" kern="0" dirty="0">
              <a:latin typeface="Times New Roman" panose="02020603050405020304" pitchFamily="18" charset="0"/>
              <a:cs typeface="Times New Roman" panose="02020603050405020304" pitchFamily="18" charset="0"/>
            </a:endParaRPr>
          </a:p>
          <a:p>
            <a:pPr marL="1588" lvl="0" indent="-1588"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Motivace - </a:t>
            </a:r>
            <a:r>
              <a:rPr lang="cs-CZ" altLang="cs-CZ" sz="2000" kern="0" dirty="0">
                <a:latin typeface="Times New Roman" panose="02020603050405020304" pitchFamily="18" charset="0"/>
                <a:cs typeface="Times New Roman" panose="02020603050405020304" pitchFamily="18" charset="0"/>
              </a:rPr>
              <a:t>souhrn činitelů, které podněcují, orientují a udržují chování </a:t>
            </a:r>
            <a:r>
              <a:rPr lang="cs-CZ" altLang="cs-CZ" sz="2000" kern="0" dirty="0" smtClean="0">
                <a:latin typeface="Times New Roman" panose="02020603050405020304" pitchFamily="18" charset="0"/>
                <a:cs typeface="Times New Roman" panose="02020603050405020304" pitchFamily="18" charset="0"/>
              </a:rPr>
              <a:t>člověka. Získání zájmu žáků. </a:t>
            </a: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Expozice - </a:t>
            </a:r>
            <a:r>
              <a:rPr lang="cs-CZ" altLang="cs-CZ" sz="2000" kern="0" dirty="0">
                <a:latin typeface="Times New Roman" panose="02020603050405020304" pitchFamily="18" charset="0"/>
                <a:cs typeface="Times New Roman" panose="02020603050405020304" pitchFamily="18" charset="0"/>
              </a:rPr>
              <a:t>zprostředkování nových poznatků žákům. Zahrnuje i aktivitu žáků</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Fixace - </a:t>
            </a:r>
            <a:r>
              <a:rPr lang="cs-CZ" altLang="cs-CZ" sz="2000" kern="0" dirty="0">
                <a:latin typeface="Times New Roman" panose="02020603050405020304" pitchFamily="18" charset="0"/>
                <a:cs typeface="Times New Roman" panose="02020603050405020304" pitchFamily="18" charset="0"/>
              </a:rPr>
              <a:t>upevňování osvojených vědomostí a dovedností</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Diagnóza - </a:t>
            </a:r>
            <a:r>
              <a:rPr lang="cs-CZ" altLang="cs-CZ" sz="2000" kern="0" dirty="0">
                <a:latin typeface="Times New Roman" panose="02020603050405020304" pitchFamily="18" charset="0"/>
                <a:cs typeface="Times New Roman" panose="02020603050405020304" pitchFamily="18" charset="0"/>
              </a:rPr>
              <a:t>zahrnuje všechny druhy diagnostikování (zkoušení, prověřování, hodnocení, známkování apod</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Aplikace </a:t>
            </a:r>
            <a:r>
              <a:rPr lang="cs-CZ" altLang="cs-CZ" sz="2000" kern="0" dirty="0" smtClean="0">
                <a:latin typeface="Times New Roman" panose="02020603050405020304" pitchFamily="18" charset="0"/>
                <a:cs typeface="Times New Roman" panose="02020603050405020304" pitchFamily="18" charset="0"/>
              </a:rPr>
              <a:t>- vyvrcholení </a:t>
            </a:r>
            <a:r>
              <a:rPr lang="cs-CZ" altLang="cs-CZ" sz="2000" kern="0" dirty="0">
                <a:latin typeface="Times New Roman" panose="02020603050405020304" pitchFamily="18" charset="0"/>
                <a:cs typeface="Times New Roman" panose="02020603050405020304" pitchFamily="18" charset="0"/>
              </a:rPr>
              <a:t>výuky</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D</a:t>
            </a:r>
            <a:r>
              <a:rPr lang="cs-CZ" altLang="cs-CZ" sz="2000" kern="0" dirty="0" smtClean="0">
                <a:latin typeface="Times New Roman" panose="02020603050405020304" pitchFamily="18" charset="0"/>
                <a:cs typeface="Times New Roman" panose="02020603050405020304" pitchFamily="18" charset="0"/>
              </a:rPr>
              <a:t>ochází </a:t>
            </a:r>
            <a:r>
              <a:rPr lang="cs-CZ" altLang="cs-CZ" sz="2000" kern="0" dirty="0">
                <a:latin typeface="Times New Roman" panose="02020603050405020304" pitchFamily="18" charset="0"/>
                <a:cs typeface="Times New Roman" panose="02020603050405020304" pitchFamily="18" charset="0"/>
              </a:rPr>
              <a:t>v ní k používání získaných vědomostí a dovedností v praktické činnosti, v praxi. Znamená to přímé uplatnění vědomostí a dovedností v praktické činnosti, řešení nových praktických úloh nebo problémových situací ze </a:t>
            </a:r>
            <a:r>
              <a:rPr lang="cs-CZ" altLang="cs-CZ" sz="2000" kern="0" dirty="0" smtClean="0">
                <a:latin typeface="Times New Roman" panose="02020603050405020304" pitchFamily="18" charset="0"/>
                <a:cs typeface="Times New Roman" panose="02020603050405020304" pitchFamily="18" charset="0"/>
              </a:rPr>
              <a:t>života v </a:t>
            </a:r>
            <a:r>
              <a:rPr lang="cs-CZ" altLang="cs-CZ" sz="2000" kern="0" dirty="0">
                <a:latin typeface="Times New Roman" panose="02020603050405020304" pitchFamily="18" charset="0"/>
                <a:cs typeface="Times New Roman" panose="02020603050405020304" pitchFamily="18" charset="0"/>
              </a:rPr>
              <a:t>rovině teoretické i praktické</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21</a:t>
            </a:fld>
            <a:endParaRPr lang="cs-CZ"/>
          </a:p>
        </p:txBody>
      </p:sp>
    </p:spTree>
    <p:extLst>
      <p:ext uri="{BB962C8B-B14F-4D97-AF65-F5344CB8AC3E}">
        <p14:creationId xmlns:p14="http://schemas.microsoft.com/office/powerpoint/2010/main" val="2024015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56"/>
          </a:xfrm>
        </p:spPr>
        <p:txBody>
          <a:bodyPr>
            <a:normAutofit lnSpcReduction="10000"/>
          </a:bodyPr>
          <a:lstStyle/>
          <a:p>
            <a:pPr lvl="0" algn="just" fontAlgn="base">
              <a:lnSpc>
                <a:spcPct val="110000"/>
              </a:lnSpc>
              <a:spcBef>
                <a:spcPts val="0"/>
              </a:spcBef>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Pedagogická </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komunikace</a:t>
            </a:r>
          </a:p>
          <a:p>
            <a:pPr lvl="0" algn="just" fontAlgn="base">
              <a:lnSpc>
                <a:spcPct val="110000"/>
              </a:lnSpc>
              <a:spcBef>
                <a:spcPts val="0"/>
              </a:spcBef>
              <a:buClr>
                <a:srgbClr val="FFCC00"/>
              </a:buClr>
              <a:buSzPct val="120000"/>
              <a:buNone/>
              <a:defRPr/>
            </a:pPr>
            <a:endParaRPr lang="cs-CZ" altLang="cs-CZ" sz="1800" b="1" kern="0" dirty="0">
              <a:solidFill>
                <a:schemeClr val="accent6">
                  <a:lumMod val="50000"/>
                </a:schemeClr>
              </a:solidFill>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Vzájemná </a:t>
            </a:r>
            <a:r>
              <a:rPr lang="cs-CZ" altLang="cs-CZ" sz="2000" kern="0" dirty="0">
                <a:latin typeface="Times New Roman" panose="02020603050405020304" pitchFamily="18" charset="0"/>
                <a:cs typeface="Times New Roman" panose="02020603050405020304" pitchFamily="18" charset="0"/>
              </a:rPr>
              <a:t>výměna </a:t>
            </a:r>
            <a:r>
              <a:rPr lang="cs-CZ" altLang="cs-CZ" sz="2000" kern="0" dirty="0" smtClean="0">
                <a:latin typeface="Times New Roman" panose="02020603050405020304" pitchFamily="18" charset="0"/>
                <a:cs typeface="Times New Roman" panose="02020603050405020304" pitchFamily="18" charset="0"/>
              </a:rPr>
              <a:t>informací (</a:t>
            </a:r>
            <a:r>
              <a:rPr lang="cs-CZ" altLang="cs-CZ" sz="2000" kern="0" dirty="0">
                <a:latin typeface="Times New Roman" panose="02020603050405020304" pitchFamily="18" charset="0"/>
                <a:cs typeface="Times New Roman" panose="02020603050405020304" pitchFamily="18" charset="0"/>
              </a:rPr>
              <a:t>názorů, postojů a pocitů) mezi všemi účastníky </a:t>
            </a:r>
            <a:r>
              <a:rPr lang="cs-CZ" altLang="cs-CZ" sz="2000" kern="0" dirty="0" err="1" smtClean="0">
                <a:latin typeface="Times New Roman" panose="02020603050405020304" pitchFamily="18" charset="0"/>
                <a:cs typeface="Times New Roman" panose="02020603050405020304" pitchFamily="18" charset="0"/>
              </a:rPr>
              <a:t>vv</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procesu. Zprostředkovává také mezilidské vztahy, postoje a emocionální stavy. </a:t>
            </a:r>
            <a:endParaRPr lang="cs-CZ" altLang="cs-CZ" sz="2000" kern="0" dirty="0" smtClean="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Znaky </a:t>
            </a:r>
            <a:r>
              <a:rPr lang="cs-CZ" altLang="cs-CZ" sz="2000" b="1" kern="0" dirty="0" err="1" smtClean="0">
                <a:latin typeface="Times New Roman" panose="02020603050405020304" pitchFamily="18" charset="0"/>
                <a:cs typeface="Times New Roman" panose="02020603050405020304" pitchFamily="18" charset="0"/>
              </a:rPr>
              <a:t>ped</a:t>
            </a:r>
            <a:r>
              <a:rPr lang="cs-CZ" altLang="cs-CZ" sz="2000" b="1" kern="0" dirty="0" smtClean="0">
                <a:latin typeface="Times New Roman" panose="02020603050405020304" pitchFamily="18" charset="0"/>
                <a:cs typeface="Times New Roman" panose="02020603050405020304" pitchFamily="18" charset="0"/>
              </a:rPr>
              <a:t>. komunikace:</a:t>
            </a:r>
            <a:endParaRPr lang="cs-CZ" altLang="cs-CZ" sz="2000" b="1" kern="0" dirty="0">
              <a:latin typeface="Times New Roman" panose="02020603050405020304" pitchFamily="18" charset="0"/>
              <a:cs typeface="Times New Roman" panose="02020603050405020304" pitchFamily="18" charset="0"/>
            </a:endParaRPr>
          </a:p>
          <a:p>
            <a:pPr marL="268288" indent="-268288"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Je </a:t>
            </a:r>
            <a:r>
              <a:rPr lang="cs-CZ" altLang="cs-CZ" sz="2000" kern="0" dirty="0">
                <a:latin typeface="Times New Roman" panose="02020603050405020304" pitchFamily="18" charset="0"/>
                <a:cs typeface="Times New Roman" panose="02020603050405020304" pitchFamily="18" charset="0"/>
              </a:rPr>
              <a:t>zaměřena na dosažení pedagogických </a:t>
            </a:r>
            <a:r>
              <a:rPr lang="cs-CZ" altLang="cs-CZ" sz="2000" kern="0" dirty="0" smtClean="0">
                <a:latin typeface="Times New Roman" panose="02020603050405020304" pitchFamily="18" charset="0"/>
                <a:cs typeface="Times New Roman" panose="02020603050405020304" pitchFamily="18" charset="0"/>
              </a:rPr>
              <a:t>cílů.</a:t>
            </a:r>
          </a:p>
          <a:p>
            <a:pPr marL="268288" indent="-268288"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Má </a:t>
            </a:r>
            <a:r>
              <a:rPr lang="cs-CZ" altLang="cs-CZ" sz="2000" kern="0" dirty="0">
                <a:latin typeface="Times New Roman" panose="02020603050405020304" pitchFamily="18" charset="0"/>
                <a:cs typeface="Times New Roman" panose="02020603050405020304" pitchFamily="18" charset="0"/>
              </a:rPr>
              <a:t>zpravidla vymezený </a:t>
            </a:r>
            <a:r>
              <a:rPr lang="cs-CZ" altLang="cs-CZ" sz="2000" kern="0" dirty="0" smtClean="0">
                <a:latin typeface="Times New Roman" panose="02020603050405020304" pitchFamily="18" charset="0"/>
                <a:cs typeface="Times New Roman" panose="02020603050405020304" pitchFamily="18" charset="0"/>
              </a:rPr>
              <a:t>obsah.</a:t>
            </a:r>
          </a:p>
          <a:p>
            <a:pPr marL="268288" indent="-268288"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Probíhá s ohledem na sociální role účastníků.</a:t>
            </a:r>
          </a:p>
          <a:p>
            <a:pPr marL="268288" indent="-268288"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Respektuje </a:t>
            </a:r>
            <a:r>
              <a:rPr lang="cs-CZ" altLang="cs-CZ" sz="2000" kern="0" dirty="0">
                <a:latin typeface="Times New Roman" panose="02020603050405020304" pitchFamily="18" charset="0"/>
                <a:cs typeface="Times New Roman" panose="02020603050405020304" pitchFamily="18" charset="0"/>
              </a:rPr>
              <a:t>stanovená komunikační </a:t>
            </a:r>
            <a:r>
              <a:rPr lang="cs-CZ" altLang="cs-CZ" sz="2000" kern="0" dirty="0" smtClean="0">
                <a:latin typeface="Times New Roman" panose="02020603050405020304" pitchFamily="18" charset="0"/>
                <a:cs typeface="Times New Roman" panose="02020603050405020304" pitchFamily="18" charset="0"/>
              </a:rPr>
              <a:t>pravidla.</a:t>
            </a:r>
          </a:p>
          <a:p>
            <a:pPr marL="268288" indent="-268288"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Její </a:t>
            </a:r>
            <a:r>
              <a:rPr lang="cs-CZ" altLang="cs-CZ" sz="2000" kern="0" dirty="0">
                <a:latin typeface="Times New Roman" panose="02020603050405020304" pitchFamily="18" charset="0"/>
                <a:cs typeface="Times New Roman" panose="02020603050405020304" pitchFamily="18" charset="0"/>
              </a:rPr>
              <a:t>úroveň výrazně ovlivňuje efektivitu pedagogické práce.</a:t>
            </a:r>
          </a:p>
          <a:p>
            <a:pPr algn="just">
              <a:lnSpc>
                <a:spcPct val="110000"/>
              </a:lnSpc>
              <a:spcBef>
                <a:spcPts val="0"/>
              </a:spcBef>
              <a:buNone/>
              <a:defRPr/>
            </a:pPr>
            <a:endParaRPr lang="cs-CZ" altLang="cs-CZ" sz="2000" b="1" dirty="0" smtClean="0">
              <a:solidFill>
                <a:schemeClr val="hlink"/>
              </a:solidFill>
            </a:endParaRPr>
          </a:p>
          <a:p>
            <a:pPr algn="just">
              <a:lnSpc>
                <a:spcPct val="110000"/>
              </a:lnSpc>
              <a:spcBef>
                <a:spcPts val="0"/>
              </a:spcBef>
              <a:buNone/>
              <a:defRPr/>
            </a:pPr>
            <a:r>
              <a:rPr lang="cs-CZ" altLang="cs-CZ" sz="2000" b="1" dirty="0" smtClean="0">
                <a:latin typeface="Times New Roman" panose="02020603050405020304" pitchFamily="18" charset="0"/>
                <a:cs typeface="Times New Roman" panose="02020603050405020304" pitchFamily="18" charset="0"/>
              </a:rPr>
              <a:t>Způsoby komunikace:</a:t>
            </a:r>
          </a:p>
          <a:p>
            <a:pPr marL="269875" indent="-250825" algn="just">
              <a:lnSpc>
                <a:spcPct val="110000"/>
              </a:lnSpc>
              <a:spcBef>
                <a:spcPts val="0"/>
              </a:spcBef>
              <a:defRPr/>
            </a:pPr>
            <a:r>
              <a:rPr lang="cs-CZ" altLang="cs-CZ" sz="2000" dirty="0" smtClean="0">
                <a:latin typeface="Times New Roman" panose="02020603050405020304" pitchFamily="18" charset="0"/>
                <a:cs typeface="Times New Roman" panose="02020603050405020304" pitchFamily="18" charset="0"/>
              </a:rPr>
              <a:t>Verbálně- </a:t>
            </a:r>
            <a:r>
              <a:rPr lang="cs-CZ" altLang="cs-CZ" sz="2000" dirty="0">
                <a:latin typeface="Times New Roman" panose="02020603050405020304" pitchFamily="18" charset="0"/>
                <a:cs typeface="Times New Roman" panose="02020603050405020304" pitchFamily="18" charset="0"/>
              </a:rPr>
              <a:t>slovní, ústní nebo písemnou formou.</a:t>
            </a:r>
          </a:p>
          <a:p>
            <a:pPr marL="269875" indent="-250825" algn="just">
              <a:lnSpc>
                <a:spcPct val="110000"/>
              </a:lnSpc>
              <a:spcBef>
                <a:spcPts val="0"/>
              </a:spcBef>
              <a:defRPr/>
            </a:pPr>
            <a:r>
              <a:rPr lang="cs-CZ" altLang="cs-CZ" sz="2000" dirty="0" smtClean="0">
                <a:latin typeface="Times New Roman" panose="02020603050405020304" pitchFamily="18" charset="0"/>
                <a:cs typeface="Times New Roman" panose="02020603050405020304" pitchFamily="18" charset="0"/>
              </a:rPr>
              <a:t>Neverbálně - mimoslovní </a:t>
            </a:r>
            <a:r>
              <a:rPr lang="cs-CZ" altLang="cs-CZ" sz="2000" dirty="0">
                <a:latin typeface="Times New Roman" panose="02020603050405020304" pitchFamily="18" charset="0"/>
                <a:cs typeface="Times New Roman" panose="02020603050405020304" pitchFamily="18" charset="0"/>
              </a:rPr>
              <a:t>komunikací.</a:t>
            </a:r>
          </a:p>
          <a:p>
            <a:pPr marL="269875" indent="-250825" algn="just">
              <a:lnSpc>
                <a:spcPct val="110000"/>
              </a:lnSpc>
              <a:spcBef>
                <a:spcPts val="0"/>
              </a:spcBef>
              <a:defRPr/>
            </a:pPr>
            <a:r>
              <a:rPr lang="cs-CZ" altLang="cs-CZ" sz="2000" dirty="0" smtClean="0">
                <a:latin typeface="Times New Roman" panose="02020603050405020304" pitchFamily="18" charset="0"/>
                <a:cs typeface="Times New Roman" panose="02020603050405020304" pitchFamily="18" charset="0"/>
              </a:rPr>
              <a:t>Jednáním</a:t>
            </a:r>
            <a:r>
              <a:rPr lang="cs-CZ" altLang="cs-CZ" sz="2000" dirty="0">
                <a:latin typeface="Times New Roman" panose="02020603050405020304" pitchFamily="18" charset="0"/>
                <a:cs typeface="Times New Roman" panose="02020603050405020304" pitchFamily="18" charset="0"/>
              </a:rPr>
              <a:t>, činnosti </a:t>
            </a:r>
            <a:r>
              <a:rPr lang="cs-CZ" altLang="cs-CZ" sz="2000" dirty="0" smtClean="0">
                <a:latin typeface="Times New Roman" panose="02020603050405020304" pitchFamily="18" charset="0"/>
                <a:cs typeface="Times New Roman" panose="02020603050405020304" pitchFamily="18" charset="0"/>
              </a:rPr>
              <a:t>- komunikace činem.</a:t>
            </a:r>
            <a:endParaRPr lang="cs-CZ" altLang="cs-CZ" sz="2000" dirty="0">
              <a:latin typeface="Times New Roman" panose="02020603050405020304" pitchFamily="18" charset="0"/>
              <a:cs typeface="Times New Roman" panose="02020603050405020304" pitchFamily="18" charset="0"/>
            </a:endParaRPr>
          </a:p>
          <a:p>
            <a:pPr marL="19050" indent="0">
              <a:lnSpc>
                <a:spcPct val="110000"/>
              </a:lnSpc>
              <a:spcBef>
                <a:spcPts val="0"/>
              </a:spcBef>
              <a:buNone/>
            </a:pPr>
            <a:r>
              <a:rPr lang="cs-CZ" altLang="cs-CZ" sz="2000" b="1" dirty="0">
                <a:latin typeface="Times New Roman" panose="02020603050405020304" pitchFamily="18" charset="0"/>
                <a:cs typeface="Times New Roman" panose="02020603050405020304" pitchFamily="18" charset="0"/>
              </a:rPr>
              <a:t>V praxi se tyto tři formy komunikace neustále </a:t>
            </a:r>
            <a:r>
              <a:rPr lang="cs-CZ" altLang="cs-CZ" sz="2000" b="1" dirty="0" smtClean="0">
                <a:latin typeface="Times New Roman" panose="02020603050405020304" pitchFamily="18" charset="0"/>
                <a:cs typeface="Times New Roman" panose="02020603050405020304" pitchFamily="18" charset="0"/>
              </a:rPr>
              <a:t>prolínají. </a:t>
            </a:r>
            <a:endParaRPr lang="cs-CZ" altLang="cs-CZ" sz="2000" b="1" dirty="0">
              <a:latin typeface="Times New Roman" panose="02020603050405020304" pitchFamily="18" charset="0"/>
              <a:cs typeface="Times New Roman" panose="02020603050405020304" pitchFamily="18" charset="0"/>
            </a:endParaRPr>
          </a:p>
          <a:p>
            <a:pPr marL="19050" indent="0">
              <a:lnSpc>
                <a:spcPct val="110000"/>
              </a:lnSpc>
              <a:spcBef>
                <a:spcPts val="0"/>
              </a:spcBef>
              <a:buNone/>
            </a:pPr>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22</a:t>
            </a:fld>
            <a:endParaRPr lang="cs-CZ"/>
          </a:p>
        </p:txBody>
      </p:sp>
    </p:spTree>
    <p:extLst>
      <p:ext uri="{BB962C8B-B14F-4D97-AF65-F5344CB8AC3E}">
        <p14:creationId xmlns:p14="http://schemas.microsoft.com/office/powerpoint/2010/main" val="3173568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192688"/>
          </a:xfrm>
        </p:spPr>
        <p:txBody>
          <a:bodyPr>
            <a:noAutofit/>
          </a:bodyPr>
          <a:lstStyle/>
          <a:p>
            <a:pPr lvl="0" algn="just" fontAlgn="base">
              <a:lnSpc>
                <a:spcPct val="110000"/>
              </a:lnSpc>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Rozdělení komunikace podle míry připravenosti:</a:t>
            </a:r>
            <a:endParaRPr lang="cs-CZ" altLang="cs-CZ" sz="2000" b="1" kern="0" dirty="0">
              <a:latin typeface="Times New Roman" panose="02020603050405020304" pitchFamily="18" charset="0"/>
              <a:cs typeface="Times New Roman" panose="02020603050405020304" pitchFamily="18" charset="0"/>
            </a:endParaRP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Detailně připravená </a:t>
            </a:r>
            <a:r>
              <a:rPr lang="cs-CZ" altLang="cs-CZ" sz="2000" kern="0" dirty="0">
                <a:latin typeface="Times New Roman" panose="02020603050405020304" pitchFamily="18" charset="0"/>
                <a:cs typeface="Times New Roman" panose="02020603050405020304" pitchFamily="18" charset="0"/>
              </a:rPr>
              <a:t>(</a:t>
            </a:r>
            <a:r>
              <a:rPr lang="cs-CZ" altLang="cs-CZ" sz="2000" kern="0" dirty="0" smtClean="0">
                <a:latin typeface="Times New Roman" panose="02020603050405020304" pitchFamily="18" charset="0"/>
                <a:cs typeface="Times New Roman" panose="02020603050405020304" pitchFamily="18" charset="0"/>
              </a:rPr>
              <a:t>naprogramovaná) komunikace. </a:t>
            </a:r>
            <a:r>
              <a:rPr lang="cs-CZ" altLang="cs-CZ" sz="2000" kern="0" dirty="0">
                <a:latin typeface="Times New Roman" panose="02020603050405020304" pitchFamily="18" charset="0"/>
                <a:cs typeface="Times New Roman" panose="02020603050405020304" pitchFamily="18" charset="0"/>
              </a:rPr>
              <a:t>Ta má svůj obsah, cíl, adresáta, formu a </a:t>
            </a:r>
            <a:r>
              <a:rPr lang="cs-CZ" altLang="cs-CZ" sz="2000" kern="0" dirty="0" smtClean="0">
                <a:latin typeface="Times New Roman" panose="02020603050405020304" pitchFamily="18" charset="0"/>
                <a:cs typeface="Times New Roman" panose="02020603050405020304" pitchFamily="18" charset="0"/>
              </a:rPr>
              <a:t>podmínky (v </a:t>
            </a:r>
            <a:r>
              <a:rPr lang="cs-CZ" altLang="cs-CZ" sz="2000" kern="0" dirty="0" err="1" smtClean="0">
                <a:latin typeface="Times New Roman" panose="02020603050405020304" pitchFamily="18" charset="0"/>
                <a:cs typeface="Times New Roman" panose="02020603050405020304" pitchFamily="18" charset="0"/>
              </a:rPr>
              <a:t>ped</a:t>
            </a:r>
            <a:r>
              <a:rPr lang="cs-CZ" altLang="cs-CZ" sz="2000" kern="0" dirty="0" smtClean="0">
                <a:latin typeface="Times New Roman" panose="02020603050405020304" pitchFamily="18" charset="0"/>
                <a:cs typeface="Times New Roman" panose="02020603050405020304" pitchFamily="18" charset="0"/>
              </a:rPr>
              <a:t>. praxi v podobě podrobné písemné přípravy na výuku). </a:t>
            </a:r>
            <a:endParaRPr lang="cs-CZ" altLang="cs-CZ" sz="2000" kern="0" dirty="0">
              <a:latin typeface="Times New Roman" panose="02020603050405020304" pitchFamily="18" charset="0"/>
              <a:cs typeface="Times New Roman" panose="02020603050405020304" pitchFamily="18" charset="0"/>
            </a:endParaRP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Orientačně </a:t>
            </a:r>
            <a:r>
              <a:rPr lang="cs-CZ" altLang="cs-CZ" sz="2000" kern="0" dirty="0">
                <a:latin typeface="Times New Roman" panose="02020603050405020304" pitchFamily="18" charset="0"/>
                <a:cs typeface="Times New Roman" panose="02020603050405020304" pitchFamily="18" charset="0"/>
              </a:rPr>
              <a:t>připravená komunikace. Východiskem je rámcová příprava na výuku. Je nečastější. </a:t>
            </a: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Nepřipravená </a:t>
            </a:r>
            <a:r>
              <a:rPr lang="cs-CZ" altLang="cs-CZ" sz="2000" kern="0" dirty="0">
                <a:latin typeface="Times New Roman" panose="02020603050405020304" pitchFamily="18" charset="0"/>
                <a:cs typeface="Times New Roman" panose="02020603050405020304" pitchFamily="18" charset="0"/>
              </a:rPr>
              <a:t>komunikace. Odehrává se v jedinečných a neopakovatelných situacích, které nelze předvídat. Je nejnáročnější. Zkušenosti jsou předpokladem pro její </a:t>
            </a:r>
            <a:r>
              <a:rPr lang="cs-CZ" altLang="cs-CZ" sz="2000" kern="0" dirty="0" smtClean="0">
                <a:latin typeface="Times New Roman" panose="02020603050405020304" pitchFamily="18" charset="0"/>
                <a:cs typeface="Times New Roman" panose="02020603050405020304" pitchFamily="18" charset="0"/>
              </a:rPr>
              <a:t>zvládnutí. </a:t>
            </a:r>
            <a:endParaRPr lang="cs-CZ" altLang="cs-CZ" sz="2000" kern="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endParaRPr lang="cs-CZ" altLang="cs-CZ" sz="2000" b="1" dirty="0" smtClean="0">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r>
              <a:rPr lang="cs-CZ" altLang="cs-CZ" sz="2000" b="1" dirty="0" smtClean="0">
                <a:latin typeface="Times New Roman" panose="02020603050405020304" pitchFamily="18" charset="0"/>
                <a:cs typeface="Times New Roman" panose="02020603050405020304" pitchFamily="18" charset="0"/>
              </a:rPr>
              <a:t>Verbální komunikace </a:t>
            </a:r>
          </a:p>
          <a:p>
            <a:pPr marL="0" indent="0" algn="just">
              <a:lnSpc>
                <a:spcPct val="110000"/>
              </a:lnSpc>
              <a:spcBef>
                <a:spcPts val="0"/>
              </a:spcBef>
              <a:buNone/>
              <a:defRPr/>
            </a:pPr>
            <a:r>
              <a:rPr lang="cs-CZ" altLang="cs-CZ" sz="2000" dirty="0" smtClean="0">
                <a:latin typeface="Times New Roman" panose="02020603050405020304" pitchFamily="18" charset="0"/>
                <a:cs typeface="Times New Roman" panose="02020603050405020304" pitchFamily="18" charset="0"/>
              </a:rPr>
              <a:t>Verbální komunikace</a:t>
            </a:r>
            <a:r>
              <a:rPr lang="cs-CZ" altLang="cs-CZ" sz="2000" b="1" dirty="0" smtClean="0">
                <a:latin typeface="Times New Roman" panose="02020603050405020304" pitchFamily="18" charset="0"/>
                <a:cs typeface="Times New Roman" panose="02020603050405020304" pitchFamily="18" charset="0"/>
              </a:rPr>
              <a:t> </a:t>
            </a:r>
            <a:r>
              <a:rPr lang="cs-CZ" altLang="cs-CZ" sz="2000" dirty="0" smtClean="0">
                <a:latin typeface="Times New Roman" panose="02020603050405020304" pitchFamily="18" charset="0"/>
                <a:cs typeface="Times New Roman" panose="02020603050405020304" pitchFamily="18" charset="0"/>
              </a:rPr>
              <a:t>má </a:t>
            </a:r>
            <a:r>
              <a:rPr lang="cs-CZ" altLang="cs-CZ" sz="2000" dirty="0">
                <a:latin typeface="Times New Roman" panose="02020603050405020304" pitchFamily="18" charset="0"/>
                <a:cs typeface="Times New Roman" panose="02020603050405020304" pitchFamily="18" charset="0"/>
              </a:rPr>
              <a:t>stránku</a:t>
            </a:r>
            <a:r>
              <a:rPr lang="cs-CZ" altLang="cs-CZ" sz="2000" b="1" dirty="0">
                <a:latin typeface="Times New Roman" panose="02020603050405020304" pitchFamily="18" charset="0"/>
                <a:cs typeface="Times New Roman" panose="02020603050405020304" pitchFamily="18" charset="0"/>
              </a:rPr>
              <a:t> obsahovou</a:t>
            </a:r>
            <a:r>
              <a:rPr lang="cs-CZ" altLang="cs-CZ" sz="2000" dirty="0">
                <a:latin typeface="Times New Roman" panose="02020603050405020304" pitchFamily="18" charset="0"/>
                <a:cs typeface="Times New Roman" panose="02020603050405020304" pitchFamily="18" charset="0"/>
              </a:rPr>
              <a:t> (co mluvčí říká) a </a:t>
            </a:r>
            <a:r>
              <a:rPr lang="cs-CZ" altLang="cs-CZ" sz="2000" b="1" dirty="0">
                <a:latin typeface="Times New Roman" panose="02020603050405020304" pitchFamily="18" charset="0"/>
                <a:cs typeface="Times New Roman" panose="02020603050405020304" pitchFamily="18" charset="0"/>
              </a:rPr>
              <a:t>formální </a:t>
            </a:r>
            <a:r>
              <a:rPr lang="cs-CZ" altLang="cs-CZ" sz="2000" dirty="0">
                <a:latin typeface="Times New Roman" panose="02020603050405020304" pitchFamily="18" charset="0"/>
                <a:cs typeface="Times New Roman" panose="02020603050405020304" pitchFamily="18" charset="0"/>
              </a:rPr>
              <a:t>(jak to říká</a:t>
            </a:r>
            <a:r>
              <a:rPr lang="cs-CZ" altLang="cs-CZ" sz="2000" dirty="0" smtClean="0">
                <a:latin typeface="Times New Roman" panose="02020603050405020304" pitchFamily="18" charset="0"/>
                <a:cs typeface="Times New Roman" panose="02020603050405020304" pitchFamily="18" charset="0"/>
              </a:rPr>
              <a:t>). Obě </a:t>
            </a:r>
            <a:r>
              <a:rPr lang="cs-CZ" altLang="cs-CZ" sz="2000" dirty="0">
                <a:latin typeface="Times New Roman" panose="02020603050405020304" pitchFamily="18" charset="0"/>
                <a:cs typeface="Times New Roman" panose="02020603050405020304" pitchFamily="18" charset="0"/>
              </a:rPr>
              <a:t>mají velkou </a:t>
            </a:r>
            <a:r>
              <a:rPr lang="cs-CZ" altLang="cs-CZ" sz="2000" dirty="0" smtClean="0">
                <a:latin typeface="Times New Roman" panose="02020603050405020304" pitchFamily="18" charset="0"/>
                <a:cs typeface="Times New Roman" panose="02020603050405020304" pitchFamily="18" charset="0"/>
              </a:rPr>
              <a:t>důležitost. Obsah </a:t>
            </a:r>
            <a:r>
              <a:rPr lang="cs-CZ" altLang="cs-CZ" sz="2000" dirty="0">
                <a:latin typeface="Times New Roman" panose="02020603050405020304" pitchFamily="18" charset="0"/>
                <a:cs typeface="Times New Roman" panose="02020603050405020304" pitchFamily="18" charset="0"/>
              </a:rPr>
              <a:t>by měl </a:t>
            </a:r>
            <a:r>
              <a:rPr lang="cs-CZ" altLang="cs-CZ" sz="2000" dirty="0" smtClean="0">
                <a:latin typeface="Times New Roman" panose="02020603050405020304" pitchFamily="18" charset="0"/>
                <a:cs typeface="Times New Roman" panose="02020603050405020304" pitchFamily="18" charset="0"/>
              </a:rPr>
              <a:t>být </a:t>
            </a:r>
            <a:r>
              <a:rPr lang="cs-CZ" altLang="cs-CZ" sz="2000" dirty="0">
                <a:latin typeface="Times New Roman" panose="02020603050405020304" pitchFamily="18" charset="0"/>
                <a:cs typeface="Times New Roman" panose="02020603050405020304" pitchFamily="18" charset="0"/>
              </a:rPr>
              <a:t>srozumitelný, přiměřený, promyšlený, logicky uspořádaný  s důrazem na základní fakta a souvislosti</a:t>
            </a:r>
            <a:r>
              <a:rPr lang="cs-CZ" altLang="cs-CZ" sz="2000" dirty="0" smtClean="0">
                <a:latin typeface="Times New Roman" panose="02020603050405020304" pitchFamily="18" charset="0"/>
                <a:cs typeface="Times New Roman" panose="02020603050405020304" pitchFamily="18" charset="0"/>
              </a:rPr>
              <a:t>.</a:t>
            </a:r>
            <a:endParaRPr lang="cs-CZ" altLang="cs-CZ" sz="2000" b="1" kern="0" dirty="0" smtClean="0">
              <a:solidFill>
                <a:srgbClr val="FFCC00"/>
              </a:solidFill>
              <a:effectLst>
                <a:outerShdw blurRad="38100" dist="38100" dir="2700000" algn="tl">
                  <a:srgbClr val="000000"/>
                </a:outerShdw>
              </a:effectLst>
              <a:latin typeface="Tahoma"/>
            </a:endParaRPr>
          </a:p>
          <a:p>
            <a:pPr lvl="0" algn="just" fontAlgn="base">
              <a:lnSpc>
                <a:spcPct val="110000"/>
              </a:lnSpc>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Aspekty </a:t>
            </a:r>
            <a:r>
              <a:rPr lang="cs-CZ" altLang="cs-CZ" sz="2000" b="1" kern="0" dirty="0">
                <a:latin typeface="Times New Roman" panose="02020603050405020304" pitchFamily="18" charset="0"/>
                <a:cs typeface="Times New Roman" panose="02020603050405020304" pitchFamily="18" charset="0"/>
              </a:rPr>
              <a:t>formální stránky:</a:t>
            </a: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Hlasitost </a:t>
            </a:r>
            <a:r>
              <a:rPr lang="cs-CZ" altLang="cs-CZ" sz="2000" b="1"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závislá na počtu žáků, prostorovém umístění, zvukových podmínkách prostoru, významu a závažnosti sdělení, atmosféře, kterou chceme navodit. </a:t>
            </a:r>
          </a:p>
          <a:p>
            <a:pPr marL="0" indent="0">
              <a:lnSpc>
                <a:spcPct val="110000"/>
              </a:lnSpc>
              <a:spcBef>
                <a:spcPts val="0"/>
              </a:spcBef>
              <a:buNone/>
            </a:pP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23</a:t>
            </a:fld>
            <a:endParaRPr lang="cs-CZ"/>
          </a:p>
        </p:txBody>
      </p:sp>
    </p:spTree>
    <p:extLst>
      <p:ext uri="{BB962C8B-B14F-4D97-AF65-F5344CB8AC3E}">
        <p14:creationId xmlns:p14="http://schemas.microsoft.com/office/powerpoint/2010/main" val="3538365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192688"/>
          </a:xfrm>
        </p:spPr>
        <p:txBody>
          <a:bodyPr>
            <a:normAutofit lnSpcReduction="10000"/>
          </a:bodyPr>
          <a:lstStyle/>
          <a:p>
            <a:pPr lvl="0" algn="just" fontAlgn="base">
              <a:lnSpc>
                <a:spcPct val="110000"/>
              </a:lnSpc>
              <a:spcBef>
                <a:spcPts val="0"/>
              </a:spcBef>
              <a:buClr>
                <a:prstClr val="black"/>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Dynamika řeči - souvisí s hlasitostí. Zesilování a zeslabování hlasitosti podle závažnosti sdělení. </a:t>
            </a:r>
          </a:p>
          <a:p>
            <a:pPr lvl="0" algn="just" fontAlgn="base">
              <a:lnSpc>
                <a:spcPct val="110000"/>
              </a:lnSpc>
              <a:spcBef>
                <a:spcPts val="0"/>
              </a:spcBef>
              <a:buClr>
                <a:prstClr val="black"/>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Rychlost řeči (tempo projevu) </a:t>
            </a:r>
            <a:r>
              <a:rPr lang="cs-CZ" altLang="cs-CZ" sz="2000" b="1" kern="0" dirty="0">
                <a:solidFill>
                  <a:prstClr val="black"/>
                </a:solidFill>
                <a:latin typeface="Times New Roman" panose="02020603050405020304" pitchFamily="18" charset="0"/>
                <a:cs typeface="Times New Roman" panose="02020603050405020304" pitchFamily="18" charset="0"/>
              </a:rPr>
              <a:t>- </a:t>
            </a:r>
            <a:r>
              <a:rPr lang="cs-CZ" altLang="cs-CZ" sz="2000" kern="0" dirty="0">
                <a:solidFill>
                  <a:prstClr val="black"/>
                </a:solidFill>
                <a:latin typeface="Times New Roman" panose="02020603050405020304" pitchFamily="18" charset="0"/>
                <a:cs typeface="Times New Roman" panose="02020603050405020304" pitchFamily="18" charset="0"/>
              </a:rPr>
              <a:t>závislé na věku žáků a obsahové náročnosti sdělení</a:t>
            </a:r>
            <a:r>
              <a:rPr lang="cs-CZ" altLang="cs-CZ" sz="2000" kern="0" dirty="0" smtClean="0">
                <a:solidFill>
                  <a:prstClr val="black"/>
                </a:solidFill>
                <a:latin typeface="Times New Roman" panose="02020603050405020304" pitchFamily="18" charset="0"/>
                <a:cs typeface="Times New Roman" panose="02020603050405020304" pitchFamily="18" charset="0"/>
              </a:rPr>
              <a:t>.</a:t>
            </a:r>
          </a:p>
          <a:p>
            <a:pPr lvl="0" algn="just" fontAlgn="base">
              <a:lnSpc>
                <a:spcPct val="110000"/>
              </a:lnSpc>
              <a:spcBef>
                <a:spcPts val="0"/>
              </a:spcBef>
              <a:buClr>
                <a:prstClr val="black"/>
              </a:buClr>
              <a:buSzPct val="120000"/>
              <a:defRPr/>
            </a:pPr>
            <a:r>
              <a:rPr lang="cs-CZ" altLang="cs-CZ" sz="2000" kern="0" dirty="0" smtClean="0">
                <a:solidFill>
                  <a:prstClr val="black"/>
                </a:solidFill>
                <a:latin typeface="Times New Roman" panose="02020603050405020304" pitchFamily="18" charset="0"/>
                <a:cs typeface="Times New Roman" panose="02020603050405020304" pitchFamily="18" charset="0"/>
              </a:rPr>
              <a:t>Intonace </a:t>
            </a:r>
            <a:r>
              <a:rPr lang="cs-CZ" altLang="cs-CZ" sz="2000" kern="0" dirty="0">
                <a:solidFill>
                  <a:prstClr val="black"/>
                </a:solidFill>
                <a:latin typeface="Times New Roman" panose="02020603050405020304" pitchFamily="18" charset="0"/>
                <a:cs typeface="Times New Roman" panose="02020603050405020304" pitchFamily="18" charset="0"/>
              </a:rPr>
              <a:t>(melodie řeči) - výškový pohyb hlasu v průběhu mluvené řeči. Monotónní mluva vede k poklesu pozornosti, přehnaná intonace je </a:t>
            </a:r>
            <a:r>
              <a:rPr lang="cs-CZ" altLang="cs-CZ" sz="2000" kern="0" dirty="0" smtClean="0">
                <a:solidFill>
                  <a:prstClr val="black"/>
                </a:solidFill>
                <a:latin typeface="Times New Roman" panose="02020603050405020304" pitchFamily="18" charset="0"/>
                <a:cs typeface="Times New Roman" panose="02020603050405020304" pitchFamily="18" charset="0"/>
              </a:rPr>
              <a:t>rušivá</a:t>
            </a:r>
            <a:endParaRPr lang="cs-CZ" altLang="cs-CZ" sz="2000" b="1" kern="0" dirty="0" smtClean="0">
              <a:latin typeface="Times New Roman" panose="02020603050405020304" pitchFamily="18" charset="0"/>
              <a:cs typeface="Times New Roman" panose="02020603050405020304" pitchFamily="18" charset="0"/>
            </a:endParaRP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Správné </a:t>
            </a:r>
            <a:r>
              <a:rPr lang="cs-CZ" altLang="cs-CZ" sz="2000" kern="0" dirty="0">
                <a:latin typeface="Times New Roman" panose="02020603050405020304" pitchFamily="18" charset="0"/>
                <a:cs typeface="Times New Roman" panose="02020603050405020304" pitchFamily="18" charset="0"/>
              </a:rPr>
              <a:t>frázování(udržování přirozeného rytmu řeči</a:t>
            </a:r>
            <a:r>
              <a:rPr lang="cs-CZ" altLang="cs-CZ" sz="2000" kern="0" dirty="0" smtClean="0">
                <a:latin typeface="Times New Roman" panose="02020603050405020304" pitchFamily="18" charset="0"/>
                <a:cs typeface="Times New Roman" panose="02020603050405020304" pitchFamily="18" charset="0"/>
              </a:rPr>
              <a:t>) - členění </a:t>
            </a:r>
            <a:r>
              <a:rPr lang="cs-CZ" altLang="cs-CZ" sz="2000" kern="0" dirty="0">
                <a:latin typeface="Times New Roman" panose="02020603050405020304" pitchFamily="18" charset="0"/>
                <a:cs typeface="Times New Roman" panose="02020603050405020304" pitchFamily="18" charset="0"/>
              </a:rPr>
              <a:t>proudu slov do určitých celků, které k sobě významově patří. Krátkou větu vyslovujeme bez pauz, delší věty členíme. Významově související slova vyslovovat jedním dechem.</a:t>
            </a:r>
            <a:endParaRPr lang="en-US" altLang="cs-CZ" sz="2000" kern="0" dirty="0">
              <a:latin typeface="Times New Roman" panose="02020603050405020304" pitchFamily="18" charset="0"/>
              <a:cs typeface="Times New Roman" panose="02020603050405020304" pitchFamily="18" charset="0"/>
            </a:endParaRPr>
          </a:p>
          <a:p>
            <a:pPr algn="just" fontAlgn="base">
              <a:lnSpc>
                <a:spcPct val="110000"/>
              </a:lnSpc>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Emocionalita – vyjadřuje, </a:t>
            </a:r>
            <a:r>
              <a:rPr lang="cs-CZ" altLang="cs-CZ" sz="2000" kern="0" dirty="0">
                <a:latin typeface="Times New Roman" panose="02020603050405020304" pitchFamily="18" charset="0"/>
                <a:cs typeface="Times New Roman" panose="02020603050405020304" pitchFamily="18" charset="0"/>
              </a:rPr>
              <a:t>v jakém emocionálním stavu se mluvčí nachází. Odráží se v ním také vztah pedagoga k obsahu komunikace i k žákům.</a:t>
            </a:r>
          </a:p>
          <a:p>
            <a:pPr lvl="0" algn="just" fontAlgn="base">
              <a:lnSpc>
                <a:spcPct val="110000"/>
              </a:lnSpc>
              <a:spcBef>
                <a:spcPts val="0"/>
              </a:spcBef>
              <a:buClr>
                <a:srgbClr val="FFCC00"/>
              </a:buClr>
              <a:buSzPct val="120000"/>
              <a:buNone/>
              <a:defRPr/>
            </a:pPr>
            <a:endParaRPr lang="cs-CZ" altLang="cs-CZ" sz="1800" b="1" kern="0" dirty="0" smtClean="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Neverbální komunikace</a:t>
            </a:r>
            <a:r>
              <a:rPr lang="cs-CZ" altLang="cs-CZ" sz="2000" kern="0" dirty="0" smtClean="0">
                <a:latin typeface="Times New Roman" panose="02020603050405020304" pitchFamily="18" charset="0"/>
                <a:cs typeface="Times New Roman" panose="02020603050405020304" pitchFamily="18" charset="0"/>
              </a:rPr>
              <a:t> je </a:t>
            </a:r>
            <a:r>
              <a:rPr lang="cs-CZ" altLang="cs-CZ" sz="2000" kern="0" dirty="0">
                <a:latin typeface="Times New Roman" panose="02020603050405020304" pitchFamily="18" charset="0"/>
                <a:cs typeface="Times New Roman" panose="02020603050405020304" pitchFamily="18" charset="0"/>
              </a:rPr>
              <a:t>zpravidla součástí komunikace verbální</a:t>
            </a:r>
            <a:r>
              <a:rPr lang="cs-CZ" altLang="cs-CZ" sz="2000" kern="0" dirty="0" smtClean="0">
                <a:latin typeface="Times New Roman" panose="02020603050405020304" pitchFamily="18" charset="0"/>
                <a:cs typeface="Times New Roman" panose="02020603050405020304" pitchFamily="18" charset="0"/>
              </a:rPr>
              <a:t>. Jde </a:t>
            </a:r>
            <a:r>
              <a:rPr lang="cs-CZ" altLang="cs-CZ" sz="2000" kern="0" dirty="0">
                <a:latin typeface="Times New Roman" panose="02020603050405020304" pitchFamily="18" charset="0"/>
                <a:cs typeface="Times New Roman" panose="02020603050405020304" pitchFamily="18" charset="0"/>
              </a:rPr>
              <a:t>o sdělování:</a:t>
            </a:r>
            <a:r>
              <a:rPr lang="cs-CZ" altLang="cs-CZ" sz="2000" b="1" kern="0" dirty="0">
                <a:latin typeface="Times New Roman" panose="02020603050405020304" pitchFamily="18" charset="0"/>
                <a:cs typeface="Times New Roman" panose="02020603050405020304" pitchFamily="18" charset="0"/>
              </a:rPr>
              <a:t> </a:t>
            </a:r>
            <a:r>
              <a:rPr lang="cs-CZ" altLang="cs-CZ" sz="2000" b="1" kern="0" dirty="0" smtClean="0">
                <a:latin typeface="Times New Roman" panose="02020603050405020304" pitchFamily="18" charset="0"/>
                <a:cs typeface="Times New Roman" panose="02020603050405020304" pitchFamily="18" charset="0"/>
              </a:rPr>
              <a:t>pohledy (</a:t>
            </a:r>
            <a:r>
              <a:rPr lang="cs-CZ" altLang="cs-CZ" sz="2000" b="1" kern="0" dirty="0">
                <a:latin typeface="Times New Roman" panose="02020603050405020304" pitchFamily="18" charset="0"/>
                <a:cs typeface="Times New Roman" panose="02020603050405020304" pitchFamily="18" charset="0"/>
              </a:rPr>
              <a:t>řeč očí), výrazy obličeje(mimika), pohyby(kinetika), fyzickými postoji(konfigurací všech částí těla), </a:t>
            </a:r>
            <a:r>
              <a:rPr lang="cs-CZ" altLang="cs-CZ" sz="2000" b="1" kern="0" dirty="0" smtClean="0">
                <a:latin typeface="Times New Roman" panose="02020603050405020304" pitchFamily="18" charset="0"/>
                <a:cs typeface="Times New Roman" panose="02020603050405020304" pitchFamily="18" charset="0"/>
              </a:rPr>
              <a:t>gesty (</a:t>
            </a:r>
            <a:r>
              <a:rPr lang="cs-CZ" altLang="cs-CZ" sz="2000" b="1" kern="0" dirty="0" err="1">
                <a:latin typeface="Times New Roman" panose="02020603050405020304" pitchFamily="18" charset="0"/>
                <a:cs typeface="Times New Roman" panose="02020603050405020304" pitchFamily="18" charset="0"/>
              </a:rPr>
              <a:t>gestika</a:t>
            </a:r>
            <a:r>
              <a:rPr lang="cs-CZ" altLang="cs-CZ" sz="2000" b="1" kern="0" dirty="0">
                <a:latin typeface="Times New Roman" panose="02020603050405020304" pitchFamily="18" charset="0"/>
                <a:cs typeface="Times New Roman" panose="02020603050405020304" pitchFamily="18" charset="0"/>
              </a:rPr>
              <a:t>), </a:t>
            </a:r>
            <a:r>
              <a:rPr lang="cs-CZ" altLang="cs-CZ" sz="2000" b="1" kern="0" dirty="0" smtClean="0">
                <a:latin typeface="Times New Roman" panose="02020603050405020304" pitchFamily="18" charset="0"/>
                <a:cs typeface="Times New Roman" panose="02020603050405020304" pitchFamily="18" charset="0"/>
              </a:rPr>
              <a:t>dotykem (</a:t>
            </a:r>
            <a:r>
              <a:rPr lang="cs-CZ" altLang="cs-CZ" sz="2000" b="1" kern="0" dirty="0" err="1">
                <a:latin typeface="Times New Roman" panose="02020603050405020304" pitchFamily="18" charset="0"/>
                <a:cs typeface="Times New Roman" panose="02020603050405020304" pitchFamily="18" charset="0"/>
              </a:rPr>
              <a:t>haptika</a:t>
            </a:r>
            <a:r>
              <a:rPr lang="cs-CZ" altLang="cs-CZ" sz="2000" b="1" kern="0" dirty="0">
                <a:latin typeface="Times New Roman" panose="02020603050405020304" pitchFamily="18" charset="0"/>
                <a:cs typeface="Times New Roman" panose="02020603050405020304" pitchFamily="18" charset="0"/>
              </a:rPr>
              <a:t>), přiblížením či oddálením(</a:t>
            </a:r>
            <a:r>
              <a:rPr lang="cs-CZ" altLang="cs-CZ" sz="2000" b="1" kern="0" dirty="0" err="1">
                <a:latin typeface="Times New Roman" panose="02020603050405020304" pitchFamily="18" charset="0"/>
                <a:cs typeface="Times New Roman" panose="02020603050405020304" pitchFamily="18" charset="0"/>
              </a:rPr>
              <a:t>proxemika</a:t>
            </a:r>
            <a:r>
              <a:rPr lang="cs-CZ" altLang="cs-CZ" sz="2000" b="1" kern="0" dirty="0" smtClean="0">
                <a:latin typeface="Times New Roman" panose="02020603050405020304" pitchFamily="18" charset="0"/>
                <a:cs typeface="Times New Roman" panose="02020603050405020304" pitchFamily="18" charset="0"/>
              </a:rPr>
              <a:t>) a </a:t>
            </a:r>
            <a:r>
              <a:rPr lang="cs-CZ" altLang="cs-CZ" sz="2000" b="1" kern="0" dirty="0">
                <a:latin typeface="Times New Roman" panose="02020603050405020304" pitchFamily="18" charset="0"/>
                <a:cs typeface="Times New Roman" panose="02020603050405020304" pitchFamily="18" charset="0"/>
              </a:rPr>
              <a:t>úpravou zevnějšku a prostředí.</a:t>
            </a:r>
          </a:p>
          <a:p>
            <a:pPr marL="1588" lvl="0" indent="17463" algn="just" fontAlgn="base">
              <a:lnSpc>
                <a:spcPct val="110000"/>
              </a:lnSpc>
              <a:spcBef>
                <a:spcPts val="0"/>
              </a:spcBef>
              <a:buClr>
                <a:srgbClr val="FFCC00"/>
              </a:buClr>
              <a:buSzPct val="120000"/>
              <a:buNone/>
              <a:defRPr/>
            </a:pPr>
            <a:r>
              <a:rPr lang="cs-CZ" altLang="cs-CZ" sz="2000" kern="0" dirty="0">
                <a:latin typeface="Times New Roman" panose="02020603050405020304" pitchFamily="18" charset="0"/>
                <a:cs typeface="Times New Roman" panose="02020603050405020304" pitchFamily="18" charset="0"/>
              </a:rPr>
              <a:t>Pomocí neverbální komunikace lze vyjádřit zájem o práci žáka, souhlas nebo naopak nesouhlas či pokárání</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24</a:t>
            </a:fld>
            <a:endParaRPr lang="cs-CZ"/>
          </a:p>
        </p:txBody>
      </p:sp>
    </p:spTree>
    <p:extLst>
      <p:ext uri="{BB962C8B-B14F-4D97-AF65-F5344CB8AC3E}">
        <p14:creationId xmlns:p14="http://schemas.microsoft.com/office/powerpoint/2010/main" val="1904191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a:bodyPr>
          <a:lstStyle/>
          <a:p>
            <a:pPr marL="0" lvl="0" indent="0"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Komunikace </a:t>
            </a:r>
            <a:r>
              <a:rPr lang="cs-CZ" altLang="cs-CZ" sz="2000" b="1" kern="0" dirty="0" smtClean="0">
                <a:latin typeface="Times New Roman" panose="02020603050405020304" pitchFamily="18" charset="0"/>
                <a:cs typeface="Times New Roman" panose="02020603050405020304" pitchFamily="18" charset="0"/>
              </a:rPr>
              <a:t>činem - </a:t>
            </a:r>
            <a:r>
              <a:rPr lang="cs-CZ" altLang="cs-CZ" sz="2000" kern="0" dirty="0">
                <a:latin typeface="Times New Roman" panose="02020603050405020304" pitchFamily="18" charset="0"/>
                <a:cs typeface="Times New Roman" panose="02020603050405020304" pitchFamily="18" charset="0"/>
              </a:rPr>
              <a:t>mnohdy působivá a účinná. Bezeslovná, rychlá a účinná reakce na konkrétní situaci ve formě praktického </a:t>
            </a:r>
            <a:r>
              <a:rPr lang="cs-CZ" altLang="cs-CZ" sz="2000" kern="0" dirty="0" smtClean="0">
                <a:latin typeface="Times New Roman" panose="02020603050405020304" pitchFamily="18" charset="0"/>
                <a:cs typeface="Times New Roman" panose="02020603050405020304" pitchFamily="18" charset="0"/>
              </a:rPr>
              <a:t>činu (rychle vstaneme a přibližujeme se k žákovi, zaujmeme určitý postoj).</a:t>
            </a:r>
            <a:endParaRPr lang="cs-CZ" altLang="cs-CZ" sz="2000" kern="0" dirty="0">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r>
              <a:rPr lang="cs-CZ" altLang="cs-CZ" sz="2000" b="1" kern="0" dirty="0" err="1">
                <a:latin typeface="Times New Roman" panose="02020603050405020304" pitchFamily="18" charset="0"/>
                <a:cs typeface="Times New Roman" panose="02020603050405020304" pitchFamily="18" charset="0"/>
              </a:rPr>
              <a:t>Ped</a:t>
            </a:r>
            <a:r>
              <a:rPr lang="cs-CZ" altLang="cs-CZ" sz="2000" b="1" kern="0" dirty="0">
                <a:latin typeface="Times New Roman" panose="02020603050405020304" pitchFamily="18" charset="0"/>
                <a:cs typeface="Times New Roman" panose="02020603050405020304" pitchFamily="18" charset="0"/>
              </a:rPr>
              <a:t>. komunikaci by měl charakterizovat: </a:t>
            </a:r>
            <a:r>
              <a:rPr lang="cs-CZ" altLang="cs-CZ" sz="2000" kern="0" dirty="0">
                <a:latin typeface="Times New Roman" panose="02020603050405020304" pitchFamily="18" charset="0"/>
                <a:cs typeface="Times New Roman" panose="02020603050405020304" pitchFamily="18" charset="0"/>
              </a:rPr>
              <a:t>klid, takt, citlivý přístup, pohoda, vzájemná důvěra, orientace na pozitivní stránky a jevy, tolerance, snaha o porozumění, trpělivost a objektivita. </a:t>
            </a:r>
            <a:endParaRPr lang="cs-CZ" altLang="cs-CZ" sz="2000" kern="0" dirty="0" smtClean="0">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Dobrý </a:t>
            </a:r>
            <a:r>
              <a:rPr lang="cs-CZ" altLang="cs-CZ" sz="2000" b="1" kern="0" dirty="0">
                <a:latin typeface="Times New Roman" panose="02020603050405020304" pitchFamily="18" charset="0"/>
                <a:cs typeface="Times New Roman" panose="02020603050405020304" pitchFamily="18" charset="0"/>
              </a:rPr>
              <a:t>pedagog: </a:t>
            </a:r>
            <a:r>
              <a:rPr lang="cs-CZ" altLang="cs-CZ" sz="2000" kern="0" dirty="0">
                <a:latin typeface="Times New Roman" panose="02020603050405020304" pitchFamily="18" charset="0"/>
                <a:cs typeface="Times New Roman" panose="02020603050405020304" pitchFamily="18" charset="0"/>
              </a:rPr>
              <a:t>vytváří pro komunikaci dobré podmínky, umí naslouchat, zvládá hlasem, zrakem i sluchem prostor v němž komunikuje, citlivě a </a:t>
            </a:r>
            <a:r>
              <a:rPr lang="cs-CZ" altLang="cs-CZ" sz="2000" kern="0" dirty="0" smtClean="0">
                <a:latin typeface="Times New Roman" panose="02020603050405020304" pitchFamily="18" charset="0"/>
                <a:cs typeface="Times New Roman" panose="02020603050405020304" pitchFamily="18" charset="0"/>
              </a:rPr>
              <a:t>taktně, </a:t>
            </a:r>
            <a:r>
              <a:rPr lang="cs-CZ" altLang="cs-CZ" sz="2000" kern="0" dirty="0">
                <a:latin typeface="Times New Roman" panose="02020603050405020304" pitchFamily="18" charset="0"/>
                <a:cs typeface="Times New Roman" panose="02020603050405020304" pitchFamily="18" charset="0"/>
              </a:rPr>
              <a:t>reaguje na každý pedagogicky významný </a:t>
            </a:r>
            <a:r>
              <a:rPr lang="cs-CZ" altLang="cs-CZ" sz="2000" kern="0" dirty="0" smtClean="0">
                <a:latin typeface="Times New Roman" panose="02020603050405020304" pitchFamily="18" charset="0"/>
                <a:cs typeface="Times New Roman" panose="02020603050405020304" pitchFamily="18" charset="0"/>
              </a:rPr>
              <a:t>podnět (Šimoník, 2005).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25</a:t>
            </a:fld>
            <a:endParaRPr lang="cs-CZ"/>
          </a:p>
        </p:txBody>
      </p:sp>
    </p:spTree>
    <p:extLst>
      <p:ext uri="{BB962C8B-B14F-4D97-AF65-F5344CB8AC3E}">
        <p14:creationId xmlns:p14="http://schemas.microsoft.com/office/powerpoint/2010/main" val="2563503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fontScale="92500" lnSpcReduction="10000"/>
          </a:bodyPr>
          <a:lstStyle/>
          <a:p>
            <a:pPr marL="0" lvl="0" indent="0" algn="just">
              <a:lnSpc>
                <a:spcPct val="110000"/>
              </a:lnSpc>
              <a:spcBef>
                <a:spcPts val="0"/>
              </a:spcBef>
              <a:buNone/>
            </a:pP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4. Didaktické </a:t>
            </a:r>
            <a:r>
              <a:rPr lang="cs-CZ" sz="2800" b="1" dirty="0">
                <a:solidFill>
                  <a:schemeClr val="accent6">
                    <a:lumMod val="50000"/>
                  </a:schemeClr>
                </a:solidFill>
                <a:latin typeface="Times New Roman" panose="02020603050405020304" pitchFamily="18" charset="0"/>
                <a:cs typeface="Times New Roman" panose="02020603050405020304" pitchFamily="18" charset="0"/>
              </a:rPr>
              <a:t>zásady, poučky a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pravidla</a:t>
            </a:r>
          </a:p>
          <a:p>
            <a:pPr marL="0" lvl="0" indent="0" algn="just">
              <a:lnSpc>
                <a:spcPct val="110000"/>
              </a:lnSpc>
              <a:spcBef>
                <a:spcPts val="0"/>
              </a:spcBef>
              <a:buNone/>
            </a:pPr>
            <a:endParaRPr lang="cs-CZ" sz="2000" b="1" dirty="0" smtClean="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2200" b="1" dirty="0" smtClean="0">
                <a:latin typeface="Times New Roman" panose="02020603050405020304" pitchFamily="18" charset="0"/>
                <a:cs typeface="Times New Roman" panose="02020603050405020304" pitchFamily="18" charset="0"/>
              </a:rPr>
              <a:t>Didaktické </a:t>
            </a:r>
            <a:r>
              <a:rPr lang="cs-CZ" sz="2200" b="1" dirty="0">
                <a:latin typeface="Times New Roman" panose="02020603050405020304" pitchFamily="18" charset="0"/>
                <a:cs typeface="Times New Roman" panose="02020603050405020304" pitchFamily="18" charset="0"/>
              </a:rPr>
              <a:t>principy (zásady</a:t>
            </a:r>
            <a:r>
              <a:rPr lang="cs-CZ" sz="2200" b="1" dirty="0" smtClean="0">
                <a:latin typeface="Times New Roman" panose="02020603050405020304" pitchFamily="18" charset="0"/>
                <a:cs typeface="Times New Roman" panose="02020603050405020304" pitchFamily="18" charset="0"/>
              </a:rPr>
              <a:t>) - </a:t>
            </a:r>
            <a:r>
              <a:rPr lang="cs-CZ" sz="2200" dirty="0" smtClean="0">
                <a:latin typeface="Times New Roman" panose="02020603050405020304" pitchFamily="18" charset="0"/>
                <a:cs typeface="Times New Roman" panose="02020603050405020304" pitchFamily="18" charset="0"/>
              </a:rPr>
              <a:t>jsou </a:t>
            </a:r>
            <a:r>
              <a:rPr lang="cs-CZ" sz="2200" dirty="0">
                <a:latin typeface="Times New Roman" panose="02020603050405020304" pitchFamily="18" charset="0"/>
                <a:cs typeface="Times New Roman" panose="02020603050405020304" pitchFamily="18" charset="0"/>
              </a:rPr>
              <a:t>neobecnější pravidla, jejich dodržování významně přispívá k dosažení lepších výsledků vyučování. Jsou odrazem základních zákonitostí </a:t>
            </a:r>
            <a:r>
              <a:rPr lang="cs-CZ" sz="2200" dirty="0" err="1">
                <a:latin typeface="Times New Roman" panose="02020603050405020304" pitchFamily="18" charset="0"/>
                <a:cs typeface="Times New Roman" panose="02020603050405020304" pitchFamily="18" charset="0"/>
              </a:rPr>
              <a:t>vv</a:t>
            </a:r>
            <a:r>
              <a:rPr lang="cs-CZ" sz="2200" dirty="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procesu</a:t>
            </a:r>
            <a:r>
              <a:rPr lang="cs-CZ" sz="2200" dirty="0">
                <a:latin typeface="Times New Roman" panose="02020603050405020304" pitchFamily="18" charset="0"/>
                <a:cs typeface="Times New Roman" panose="02020603050405020304" pitchFamily="18" charset="0"/>
              </a:rPr>
              <a:t>. Pedagogové k nim došli na základě zkušeností v průběhu vývoje </a:t>
            </a:r>
            <a:r>
              <a:rPr lang="cs-CZ" sz="2200" dirty="0" smtClean="0">
                <a:latin typeface="Times New Roman" panose="02020603050405020304" pitchFamily="18" charset="0"/>
                <a:cs typeface="Times New Roman" panose="02020603050405020304" pitchFamily="18" charset="0"/>
              </a:rPr>
              <a:t>vzdělávání při cestě k úspěšným výsledkům výuky. Formulovali je J. A. Komenský, J. H. </a:t>
            </a:r>
            <a:r>
              <a:rPr lang="cs-CZ" sz="2200" dirty="0" err="1" smtClean="0">
                <a:latin typeface="Times New Roman" panose="02020603050405020304" pitchFamily="18" charset="0"/>
                <a:cs typeface="Times New Roman" panose="02020603050405020304" pitchFamily="18" charset="0"/>
              </a:rPr>
              <a:t>Pestalozzi</a:t>
            </a:r>
            <a:r>
              <a:rPr lang="cs-CZ" sz="2200" dirty="0" smtClean="0">
                <a:latin typeface="Times New Roman" panose="02020603050405020304" pitchFamily="18" charset="0"/>
                <a:cs typeface="Times New Roman" panose="02020603050405020304" pitchFamily="18" charset="0"/>
              </a:rPr>
              <a:t>, H. </a:t>
            </a:r>
            <a:r>
              <a:rPr lang="cs-CZ" sz="2200" dirty="0" err="1" smtClean="0">
                <a:latin typeface="Times New Roman" panose="02020603050405020304" pitchFamily="18" charset="0"/>
                <a:cs typeface="Times New Roman" panose="02020603050405020304" pitchFamily="18" charset="0"/>
              </a:rPr>
              <a:t>Spencer</a:t>
            </a:r>
            <a:r>
              <a:rPr lang="cs-CZ" sz="2200" dirty="0" smtClean="0">
                <a:latin typeface="Times New Roman" panose="02020603050405020304" pitchFamily="18" charset="0"/>
                <a:cs typeface="Times New Roman" panose="02020603050405020304" pitchFamily="18" charset="0"/>
              </a:rPr>
              <a:t> a další.   </a:t>
            </a:r>
            <a:endParaRPr lang="cs-CZ" sz="2200" dirty="0">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2200" b="1" dirty="0" smtClean="0">
                <a:latin typeface="Times New Roman" panose="02020603050405020304" pitchFamily="18" charset="0"/>
                <a:cs typeface="Times New Roman" panose="02020603050405020304" pitchFamily="18" charset="0"/>
              </a:rPr>
              <a:t>Tradiční didaktické zásady: princip </a:t>
            </a:r>
            <a:r>
              <a:rPr lang="cs-CZ" sz="2200" b="1" dirty="0">
                <a:latin typeface="Times New Roman" panose="02020603050405020304" pitchFamily="18" charset="0"/>
                <a:cs typeface="Times New Roman" panose="02020603050405020304" pitchFamily="18" charset="0"/>
              </a:rPr>
              <a:t>výchovnosti, cílevědomosti, uvědomělosti, aktivity, názornosti, soustavnosti, postupnosti, přiměřenosti, individuálního přístupu k žákům, zpětné vazby, spojení teorie s praxí, spojení školy se </a:t>
            </a:r>
            <a:r>
              <a:rPr lang="cs-CZ" sz="2200" b="1" dirty="0" smtClean="0">
                <a:latin typeface="Times New Roman" panose="02020603050405020304" pitchFamily="18" charset="0"/>
                <a:cs typeface="Times New Roman" panose="02020603050405020304" pitchFamily="18" charset="0"/>
              </a:rPr>
              <a:t>životem, komplexního rozvoje osobnosti žáka, jednotného výchovného působení.</a:t>
            </a:r>
            <a:endParaRPr lang="cs-CZ" sz="2200" b="1" dirty="0">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endParaRPr lang="cs-CZ" sz="2200" b="1" dirty="0">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2200" b="1" dirty="0">
                <a:latin typeface="Times New Roman" panose="02020603050405020304" pitchFamily="18" charset="0"/>
                <a:cs typeface="Times New Roman" panose="02020603050405020304" pitchFamily="18" charset="0"/>
              </a:rPr>
              <a:t>Devadesátá </a:t>
            </a:r>
            <a:r>
              <a:rPr lang="cs-CZ" sz="2200" b="1" dirty="0" smtClean="0">
                <a:latin typeface="Times New Roman" panose="02020603050405020304" pitchFamily="18" charset="0"/>
                <a:cs typeface="Times New Roman" panose="02020603050405020304" pitchFamily="18" charset="0"/>
              </a:rPr>
              <a:t>léta </a:t>
            </a:r>
            <a:r>
              <a:rPr lang="cs-CZ" sz="2200" dirty="0" smtClean="0">
                <a:latin typeface="Times New Roman" panose="02020603050405020304" pitchFamily="18" charset="0"/>
                <a:cs typeface="Times New Roman" panose="02020603050405020304" pitchFamily="18" charset="0"/>
              </a:rPr>
              <a:t>- </a:t>
            </a:r>
            <a:r>
              <a:rPr lang="cs-CZ" sz="2200" dirty="0">
                <a:latin typeface="Times New Roman" panose="02020603050405020304" pitchFamily="18" charset="0"/>
                <a:cs typeface="Times New Roman" panose="02020603050405020304" pitchFamily="18" charset="0"/>
              </a:rPr>
              <a:t>změna pohledu na vyučování, formulují se nové principy:</a:t>
            </a:r>
          </a:p>
          <a:p>
            <a:pPr marL="0" lvl="0" indent="0" algn="just">
              <a:lnSpc>
                <a:spcPct val="110000"/>
              </a:lnSpc>
              <a:spcBef>
                <a:spcPts val="0"/>
              </a:spcBef>
              <a:buNone/>
            </a:pPr>
            <a:r>
              <a:rPr lang="cs-CZ" sz="2200" dirty="0">
                <a:latin typeface="Times New Roman" panose="02020603050405020304" pitchFamily="18" charset="0"/>
                <a:cs typeface="Times New Roman" panose="02020603050405020304" pitchFamily="18" charset="0"/>
              </a:rPr>
              <a:t>Princip úcty a respektu k dítěti, orientace na pozitivní stránky osobnosti dítěte, bezpečí, jistoty a vstřícnosti, převahy kladného hodnocení a orientace na radost a prožitek, spolupráce, kooperace žáků a orientace na vzájemnou pomoc. </a:t>
            </a:r>
          </a:p>
          <a:p>
            <a:pPr marL="0" lvl="0" indent="0" algn="just">
              <a:buNone/>
            </a:pPr>
            <a:endParaRPr lang="cs-CZ" sz="2800" b="1" dirty="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a:buNone/>
            </a:pPr>
            <a:endParaRPr lang="cs-CZ" sz="28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26</a:t>
            </a:fld>
            <a:endParaRPr lang="cs-CZ"/>
          </a:p>
        </p:txBody>
      </p:sp>
    </p:spTree>
    <p:extLst>
      <p:ext uri="{BB962C8B-B14F-4D97-AF65-F5344CB8AC3E}">
        <p14:creationId xmlns:p14="http://schemas.microsoft.com/office/powerpoint/2010/main" val="3529976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a:bodyPr>
          <a:lstStyle/>
          <a:p>
            <a:pPr marL="1588" lvl="0" indent="-1588"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Princip </a:t>
            </a:r>
            <a:r>
              <a:rPr lang="cs-CZ" altLang="cs-CZ" sz="2000" b="1" kern="0" dirty="0" smtClean="0">
                <a:latin typeface="Times New Roman" panose="02020603050405020304" pitchFamily="18" charset="0"/>
                <a:cs typeface="Times New Roman" panose="02020603050405020304" pitchFamily="18" charset="0"/>
              </a:rPr>
              <a:t>výchovnosti - </a:t>
            </a:r>
            <a:r>
              <a:rPr lang="cs-CZ" altLang="cs-CZ" sz="2000" kern="0" dirty="0">
                <a:latin typeface="Times New Roman" panose="02020603050405020304" pitchFamily="18" charset="0"/>
                <a:cs typeface="Times New Roman" panose="02020603050405020304" pitchFamily="18" charset="0"/>
              </a:rPr>
              <a:t>vyučování je základní prostředek všech složek výchovy (rozumové, mravní, estetické, tělesné a pracovní).Je třeba vzdělávat a vychovávat zároveň.</a:t>
            </a:r>
          </a:p>
          <a:p>
            <a:pPr marL="1588" lvl="0" indent="-1588"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Princip cílevědomosti - </a:t>
            </a:r>
            <a:r>
              <a:rPr lang="cs-CZ" altLang="cs-CZ" sz="2000" kern="0" dirty="0">
                <a:latin typeface="Times New Roman" panose="02020603050405020304" pitchFamily="18" charset="0"/>
                <a:cs typeface="Times New Roman" panose="02020603050405020304" pitchFamily="18" charset="0"/>
              </a:rPr>
              <a:t>Vyučování je činnost plánovaná a cílevědomá.</a:t>
            </a:r>
            <a:r>
              <a:rPr lang="cs-CZ" altLang="cs-CZ" sz="2000" b="1" kern="0" dirty="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Ujasnění si hlavního cíle a cílů dílčích je východiskem přípravy na v. hodinu.</a:t>
            </a:r>
          </a:p>
          <a:p>
            <a:pPr marL="1588" lvl="0" indent="-1588"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Princip uvědomělosti - </a:t>
            </a:r>
            <a:r>
              <a:rPr lang="cs-CZ" altLang="cs-CZ" sz="2000" kern="0" dirty="0" smtClean="0">
                <a:latin typeface="Times New Roman" panose="02020603050405020304" pitchFamily="18" charset="0"/>
                <a:cs typeface="Times New Roman" panose="02020603050405020304" pitchFamily="18" charset="0"/>
              </a:rPr>
              <a:t>vyjadřuje </a:t>
            </a:r>
            <a:r>
              <a:rPr lang="cs-CZ" altLang="cs-CZ" sz="2000" kern="0" dirty="0">
                <a:latin typeface="Times New Roman" panose="02020603050405020304" pitchFamily="18" charset="0"/>
                <a:cs typeface="Times New Roman" panose="02020603050405020304" pitchFamily="18" charset="0"/>
              </a:rPr>
              <a:t>požadavek, aby</a:t>
            </a:r>
            <a:r>
              <a:rPr lang="cs-CZ" altLang="cs-CZ" sz="2000" b="1" kern="0" dirty="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žák vykonával všechny činnosti uvědoměle, aby rozuměl tomu, čemu se učí a uvědomoval si smysl této činností</a:t>
            </a:r>
            <a:r>
              <a:rPr lang="cs-CZ" altLang="cs-CZ" sz="2000" kern="0" dirty="0" smtClean="0">
                <a:latin typeface="Times New Roman" panose="02020603050405020304" pitchFamily="18" charset="0"/>
                <a:cs typeface="Times New Roman" panose="02020603050405020304" pitchFamily="18" charset="0"/>
              </a:rPr>
              <a:t>. Důležitá </a:t>
            </a:r>
            <a:r>
              <a:rPr lang="cs-CZ" altLang="cs-CZ" sz="2000" kern="0" dirty="0">
                <a:latin typeface="Times New Roman" panose="02020603050405020304" pitchFamily="18" charset="0"/>
                <a:cs typeface="Times New Roman" panose="02020603050405020304" pitchFamily="18" charset="0"/>
              </a:rPr>
              <a:t>motivace, kladný vztah k učení, vhodné metody.</a:t>
            </a:r>
          </a:p>
          <a:p>
            <a:pPr marL="1588" lvl="0" indent="-1588"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Princip aktivity - </a:t>
            </a:r>
            <a:r>
              <a:rPr lang="cs-CZ" altLang="cs-CZ" sz="2000" kern="0" dirty="0" smtClean="0">
                <a:latin typeface="Times New Roman" panose="02020603050405020304" pitchFamily="18" charset="0"/>
                <a:cs typeface="Times New Roman" panose="02020603050405020304" pitchFamily="18" charset="0"/>
              </a:rPr>
              <a:t>požadavek </a:t>
            </a:r>
            <a:r>
              <a:rPr lang="cs-CZ" altLang="cs-CZ" sz="2000" kern="0" dirty="0">
                <a:latin typeface="Times New Roman" panose="02020603050405020304" pitchFamily="18" charset="0"/>
                <a:cs typeface="Times New Roman" panose="02020603050405020304" pitchFamily="18" charset="0"/>
              </a:rPr>
              <a:t>žákovské aktivity v poznávacím procesu, aktivitu </a:t>
            </a:r>
            <a:r>
              <a:rPr lang="cs-CZ" altLang="cs-CZ" sz="2000" kern="0" dirty="0" smtClean="0">
                <a:latin typeface="Times New Roman" panose="02020603050405020304" pitchFamily="18" charset="0"/>
                <a:cs typeface="Times New Roman" panose="02020603050405020304" pitchFamily="18" charset="0"/>
              </a:rPr>
              <a:t>myšlení </a:t>
            </a:r>
            <a:r>
              <a:rPr lang="cs-CZ" altLang="cs-CZ" sz="2000" kern="0" dirty="0">
                <a:latin typeface="Times New Roman" panose="02020603050405020304" pitchFamily="18" charset="0"/>
                <a:cs typeface="Times New Roman" panose="02020603050405020304" pitchFamily="18" charset="0"/>
              </a:rPr>
              <a:t>a vnímání, procesů citových a volních. Manuální aktivita. </a:t>
            </a:r>
          </a:p>
          <a:p>
            <a:pPr marL="1588" lvl="0" indent="-1588"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Princip názornosti - </a:t>
            </a:r>
            <a:r>
              <a:rPr lang="cs-CZ" altLang="cs-CZ" sz="2000" kern="0" dirty="0">
                <a:latin typeface="Times New Roman" panose="02020603050405020304" pitchFamily="18" charset="0"/>
                <a:cs typeface="Times New Roman" panose="02020603050405020304" pitchFamily="18" charset="0"/>
              </a:rPr>
              <a:t>„Aby všechno bylo předváděno všem smyslům, kolika možno. Totiž věci viditelné zraku, slyšitelné sluchu a hmatatelné hmatu.“(J. A. Komenský</a:t>
            </a:r>
            <a:r>
              <a:rPr lang="cs-CZ" altLang="cs-CZ" sz="2000" kern="0" dirty="0" smtClean="0">
                <a:latin typeface="Times New Roman" panose="02020603050405020304" pitchFamily="18" charset="0"/>
                <a:cs typeface="Times New Roman" panose="02020603050405020304" pitchFamily="18" charset="0"/>
              </a:rPr>
              <a:t>). Požadavek</a:t>
            </a:r>
            <a:r>
              <a:rPr lang="cs-CZ" altLang="cs-CZ" sz="2000" kern="0" dirty="0">
                <a:latin typeface="Times New Roman" panose="02020603050405020304" pitchFamily="18" charset="0"/>
                <a:cs typeface="Times New Roman" panose="02020603050405020304" pitchFamily="18" charset="0"/>
              </a:rPr>
              <a:t>, aby si žák vytvářel představy a pojmy pokud možno vnímáním předmětů a jevů skutečnosti nebo jejich zobrazení.</a:t>
            </a:r>
            <a:endParaRPr lang="en-US" altLang="cs-CZ" sz="2000" kern="0" dirty="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27</a:t>
            </a:fld>
            <a:endParaRPr lang="cs-CZ"/>
          </a:p>
        </p:txBody>
      </p:sp>
    </p:spTree>
    <p:extLst>
      <p:ext uri="{BB962C8B-B14F-4D97-AF65-F5344CB8AC3E}">
        <p14:creationId xmlns:p14="http://schemas.microsoft.com/office/powerpoint/2010/main" val="1963963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04656"/>
          </a:xfrm>
        </p:spPr>
        <p:txBody>
          <a:bodyPr>
            <a:normAutofit fontScale="92500"/>
          </a:bodyPr>
          <a:lstStyle/>
          <a:p>
            <a:pPr marL="1588" lvl="0" indent="-1588" algn="just" fontAlgn="base">
              <a:lnSpc>
                <a:spcPct val="110000"/>
              </a:lnSpc>
              <a:spcBef>
                <a:spcPts val="0"/>
              </a:spcBef>
              <a:buClr>
                <a:srgbClr val="FFCC00"/>
              </a:buClr>
              <a:buSzPct val="120000"/>
              <a:buNone/>
              <a:defRPr/>
            </a:pPr>
            <a:r>
              <a:rPr lang="cs-CZ" altLang="cs-CZ" sz="2200" b="1" kern="0" dirty="0">
                <a:solidFill>
                  <a:prstClr val="black"/>
                </a:solidFill>
                <a:latin typeface="Times New Roman" panose="02020603050405020304" pitchFamily="18" charset="0"/>
                <a:cs typeface="Times New Roman" panose="02020603050405020304" pitchFamily="18" charset="0"/>
              </a:rPr>
              <a:t>Princip soustavnosti </a:t>
            </a:r>
            <a:r>
              <a:rPr lang="cs-CZ" altLang="cs-CZ" sz="2200" kern="0" dirty="0">
                <a:solidFill>
                  <a:prstClr val="black"/>
                </a:solidFill>
                <a:latin typeface="Times New Roman" panose="02020603050405020304" pitchFamily="18" charset="0"/>
                <a:cs typeface="Times New Roman" panose="02020603050405020304" pitchFamily="18" charset="0"/>
              </a:rPr>
              <a:t>- soustavná systematická práce učitele a žáků. Učební plán určuje systém předmětů, systém tvoří učivo vymezené učebními osnovami, systematicky je učivo uspořádáno v učebnicích. </a:t>
            </a:r>
            <a:endParaRPr lang="cs-CZ" altLang="cs-CZ" sz="2200" b="1" kern="0" dirty="0">
              <a:solidFill>
                <a:prstClr val="black"/>
              </a:solidFill>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endParaRPr lang="cs-CZ" altLang="cs-CZ" sz="2200" b="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r>
              <a:rPr lang="cs-CZ" altLang="cs-CZ" sz="2200" b="1" dirty="0" smtClean="0">
                <a:latin typeface="Times New Roman" panose="02020603050405020304" pitchFamily="18" charset="0"/>
                <a:cs typeface="Times New Roman" panose="02020603050405020304" pitchFamily="18" charset="0"/>
              </a:rPr>
              <a:t>Princip postupnosti -“</a:t>
            </a:r>
            <a:r>
              <a:rPr lang="cs-CZ" altLang="cs-CZ" sz="2200" dirty="0">
                <a:latin typeface="Times New Roman" panose="02020603050405020304" pitchFamily="18" charset="0"/>
                <a:cs typeface="Times New Roman" panose="02020603050405020304" pitchFamily="18" charset="0"/>
              </a:rPr>
              <a:t>Je snadnější </a:t>
            </a:r>
            <a:r>
              <a:rPr lang="cs-CZ" altLang="cs-CZ" sz="2200" dirty="0" smtClean="0">
                <a:latin typeface="Times New Roman" panose="02020603050405020304" pitchFamily="18" charset="0"/>
                <a:cs typeface="Times New Roman" panose="02020603050405020304" pitchFamily="18" charset="0"/>
              </a:rPr>
              <a:t>málo než </a:t>
            </a:r>
            <a:r>
              <a:rPr lang="cs-CZ" altLang="cs-CZ" sz="2200" dirty="0">
                <a:latin typeface="Times New Roman" panose="02020603050405020304" pitchFamily="18" charset="0"/>
                <a:cs typeface="Times New Roman" panose="02020603050405020304" pitchFamily="18" charset="0"/>
              </a:rPr>
              <a:t>mnoho, stručné než obšírné, prosté než složité, všeobecné než zvláštní, blízké než vzdálené, pravidelné než nepravidelné“(J. A. Komenský). Princip vyjadřuje postupovat od jednoduchého ke složitému, od blízkého ke vzdálenému, od konkrétního a abstraktnímu, od obecného k zvláštnímu.</a:t>
            </a:r>
          </a:p>
          <a:p>
            <a:pPr marL="0" indent="0" algn="just">
              <a:lnSpc>
                <a:spcPct val="110000"/>
              </a:lnSpc>
              <a:spcBef>
                <a:spcPts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r>
              <a:rPr lang="cs-CZ" altLang="cs-CZ" sz="2200" b="1" dirty="0" smtClean="0">
                <a:latin typeface="Times New Roman" panose="02020603050405020304" pitchFamily="18" charset="0"/>
                <a:cs typeface="Times New Roman" panose="02020603050405020304" pitchFamily="18" charset="0"/>
              </a:rPr>
              <a:t>Princip přiměřenosti - </a:t>
            </a:r>
            <a:r>
              <a:rPr lang="cs-CZ" altLang="cs-CZ" sz="2200" dirty="0" smtClean="0">
                <a:latin typeface="Times New Roman" panose="02020603050405020304" pitchFamily="18" charset="0"/>
                <a:cs typeface="Times New Roman" panose="02020603050405020304" pitchFamily="18" charset="0"/>
              </a:rPr>
              <a:t>cíl</a:t>
            </a:r>
            <a:r>
              <a:rPr lang="cs-CZ" altLang="cs-CZ" sz="2200" dirty="0">
                <a:latin typeface="Times New Roman" panose="02020603050405020304" pitchFamily="18" charset="0"/>
                <a:cs typeface="Times New Roman" panose="02020603050405020304" pitchFamily="18" charset="0"/>
              </a:rPr>
              <a:t>, obsah a prostředky vyučování odpovídaly stupni psychického a tělesného vývoje žáků. Učitel by měl být schopen posoudit náročnost učiva a metod ve vztahu k  možnostem žáků  dané třídy. </a:t>
            </a:r>
          </a:p>
          <a:p>
            <a:pPr marL="0" indent="0" algn="just">
              <a:lnSpc>
                <a:spcPct val="110000"/>
              </a:lnSpc>
              <a:spcBef>
                <a:spcPts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0" indent="0" algn="just">
              <a:lnSpc>
                <a:spcPct val="110000"/>
              </a:lnSpc>
              <a:spcBef>
                <a:spcPts val="0"/>
              </a:spcBef>
              <a:buNone/>
              <a:defRPr/>
            </a:pPr>
            <a:r>
              <a:rPr lang="cs-CZ" altLang="cs-CZ" sz="2200" b="1" dirty="0" smtClean="0">
                <a:latin typeface="Times New Roman" panose="02020603050405020304" pitchFamily="18" charset="0"/>
                <a:cs typeface="Times New Roman" panose="02020603050405020304" pitchFamily="18" charset="0"/>
              </a:rPr>
              <a:t>Princip </a:t>
            </a:r>
            <a:r>
              <a:rPr lang="cs-CZ" altLang="cs-CZ" sz="2200" b="1" dirty="0">
                <a:latin typeface="Times New Roman" panose="02020603050405020304" pitchFamily="18" charset="0"/>
                <a:cs typeface="Times New Roman" panose="02020603050405020304" pitchFamily="18" charset="0"/>
              </a:rPr>
              <a:t>individuálního přístupu k </a:t>
            </a:r>
            <a:r>
              <a:rPr lang="cs-CZ" altLang="cs-CZ" sz="2200" b="1" dirty="0" smtClean="0">
                <a:latin typeface="Times New Roman" panose="02020603050405020304" pitchFamily="18" charset="0"/>
                <a:cs typeface="Times New Roman" panose="02020603050405020304" pitchFamily="18" charset="0"/>
              </a:rPr>
              <a:t>žákům - </a:t>
            </a:r>
            <a:r>
              <a:rPr lang="cs-CZ" altLang="cs-CZ" sz="2200" dirty="0">
                <a:latin typeface="Times New Roman" panose="02020603050405020304" pitchFamily="18" charset="0"/>
                <a:cs typeface="Times New Roman" panose="02020603050405020304" pitchFamily="18" charset="0"/>
              </a:rPr>
              <a:t>respektování  ve výuce v rámci možností psychické a fyzické zvláštnosti každého žáka. Obtížná realizace</a:t>
            </a:r>
            <a:r>
              <a:rPr lang="cs-CZ" altLang="cs-CZ" sz="2200" dirty="0" smtClean="0">
                <a:latin typeface="Times New Roman" panose="02020603050405020304" pitchFamily="18" charset="0"/>
                <a:cs typeface="Times New Roman" panose="02020603050405020304" pitchFamily="18" charset="0"/>
              </a:rPr>
              <a:t>. Potřeba </a:t>
            </a:r>
            <a:r>
              <a:rPr lang="cs-CZ" altLang="cs-CZ" sz="2200" dirty="0">
                <a:latin typeface="Times New Roman" panose="02020603050405020304" pitchFamily="18" charset="0"/>
                <a:cs typeface="Times New Roman" panose="02020603050405020304" pitchFamily="18" charset="0"/>
              </a:rPr>
              <a:t>diagnostiky individuálních zvláštností žáků.</a:t>
            </a:r>
            <a:endParaRPr lang="en-US" altLang="cs-CZ" sz="2200" dirty="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28</a:t>
            </a:fld>
            <a:endParaRPr lang="cs-CZ"/>
          </a:p>
        </p:txBody>
      </p:sp>
    </p:spTree>
    <p:extLst>
      <p:ext uri="{BB962C8B-B14F-4D97-AF65-F5344CB8AC3E}">
        <p14:creationId xmlns:p14="http://schemas.microsoft.com/office/powerpoint/2010/main" val="476042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lvl="0" indent="0" algn="just">
              <a:lnSpc>
                <a:spcPct val="110000"/>
              </a:lnSpc>
              <a:spcBef>
                <a:spcPts val="0"/>
              </a:spcBef>
              <a:buNone/>
              <a:defRPr/>
            </a:pPr>
            <a:r>
              <a:rPr lang="cs-CZ" altLang="cs-CZ" sz="2000" b="1" dirty="0">
                <a:solidFill>
                  <a:prstClr val="black"/>
                </a:solidFill>
                <a:latin typeface="Times New Roman" panose="02020603050405020304" pitchFamily="18" charset="0"/>
                <a:cs typeface="Times New Roman" panose="02020603050405020304" pitchFamily="18" charset="0"/>
              </a:rPr>
              <a:t>Princip zpětné </a:t>
            </a:r>
            <a:r>
              <a:rPr lang="cs-CZ" altLang="cs-CZ" sz="2000" b="1" dirty="0" smtClean="0">
                <a:solidFill>
                  <a:prstClr val="black"/>
                </a:solidFill>
                <a:latin typeface="Times New Roman" panose="02020603050405020304" pitchFamily="18" charset="0"/>
                <a:cs typeface="Times New Roman" panose="02020603050405020304" pitchFamily="18" charset="0"/>
              </a:rPr>
              <a:t>vazby </a:t>
            </a:r>
            <a:r>
              <a:rPr lang="cs-CZ" altLang="cs-CZ" sz="2000" dirty="0" smtClean="0">
                <a:solidFill>
                  <a:prstClr val="black"/>
                </a:solidFill>
                <a:latin typeface="Times New Roman" panose="02020603050405020304" pitchFamily="18" charset="0"/>
                <a:cs typeface="Times New Roman" panose="02020603050405020304" pitchFamily="18" charset="0"/>
              </a:rPr>
              <a:t>- požadavek</a:t>
            </a:r>
            <a:r>
              <a:rPr lang="cs-CZ" altLang="cs-CZ" sz="2000" dirty="0">
                <a:solidFill>
                  <a:prstClr val="black"/>
                </a:solidFill>
                <a:latin typeface="Times New Roman" panose="02020603050405020304" pitchFamily="18" charset="0"/>
                <a:cs typeface="Times New Roman" panose="02020603050405020304" pitchFamily="18" charset="0"/>
              </a:rPr>
              <a:t>, aby učitel byl pokud možno co nejčastěji informován o tom, zda žáci rozumí učivu, zda postupují správně, zda konají to co mají a do jaké míry jsou úspěšní. Vzájemná výměna informací mezi učitelem a žáky.</a:t>
            </a:r>
          </a:p>
          <a:p>
            <a:pPr marL="0" lvl="0" indent="0" algn="just">
              <a:lnSpc>
                <a:spcPct val="110000"/>
              </a:lnSpc>
              <a:spcBef>
                <a:spcPts val="0"/>
              </a:spcBef>
              <a:buNone/>
              <a:defRPr/>
            </a:pPr>
            <a:endParaRPr lang="cs-CZ" altLang="cs-CZ" sz="2000" b="1" dirty="0">
              <a:solidFill>
                <a:prstClr val="black"/>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defRPr/>
            </a:pPr>
            <a:r>
              <a:rPr lang="cs-CZ" altLang="cs-CZ" sz="2000" b="1" dirty="0" smtClean="0">
                <a:solidFill>
                  <a:prstClr val="black"/>
                </a:solidFill>
                <a:latin typeface="Times New Roman" panose="02020603050405020304" pitchFamily="18" charset="0"/>
                <a:cs typeface="Times New Roman" panose="02020603050405020304" pitchFamily="18" charset="0"/>
              </a:rPr>
              <a:t>Princip </a:t>
            </a:r>
            <a:r>
              <a:rPr lang="cs-CZ" altLang="cs-CZ" sz="2000" b="1" dirty="0">
                <a:solidFill>
                  <a:prstClr val="black"/>
                </a:solidFill>
                <a:latin typeface="Times New Roman" panose="02020603050405020304" pitchFamily="18" charset="0"/>
                <a:cs typeface="Times New Roman" panose="02020603050405020304" pitchFamily="18" charset="0"/>
              </a:rPr>
              <a:t>spojení teorie s </a:t>
            </a:r>
            <a:r>
              <a:rPr lang="cs-CZ" altLang="cs-CZ" sz="2000" b="1" dirty="0" smtClean="0">
                <a:solidFill>
                  <a:prstClr val="black"/>
                </a:solidFill>
                <a:latin typeface="Times New Roman" panose="02020603050405020304" pitchFamily="18" charset="0"/>
                <a:cs typeface="Times New Roman" panose="02020603050405020304" pitchFamily="18" charset="0"/>
              </a:rPr>
              <a:t>praxí - </a:t>
            </a:r>
            <a:r>
              <a:rPr lang="cs-CZ" altLang="cs-CZ" sz="2000" dirty="0">
                <a:solidFill>
                  <a:prstClr val="black"/>
                </a:solidFill>
                <a:latin typeface="Times New Roman" panose="02020603050405020304" pitchFamily="18" charset="0"/>
                <a:cs typeface="Times New Roman" panose="02020603050405020304" pitchFamily="18" charset="0"/>
              </a:rPr>
              <a:t>osvojování teoretických poznatků by mělo být vyváženo jejich praktickým uplatňováním. Nejdříve výklad učitele, poté konkrétní příklady a otázky, úkoly a cvičení k praktické aplikaci.</a:t>
            </a:r>
          </a:p>
          <a:p>
            <a:pPr lvl="0" algn="just" fontAlgn="base">
              <a:lnSpc>
                <a:spcPct val="80000"/>
              </a:lnSpc>
              <a:spcAft>
                <a:spcPct val="0"/>
              </a:spcAft>
              <a:buClr>
                <a:srgbClr val="FFCC00"/>
              </a:buClr>
              <a:buSzPct val="120000"/>
              <a:buNone/>
              <a:defRPr/>
            </a:pPr>
            <a:endParaRPr lang="cs-CZ" altLang="cs-CZ" sz="2000" b="1" kern="0" dirty="0" smtClean="0">
              <a:solidFill>
                <a:srgbClr val="FF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1588" lvl="0" indent="17463" algn="just" fontAlgn="base">
              <a:lnSpc>
                <a:spcPct val="80000"/>
              </a:lnSpc>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Princip </a:t>
            </a:r>
            <a:r>
              <a:rPr lang="cs-CZ" altLang="cs-CZ" sz="2000" b="1" kern="0" dirty="0">
                <a:latin typeface="Times New Roman" panose="02020603050405020304" pitchFamily="18" charset="0"/>
                <a:cs typeface="Times New Roman" panose="02020603050405020304" pitchFamily="18" charset="0"/>
              </a:rPr>
              <a:t>spojení školy </a:t>
            </a:r>
            <a:r>
              <a:rPr lang="cs-CZ" altLang="cs-CZ" sz="2000" b="1" kern="0" dirty="0" smtClean="0">
                <a:latin typeface="Times New Roman" panose="02020603050405020304" pitchFamily="18" charset="0"/>
                <a:cs typeface="Times New Roman" panose="02020603050405020304" pitchFamily="18" charset="0"/>
              </a:rPr>
              <a:t>se životem </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cíl, obsah a prostředky by měly odpovídat současným požadavkům a potřebám společnosti. Škola  za vývojem společnosti částečně zaostává. </a:t>
            </a:r>
            <a:endParaRPr lang="cs-CZ" altLang="cs-CZ" sz="2000" b="1" kern="0" dirty="0">
              <a:latin typeface="Times New Roman" panose="02020603050405020304" pitchFamily="18" charset="0"/>
              <a:cs typeface="Times New Roman" panose="02020603050405020304" pitchFamily="18" charset="0"/>
            </a:endParaRPr>
          </a:p>
          <a:p>
            <a:pPr marL="0" lvl="0" indent="0" algn="just" fontAlgn="base">
              <a:spcBef>
                <a:spcPct val="0"/>
              </a:spcBef>
              <a:spcAft>
                <a:spcPct val="0"/>
              </a:spcAft>
              <a:buNone/>
              <a:tabLst>
                <a:tab pos="3048000" algn="l"/>
              </a:tabLst>
              <a:defRPr/>
            </a:pPr>
            <a:endParaRPr lang="cs-CZ" sz="1800" kern="0" dirty="0" smtClean="0">
              <a:solidFill>
                <a:srgbClr val="000000"/>
              </a:solidFill>
              <a:latin typeface="Times New Roman" pitchFamily="18" charset="0"/>
            </a:endParaRPr>
          </a:p>
          <a:p>
            <a:pPr marL="0" lvl="0" indent="0" algn="just" fontAlgn="base">
              <a:spcBef>
                <a:spcPct val="0"/>
              </a:spcBef>
              <a:spcAft>
                <a:spcPct val="0"/>
              </a:spcAft>
              <a:buNone/>
              <a:tabLst>
                <a:tab pos="3048000" algn="l"/>
              </a:tabLst>
              <a:defRPr/>
            </a:pPr>
            <a:r>
              <a:rPr lang="cs-CZ" sz="2000" b="1" kern="0" dirty="0" smtClean="0">
                <a:solidFill>
                  <a:srgbClr val="000000"/>
                </a:solidFill>
                <a:latin typeface="Times New Roman" pitchFamily="18" charset="0"/>
              </a:rPr>
              <a:t>Princip </a:t>
            </a:r>
            <a:r>
              <a:rPr lang="cs-CZ" sz="2000" b="1" kern="0" dirty="0">
                <a:solidFill>
                  <a:srgbClr val="000000"/>
                </a:solidFill>
                <a:latin typeface="Times New Roman" pitchFamily="18" charset="0"/>
              </a:rPr>
              <a:t>komplexního rozvoje žáka </a:t>
            </a:r>
            <a:r>
              <a:rPr lang="cs-CZ" sz="1800" b="1" kern="0" dirty="0">
                <a:solidFill>
                  <a:srgbClr val="000000"/>
                </a:solidFill>
                <a:latin typeface="Times New Roman" pitchFamily="18" charset="0"/>
              </a:rPr>
              <a:t>-</a:t>
            </a:r>
            <a:r>
              <a:rPr lang="cs-CZ" sz="1800" kern="0" dirty="0">
                <a:solidFill>
                  <a:srgbClr val="000000"/>
                </a:solidFill>
                <a:latin typeface="Times New Roman" pitchFamily="18" charset="0"/>
              </a:rPr>
              <a:t>  rozvoj poznávací, postojové a psychomotorické složky osobnosti žáka. </a:t>
            </a:r>
          </a:p>
          <a:p>
            <a:pPr marL="0" indent="0">
              <a:buNone/>
            </a:pP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29</a:t>
            </a:fld>
            <a:endParaRPr lang="cs-CZ"/>
          </a:p>
        </p:txBody>
      </p:sp>
    </p:spTree>
    <p:extLst>
      <p:ext uri="{BB962C8B-B14F-4D97-AF65-F5344CB8AC3E}">
        <p14:creationId xmlns:p14="http://schemas.microsoft.com/office/powerpoint/2010/main" val="207231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552728"/>
          </a:xfrm>
        </p:spPr>
        <p:txBody>
          <a:bodyPr>
            <a:normAutofit/>
          </a:bodyPr>
          <a:lstStyle/>
          <a:p>
            <a:pPr marL="0" lvl="0" indent="0">
              <a:buNone/>
            </a:pPr>
            <a:r>
              <a:rPr lang="cs-CZ" sz="2000" b="1" dirty="0">
                <a:solidFill>
                  <a:schemeClr val="accent6">
                    <a:lumMod val="50000"/>
                  </a:schemeClr>
                </a:solidFill>
                <a:latin typeface="Times New Roman" panose="02020603050405020304" pitchFamily="18" charset="0"/>
                <a:cs typeface="Times New Roman" panose="02020603050405020304" pitchFamily="18" charset="0"/>
              </a:rPr>
              <a:t>Témata:</a:t>
            </a:r>
          </a:p>
          <a:p>
            <a:pPr marL="268288" lvl="0" indent="-268288" algn="just">
              <a:buFont typeface="Arial" panose="020B0604020202020204" pitchFamily="34" charset="0"/>
              <a:buAutoNum type="arabicPeriod"/>
            </a:pPr>
            <a:r>
              <a:rPr lang="cs-CZ" sz="2000" b="1" dirty="0">
                <a:solidFill>
                  <a:prstClr val="black"/>
                </a:solidFill>
                <a:latin typeface="Times New Roman" panose="02020603050405020304" pitchFamily="18" charset="0"/>
                <a:cs typeface="Times New Roman" panose="02020603050405020304" pitchFamily="18" charset="0"/>
              </a:rPr>
              <a:t>Didaktika jako věda a nástroj učitele, vztah k ostatním vědám. Základní </a:t>
            </a:r>
            <a:r>
              <a:rPr lang="cs-CZ" sz="2000" b="1" dirty="0" smtClean="0">
                <a:solidFill>
                  <a:prstClr val="black"/>
                </a:solidFill>
                <a:latin typeface="Times New Roman" panose="02020603050405020304" pitchFamily="18" charset="0"/>
                <a:cs typeface="Times New Roman" panose="02020603050405020304" pitchFamily="18" charset="0"/>
              </a:rPr>
              <a:t>pojmy.</a:t>
            </a:r>
            <a:r>
              <a:rPr lang="cs-CZ" sz="2000" b="1" dirty="0">
                <a:solidFill>
                  <a:prstClr val="black"/>
                </a:solidFill>
                <a:latin typeface="Times New Roman" panose="02020603050405020304" pitchFamily="18" charset="0"/>
                <a:cs typeface="Times New Roman" panose="02020603050405020304" pitchFamily="18" charset="0"/>
              </a:rPr>
              <a:t> </a:t>
            </a:r>
            <a:r>
              <a:rPr lang="cs-CZ" sz="2000" b="1" dirty="0" smtClean="0">
                <a:solidFill>
                  <a:prstClr val="black"/>
                </a:solidFill>
                <a:latin typeface="Times New Roman" panose="02020603050405020304" pitchFamily="18" charset="0"/>
                <a:cs typeface="Times New Roman" panose="02020603050405020304" pitchFamily="18" charset="0"/>
              </a:rPr>
              <a:t>Vybrané </a:t>
            </a:r>
            <a:r>
              <a:rPr lang="cs-CZ" sz="2000" b="1" dirty="0">
                <a:solidFill>
                  <a:prstClr val="black"/>
                </a:solidFill>
                <a:latin typeface="Times New Roman" panose="02020603050405020304" pitchFamily="18" charset="0"/>
                <a:cs typeface="Times New Roman" panose="02020603050405020304" pitchFamily="18" charset="0"/>
              </a:rPr>
              <a:t>v</a:t>
            </a:r>
            <a:r>
              <a:rPr lang="cs-CZ" sz="2000" b="1" dirty="0" smtClean="0">
                <a:solidFill>
                  <a:prstClr val="black"/>
                </a:solidFill>
                <a:latin typeface="Times New Roman" panose="02020603050405020304" pitchFamily="18" charset="0"/>
                <a:cs typeface="Times New Roman" panose="02020603050405020304" pitchFamily="18" charset="0"/>
              </a:rPr>
              <a:t>zdělávací teorie. </a:t>
            </a:r>
            <a:endParaRPr lang="cs-CZ" sz="2000" b="1" dirty="0">
              <a:solidFill>
                <a:prstClr val="black"/>
              </a:solidFill>
              <a:latin typeface="Times New Roman" panose="02020603050405020304" pitchFamily="18" charset="0"/>
              <a:cs typeface="Times New Roman" panose="02020603050405020304" pitchFamily="18" charset="0"/>
            </a:endParaRPr>
          </a:p>
          <a:p>
            <a:pPr marL="268288" lvl="0" indent="-268288" algn="just">
              <a:buFont typeface="Arial" panose="020B0604020202020204" pitchFamily="34" charset="0"/>
              <a:buAutoNum type="arabicPeriod"/>
            </a:pPr>
            <a:r>
              <a:rPr lang="cs-CZ" sz="2000" b="1" dirty="0">
                <a:solidFill>
                  <a:prstClr val="black"/>
                </a:solidFill>
                <a:latin typeface="Times New Roman" panose="02020603050405020304" pitchFamily="18" charset="0"/>
                <a:cs typeface="Times New Roman" panose="02020603050405020304" pitchFamily="18" charset="0"/>
              </a:rPr>
              <a:t>Vzdělávací systém v České republice. Systém odborného vzdělávání.  </a:t>
            </a:r>
          </a:p>
          <a:p>
            <a:pPr marL="268288" lvl="0" indent="-268288" algn="just">
              <a:buFont typeface="Arial" panose="020B0604020202020204" pitchFamily="34" charset="0"/>
              <a:buAutoNum type="arabicPeriod"/>
            </a:pPr>
            <a:r>
              <a:rPr lang="cs-CZ" sz="2000" b="1" dirty="0">
                <a:solidFill>
                  <a:prstClr val="black"/>
                </a:solidFill>
                <a:latin typeface="Times New Roman" panose="02020603050405020304" pitchFamily="18" charset="0"/>
                <a:cs typeface="Times New Roman" panose="02020603050405020304" pitchFamily="18" charset="0"/>
              </a:rPr>
              <a:t>Proces výuky, fáze </a:t>
            </a:r>
            <a:r>
              <a:rPr lang="cs-CZ" sz="2000" b="1" dirty="0" smtClean="0">
                <a:solidFill>
                  <a:prstClr val="black"/>
                </a:solidFill>
                <a:latin typeface="Times New Roman" panose="02020603050405020304" pitchFamily="18" charset="0"/>
                <a:cs typeface="Times New Roman" panose="02020603050405020304" pitchFamily="18" charset="0"/>
              </a:rPr>
              <a:t>výuky. Pedagogické komunikace ve výuce.   </a:t>
            </a:r>
            <a:endParaRPr lang="cs-CZ" sz="2000" b="1" dirty="0">
              <a:solidFill>
                <a:prstClr val="black"/>
              </a:solidFill>
              <a:latin typeface="Times New Roman" panose="02020603050405020304" pitchFamily="18" charset="0"/>
              <a:cs typeface="Times New Roman" panose="02020603050405020304" pitchFamily="18" charset="0"/>
            </a:endParaRPr>
          </a:p>
          <a:p>
            <a:pPr marL="268288" lvl="0" indent="-268288" algn="just">
              <a:buFont typeface="Arial" panose="020B0604020202020204" pitchFamily="34" charset="0"/>
              <a:buAutoNum type="arabicPeriod"/>
            </a:pPr>
            <a:r>
              <a:rPr lang="cs-CZ" sz="2000" b="1" dirty="0">
                <a:solidFill>
                  <a:prstClr val="black"/>
                </a:solidFill>
                <a:latin typeface="Times New Roman" panose="02020603050405020304" pitchFamily="18" charset="0"/>
                <a:cs typeface="Times New Roman" panose="02020603050405020304" pitchFamily="18" charset="0"/>
              </a:rPr>
              <a:t>Didaktické zásady, poučky a pravidla. </a:t>
            </a:r>
            <a:endParaRPr lang="cs-CZ" sz="2000" b="1" dirty="0" smtClean="0">
              <a:latin typeface="Times New Roman" panose="02020603050405020304" pitchFamily="18" charset="0"/>
              <a:cs typeface="Times New Roman" panose="02020603050405020304" pitchFamily="18" charset="0"/>
            </a:endParaRPr>
          </a:p>
          <a:p>
            <a:pPr marL="0" indent="0">
              <a:buNone/>
            </a:pPr>
            <a:r>
              <a:rPr lang="cs-CZ" sz="2000" b="1" dirty="0">
                <a:latin typeface="Times New Roman" panose="02020603050405020304" pitchFamily="18" charset="0"/>
                <a:cs typeface="Times New Roman" panose="02020603050405020304" pitchFamily="18" charset="0"/>
              </a:rPr>
              <a:t>5</a:t>
            </a:r>
            <a:r>
              <a:rPr lang="cs-CZ" sz="2000" b="1" dirty="0" smtClean="0">
                <a:latin typeface="Times New Roman" panose="02020603050405020304" pitchFamily="18" charset="0"/>
                <a:cs typeface="Times New Roman" panose="02020603050405020304" pitchFamily="18" charset="0"/>
              </a:rPr>
              <a:t>. Výukové cíle a obsah výuky v odborném vzdělávání.</a:t>
            </a:r>
          </a:p>
          <a:p>
            <a:pPr marL="0" indent="0">
              <a:buNone/>
            </a:pPr>
            <a:r>
              <a:rPr lang="cs-CZ" sz="2000" b="1" dirty="0" smtClean="0">
                <a:latin typeface="Times New Roman" panose="02020603050405020304" pitchFamily="18" charset="0"/>
                <a:cs typeface="Times New Roman" panose="02020603050405020304" pitchFamily="18" charset="0"/>
              </a:rPr>
              <a:t>6. Technologie výuky – úvod do problematiky. Výukové metody v odborném vzdělávání, členění metod, volba metod.  Klasické (tradiční) výukové metody.</a:t>
            </a:r>
          </a:p>
          <a:p>
            <a:pPr marL="0" indent="0">
              <a:buNone/>
            </a:pPr>
            <a:r>
              <a:rPr lang="cs-CZ" sz="2000" b="1" dirty="0">
                <a:latin typeface="Times New Roman" panose="02020603050405020304" pitchFamily="18" charset="0"/>
                <a:cs typeface="Times New Roman" panose="02020603050405020304" pitchFamily="18" charset="0"/>
              </a:rPr>
              <a:t>7</a:t>
            </a:r>
            <a:r>
              <a:rPr lang="cs-CZ" sz="2000" b="1" dirty="0" smtClean="0">
                <a:latin typeface="Times New Roman" panose="02020603050405020304" pitchFamily="18" charset="0"/>
                <a:cs typeface="Times New Roman" panose="02020603050405020304" pitchFamily="18" charset="0"/>
              </a:rPr>
              <a:t>. Aktivita žáků, učební úlohy, vybrané metody aktivizující výuky. </a:t>
            </a:r>
          </a:p>
          <a:p>
            <a:pPr marL="0" indent="0">
              <a:buNone/>
            </a:pPr>
            <a:r>
              <a:rPr lang="cs-CZ" sz="2000" b="1" dirty="0" smtClean="0">
                <a:latin typeface="Times New Roman" panose="02020603050405020304" pitchFamily="18" charset="0"/>
                <a:cs typeface="Times New Roman" panose="02020603050405020304" pitchFamily="18" charset="0"/>
              </a:rPr>
              <a:t>8. Organizační formy výuky.</a:t>
            </a:r>
          </a:p>
          <a:p>
            <a:pPr marL="0" indent="0" algn="just">
              <a:buNone/>
            </a:pPr>
            <a:r>
              <a:rPr lang="cs-CZ" sz="2000" b="1" dirty="0">
                <a:latin typeface="Times New Roman" panose="02020603050405020304" pitchFamily="18" charset="0"/>
                <a:cs typeface="Times New Roman" panose="02020603050405020304" pitchFamily="18" charset="0"/>
              </a:rPr>
              <a:t>9</a:t>
            </a:r>
            <a:r>
              <a:rPr lang="cs-CZ" sz="2000" b="1" dirty="0" smtClean="0">
                <a:latin typeface="Times New Roman" panose="02020603050405020304" pitchFamily="18" charset="0"/>
                <a:cs typeface="Times New Roman" panose="02020603050405020304" pitchFamily="18" charset="0"/>
              </a:rPr>
              <a:t>. Materiální prostředky výuky, učební pomůcky, didaktická technika a vybavení škol a školských zařízení.</a:t>
            </a:r>
          </a:p>
          <a:p>
            <a:pPr marL="0" indent="0">
              <a:buNone/>
            </a:pPr>
            <a:r>
              <a:rPr lang="cs-CZ" sz="2000" b="1" dirty="0" smtClean="0">
                <a:latin typeface="Times New Roman" panose="02020603050405020304" pitchFamily="18" charset="0"/>
                <a:cs typeface="Times New Roman" panose="02020603050405020304" pitchFamily="18" charset="0"/>
              </a:rPr>
              <a:t>10. Hodnocení žáků a metody hodnocení žáků.</a:t>
            </a:r>
          </a:p>
          <a:p>
            <a:pPr marL="0" indent="0" algn="just">
              <a:buNone/>
            </a:pPr>
            <a:r>
              <a:rPr lang="cs-CZ" sz="2000" b="1" dirty="0" smtClean="0">
                <a:latin typeface="Times New Roman" panose="02020603050405020304" pitchFamily="18" charset="0"/>
                <a:cs typeface="Times New Roman" panose="02020603050405020304" pitchFamily="18" charset="0"/>
              </a:rPr>
              <a:t>11. Projektování a příprava výuky, písemná příprava na výuku, výukové prezentace, výukové opory a multimediální výukové opory. </a:t>
            </a:r>
          </a:p>
          <a:p>
            <a:pPr marL="0" indent="0" algn="just">
              <a:buNone/>
            </a:pPr>
            <a:r>
              <a:rPr lang="cs-CZ" sz="2000" b="1" dirty="0" smtClean="0">
                <a:latin typeface="Times New Roman" panose="02020603050405020304" pitchFamily="18" charset="0"/>
                <a:cs typeface="Times New Roman" panose="02020603050405020304" pitchFamily="18" charset="0"/>
              </a:rPr>
              <a:t>12. </a:t>
            </a:r>
            <a:r>
              <a:rPr lang="cs-CZ" sz="2000" b="1" dirty="0">
                <a:latin typeface="Times New Roman" panose="02020603050405020304" pitchFamily="18" charset="0"/>
                <a:cs typeface="Times New Roman" panose="02020603050405020304" pitchFamily="18" charset="0"/>
              </a:rPr>
              <a:t>K</a:t>
            </a:r>
            <a:r>
              <a:rPr lang="cs-CZ" sz="2000" b="1" dirty="0" smtClean="0">
                <a:latin typeface="Times New Roman" panose="02020603050405020304" pitchFamily="18" charset="0"/>
                <a:cs typeface="Times New Roman" panose="02020603050405020304" pitchFamily="18" charset="0"/>
              </a:rPr>
              <a:t>lima školy, atmosféra výuky, prostředí výuky. </a:t>
            </a:r>
          </a:p>
          <a:p>
            <a:pPr marL="0" indent="0">
              <a:buNone/>
            </a:pPr>
            <a:endParaRPr lang="cs-CZ" sz="20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a:t>
            </a:fld>
            <a:endParaRPr lang="cs-CZ"/>
          </a:p>
        </p:txBody>
      </p:sp>
    </p:spTree>
    <p:extLst>
      <p:ext uri="{BB962C8B-B14F-4D97-AF65-F5344CB8AC3E}">
        <p14:creationId xmlns:p14="http://schemas.microsoft.com/office/powerpoint/2010/main" val="1274467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19256" cy="6336704"/>
          </a:xfrm>
        </p:spPr>
        <p:txBody>
          <a:bodyPr>
            <a:normAutofit lnSpcReduction="10000"/>
          </a:bodyPr>
          <a:lstStyle/>
          <a:p>
            <a:pPr marL="0" lvl="0" indent="0" algn="just">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5</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cs-CZ" sz="2800" b="1" dirty="0">
                <a:solidFill>
                  <a:schemeClr val="accent6">
                    <a:lumMod val="50000"/>
                  </a:schemeClr>
                </a:solidFill>
                <a:latin typeface="Times New Roman" panose="02020603050405020304" pitchFamily="18" charset="0"/>
                <a:cs typeface="Times New Roman" panose="02020603050405020304" pitchFamily="18" charset="0"/>
              </a:rPr>
              <a:t>Výukové cíle a obsah výuky v odborném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vzdělávání</a:t>
            </a:r>
          </a:p>
          <a:p>
            <a:pPr marL="4763" indent="-4763" algn="just">
              <a:lnSpc>
                <a:spcPct val="80000"/>
              </a:lnSpc>
              <a:buNone/>
              <a:defRPr/>
            </a:pPr>
            <a:endParaRPr lang="cs-CZ" altLang="cs-CZ" sz="2000" b="1" dirty="0" smtClean="0">
              <a:latin typeface="Times New Roman" panose="02020603050405020304" pitchFamily="18" charset="0"/>
              <a:cs typeface="Times New Roman" panose="02020603050405020304" pitchFamily="18" charset="0"/>
            </a:endParaRPr>
          </a:p>
          <a:p>
            <a:pPr marL="4763" indent="-4763" algn="just">
              <a:lnSpc>
                <a:spcPct val="110000"/>
              </a:lnSpc>
              <a:spcBef>
                <a:spcPts val="0"/>
              </a:spcBef>
              <a:buNone/>
              <a:defRPr/>
            </a:pPr>
            <a:r>
              <a:rPr lang="cs-CZ" altLang="cs-CZ" sz="2000" b="1" dirty="0" smtClean="0">
                <a:solidFill>
                  <a:schemeClr val="accent6">
                    <a:lumMod val="50000"/>
                  </a:schemeClr>
                </a:solidFill>
                <a:latin typeface="Times New Roman" panose="02020603050405020304" pitchFamily="18" charset="0"/>
                <a:cs typeface="Times New Roman" panose="02020603050405020304" pitchFamily="18" charset="0"/>
              </a:rPr>
              <a:t>Výukové cíle</a:t>
            </a:r>
          </a:p>
          <a:p>
            <a:pPr marL="4763" indent="-4763" algn="just">
              <a:lnSpc>
                <a:spcPct val="110000"/>
              </a:lnSpc>
              <a:spcBef>
                <a:spcPts val="0"/>
              </a:spcBef>
              <a:buNone/>
              <a:defRPr/>
            </a:pPr>
            <a:r>
              <a:rPr lang="cs-CZ" altLang="cs-CZ" sz="2000" b="1" dirty="0" smtClean="0">
                <a:latin typeface="Times New Roman" panose="02020603050405020304" pitchFamily="18" charset="0"/>
                <a:cs typeface="Times New Roman" panose="02020603050405020304" pitchFamily="18" charset="0"/>
              </a:rPr>
              <a:t>Výukový </a:t>
            </a:r>
            <a:r>
              <a:rPr lang="cs-CZ" altLang="cs-CZ" sz="2000" b="1" dirty="0">
                <a:latin typeface="Times New Roman" panose="02020603050405020304" pitchFamily="18" charset="0"/>
                <a:cs typeface="Times New Roman" panose="02020603050405020304" pitchFamily="18" charset="0"/>
              </a:rPr>
              <a:t>cíl - </a:t>
            </a:r>
            <a:r>
              <a:rPr lang="cs-CZ" altLang="cs-CZ" sz="2000" dirty="0">
                <a:latin typeface="Times New Roman" panose="02020603050405020304" pitchFamily="18" charset="0"/>
                <a:cs typeface="Times New Roman" panose="02020603050405020304" pitchFamily="18" charset="0"/>
              </a:rPr>
              <a:t>ujasněný zamýšlený výsledek učební činnosti, ke kterému pedagog s žáky (studenty) </a:t>
            </a:r>
            <a:r>
              <a:rPr lang="cs-CZ" altLang="cs-CZ" sz="2000" dirty="0" smtClean="0">
                <a:latin typeface="Times New Roman" panose="02020603050405020304" pitchFamily="18" charset="0"/>
                <a:cs typeface="Times New Roman" panose="02020603050405020304" pitchFamily="18" charset="0"/>
              </a:rPr>
              <a:t>směřuje. Cílový </a:t>
            </a:r>
            <a:r>
              <a:rPr lang="cs-CZ" altLang="cs-CZ" sz="2000" dirty="0">
                <a:latin typeface="Times New Roman" panose="02020603050405020304" pitchFamily="18" charset="0"/>
                <a:cs typeface="Times New Roman" panose="02020603050405020304" pitchFamily="18" charset="0"/>
              </a:rPr>
              <a:t>stav subjektu, který se učí (žáka, studenta</a:t>
            </a:r>
            <a:r>
              <a:rPr lang="cs-CZ" altLang="cs-CZ" sz="2000" dirty="0" smtClean="0">
                <a:latin typeface="Times New Roman" panose="02020603050405020304" pitchFamily="18" charset="0"/>
                <a:cs typeface="Times New Roman" panose="02020603050405020304" pitchFamily="18" charset="0"/>
              </a:rPr>
              <a:t>).</a:t>
            </a:r>
          </a:p>
          <a:p>
            <a:pPr marL="4763" indent="-4763" algn="just">
              <a:lnSpc>
                <a:spcPct val="110000"/>
              </a:lnSpc>
              <a:spcBef>
                <a:spcPts val="0"/>
              </a:spcBef>
              <a:buNone/>
              <a:defRPr/>
            </a:pPr>
            <a:endParaRPr lang="cs-CZ" altLang="cs-CZ" sz="2000" dirty="0">
              <a:latin typeface="Times New Roman" panose="02020603050405020304" pitchFamily="18" charset="0"/>
              <a:cs typeface="Times New Roman" panose="02020603050405020304" pitchFamily="18" charset="0"/>
            </a:endParaRPr>
          </a:p>
          <a:p>
            <a:pPr marL="4763" indent="-4763" algn="just">
              <a:lnSpc>
                <a:spcPct val="110000"/>
              </a:lnSpc>
              <a:spcBef>
                <a:spcPts val="0"/>
              </a:spcBef>
              <a:buNone/>
              <a:defRPr/>
            </a:pPr>
            <a:r>
              <a:rPr lang="cs-CZ" altLang="cs-CZ" sz="2000" b="1" dirty="0">
                <a:latin typeface="Times New Roman" panose="02020603050405020304" pitchFamily="18" charset="0"/>
                <a:cs typeface="Times New Roman" panose="02020603050405020304" pitchFamily="18" charset="0"/>
              </a:rPr>
              <a:t>Podle</a:t>
            </a:r>
            <a:r>
              <a:rPr lang="cs-CZ" altLang="cs-CZ" sz="2000" dirty="0">
                <a:latin typeface="Times New Roman" panose="02020603050405020304" pitchFamily="18" charset="0"/>
                <a:cs typeface="Times New Roman" panose="02020603050405020304" pitchFamily="18" charset="0"/>
              </a:rPr>
              <a:t> </a:t>
            </a:r>
            <a:r>
              <a:rPr lang="cs-CZ" altLang="cs-CZ" sz="2000" b="1" dirty="0">
                <a:latin typeface="Times New Roman" panose="02020603050405020304" pitchFamily="18" charset="0"/>
                <a:cs typeface="Times New Roman" panose="02020603050405020304" pitchFamily="18" charset="0"/>
              </a:rPr>
              <a:t>zaměření na určitou oblast dělíme cíle </a:t>
            </a:r>
            <a:r>
              <a:rPr lang="cs-CZ" altLang="cs-CZ" sz="2000" b="1" dirty="0" smtClean="0">
                <a:latin typeface="Times New Roman" panose="02020603050405020304" pitchFamily="18" charset="0"/>
                <a:cs typeface="Times New Roman" panose="02020603050405020304" pitchFamily="18" charset="0"/>
              </a:rPr>
              <a:t>do těchto skupin:</a:t>
            </a:r>
            <a:endParaRPr lang="cs-CZ" altLang="cs-CZ" sz="2000" b="1" dirty="0">
              <a:latin typeface="Times New Roman" panose="02020603050405020304" pitchFamily="18" charset="0"/>
              <a:cs typeface="Times New Roman" panose="02020603050405020304" pitchFamily="18" charset="0"/>
            </a:endParaRPr>
          </a:p>
          <a:p>
            <a:pPr algn="just">
              <a:lnSpc>
                <a:spcPct val="110000"/>
              </a:lnSpc>
              <a:spcBef>
                <a:spcPts val="0"/>
              </a:spcBef>
              <a:defRPr/>
            </a:pPr>
            <a:r>
              <a:rPr lang="cs-CZ" altLang="cs-CZ" sz="2000" dirty="0" smtClean="0">
                <a:latin typeface="Times New Roman" panose="02020603050405020304" pitchFamily="18" charset="0"/>
                <a:cs typeface="Times New Roman" panose="02020603050405020304" pitchFamily="18" charset="0"/>
              </a:rPr>
              <a:t>Kognitivní - sledují </a:t>
            </a:r>
            <a:r>
              <a:rPr lang="cs-CZ" altLang="cs-CZ" sz="2000" dirty="0">
                <a:latin typeface="Times New Roman" panose="02020603050405020304" pitchFamily="18" charset="0"/>
                <a:cs typeface="Times New Roman" panose="02020603050405020304" pitchFamily="18" charset="0"/>
              </a:rPr>
              <a:t>vytváření vědomostí a intelektuálních </a:t>
            </a:r>
            <a:r>
              <a:rPr lang="cs-CZ" altLang="cs-CZ" sz="2000" dirty="0" smtClean="0">
                <a:latin typeface="Times New Roman" panose="02020603050405020304" pitchFamily="18" charset="0"/>
                <a:cs typeface="Times New Roman" panose="02020603050405020304" pitchFamily="18" charset="0"/>
              </a:rPr>
              <a:t>dovedností. Psychomotorické – sledují vytváření </a:t>
            </a:r>
            <a:r>
              <a:rPr lang="cs-CZ" altLang="cs-CZ" sz="2000" dirty="0">
                <a:latin typeface="Times New Roman" panose="02020603050405020304" pitchFamily="18" charset="0"/>
                <a:cs typeface="Times New Roman" panose="02020603050405020304" pitchFamily="18" charset="0"/>
              </a:rPr>
              <a:t>psychomotorických dovedností</a:t>
            </a:r>
            <a:r>
              <a:rPr lang="cs-CZ" altLang="cs-CZ" sz="2000" dirty="0" smtClean="0">
                <a:latin typeface="Times New Roman" panose="02020603050405020304" pitchFamily="18" charset="0"/>
                <a:cs typeface="Times New Roman" panose="02020603050405020304" pitchFamily="18" charset="0"/>
              </a:rPr>
              <a:t>, např</a:t>
            </a:r>
            <a:r>
              <a:rPr lang="cs-CZ" altLang="cs-CZ" sz="2000" dirty="0">
                <a:latin typeface="Times New Roman" panose="02020603050405020304" pitchFamily="18" charset="0"/>
                <a:cs typeface="Times New Roman" panose="02020603050405020304" pitchFamily="18" charset="0"/>
              </a:rPr>
              <a:t>.  k</a:t>
            </a:r>
            <a:r>
              <a:rPr lang="cs-CZ" altLang="cs-CZ" sz="2000" dirty="0" smtClean="0">
                <a:latin typeface="Times New Roman" panose="02020603050405020304" pitchFamily="18" charset="0"/>
                <a:cs typeface="Times New Roman" panose="02020603050405020304" pitchFamily="18" charset="0"/>
              </a:rPr>
              <a:t>reslení</a:t>
            </a:r>
            <a:r>
              <a:rPr lang="cs-CZ" altLang="cs-CZ" sz="2000" dirty="0">
                <a:latin typeface="Times New Roman" panose="02020603050405020304" pitchFamily="18" charset="0"/>
                <a:cs typeface="Times New Roman" panose="02020603050405020304" pitchFamily="18" charset="0"/>
              </a:rPr>
              <a:t>, manipulace s materiály, se stroji apod</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algn="just">
              <a:lnSpc>
                <a:spcPct val="110000"/>
              </a:lnSpc>
              <a:spcBef>
                <a:spcPts val="0"/>
              </a:spcBef>
              <a:defRPr/>
            </a:pPr>
            <a:r>
              <a:rPr lang="cs-CZ" altLang="cs-CZ" sz="2000" dirty="0" smtClean="0">
                <a:latin typeface="Times New Roman" panose="02020603050405020304" pitchFamily="18" charset="0"/>
                <a:cs typeface="Times New Roman" panose="02020603050405020304" pitchFamily="18" charset="0"/>
              </a:rPr>
              <a:t>Afektivní (výchovné, postojové) - zahrnují </a:t>
            </a:r>
            <a:r>
              <a:rPr lang="cs-CZ" altLang="cs-CZ" sz="2000" dirty="0">
                <a:latin typeface="Times New Roman" panose="02020603050405020304" pitchFamily="18" charset="0"/>
                <a:cs typeface="Times New Roman" panose="02020603050405020304" pitchFamily="18" charset="0"/>
              </a:rPr>
              <a:t>osvojování postojů, vytváření hodnotových orientací a odpovídající chování</a:t>
            </a:r>
            <a:r>
              <a:rPr lang="cs-CZ" altLang="cs-CZ" sz="2000" dirty="0" smtClean="0">
                <a:latin typeface="Times New Roman" panose="02020603050405020304" pitchFamily="18" charset="0"/>
                <a:cs typeface="Times New Roman" panose="02020603050405020304" pitchFamily="18" charset="0"/>
              </a:rPr>
              <a:t>.</a:t>
            </a:r>
          </a:p>
          <a:p>
            <a:pPr marL="4763" indent="-4763" algn="just">
              <a:lnSpc>
                <a:spcPct val="110000"/>
              </a:lnSpc>
              <a:spcBef>
                <a:spcPts val="0"/>
              </a:spcBef>
              <a:buNone/>
              <a:defRPr/>
            </a:pPr>
            <a:endParaRPr lang="cs-CZ" altLang="cs-CZ" sz="2000" dirty="0">
              <a:latin typeface="Times New Roman" panose="02020603050405020304" pitchFamily="18" charset="0"/>
              <a:cs typeface="Times New Roman" panose="02020603050405020304" pitchFamily="18" charset="0"/>
            </a:endParaRPr>
          </a:p>
          <a:p>
            <a:pPr marL="4763" lvl="0" indent="-4763" algn="just" fontAlgn="base">
              <a:lnSpc>
                <a:spcPct val="110000"/>
              </a:lnSpc>
              <a:spcBef>
                <a:spcPts val="0"/>
              </a:spcBef>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Hierarchie cílů</a:t>
            </a:r>
            <a:r>
              <a:rPr lang="cs-CZ" altLang="cs-CZ" sz="2000" b="1" kern="0" dirty="0" smtClean="0">
                <a:latin typeface="Times New Roman" panose="02020603050405020304" pitchFamily="18" charset="0"/>
                <a:cs typeface="Times New Roman" panose="02020603050405020304" pitchFamily="18" charset="0"/>
              </a:rPr>
              <a:t>:</a:t>
            </a:r>
          </a:p>
          <a:p>
            <a:pPr marL="4763" lvl="0" indent="-4763" algn="just" fontAlgn="base">
              <a:lnSpc>
                <a:spcPct val="110000"/>
              </a:lnSpc>
              <a:spcBef>
                <a:spcPts val="0"/>
              </a:spcBef>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Představuje uspořádání cílů podle obecnosti od nejobecnějších po nejkonkrétnější. Jejich vymezení a formulace jsou uvedeny v učebních dokumentech (RVP, ŠVP, učební osnovy, časově </a:t>
            </a:r>
            <a:r>
              <a:rPr lang="cs-CZ" altLang="cs-CZ" sz="2000" kern="0" dirty="0" err="1" smtClean="0">
                <a:latin typeface="Times New Roman" panose="02020603050405020304" pitchFamily="18" charset="0"/>
                <a:cs typeface="Times New Roman" panose="02020603050405020304" pitchFamily="18" charset="0"/>
              </a:rPr>
              <a:t>tématické</a:t>
            </a:r>
            <a:r>
              <a:rPr lang="cs-CZ" altLang="cs-CZ" sz="2000" kern="0" dirty="0" smtClean="0">
                <a:latin typeface="Times New Roman" panose="02020603050405020304" pitchFamily="18" charset="0"/>
                <a:cs typeface="Times New Roman" panose="02020603050405020304" pitchFamily="18" charset="0"/>
              </a:rPr>
              <a:t> plány, písemné přípravy na výuku, učební texty, výukové opory). </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30</a:t>
            </a:fld>
            <a:endParaRPr lang="cs-CZ"/>
          </a:p>
        </p:txBody>
      </p:sp>
    </p:spTree>
    <p:extLst>
      <p:ext uri="{BB962C8B-B14F-4D97-AF65-F5344CB8AC3E}">
        <p14:creationId xmlns:p14="http://schemas.microsoft.com/office/powerpoint/2010/main" val="2194564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36912"/>
            <a:ext cx="8229600" cy="3960440"/>
          </a:xfrm>
        </p:spPr>
        <p:txBody>
          <a:bodyPr>
            <a:normAutofit lnSpcReduction="10000"/>
          </a:bodyPr>
          <a:lstStyle/>
          <a:p>
            <a:pPr marL="0" lvl="0" indent="0" algn="just" fontAlgn="base">
              <a:lnSpc>
                <a:spcPct val="110000"/>
              </a:lnSpc>
              <a:spcBef>
                <a:spcPts val="0"/>
              </a:spcBef>
              <a:spcAft>
                <a:spcPct val="0"/>
              </a:spcAft>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Důležitý pojem v oblasti obecné cílové kategorie - klíčové kompetence a jejich rozvoj. Kompetence </a:t>
            </a:r>
            <a:r>
              <a:rPr lang="cs-CZ" altLang="cs-CZ" sz="2000" kern="0" dirty="0">
                <a:solidFill>
                  <a:prstClr val="black"/>
                </a:solidFill>
                <a:latin typeface="Times New Roman" panose="02020603050405020304" pitchFamily="18" charset="0"/>
                <a:cs typeface="Times New Roman" panose="02020603050405020304" pitchFamily="18" charset="0"/>
              </a:rPr>
              <a:t>se chápou jako obecné schopnosti, založené na znalostech, hodnotách a dispozicích, které jedinci umožní jednat, úspěšně se začlenit do společenských vztahů, ale zároveň si uchovat svou  nezávislost. V RVP pro odborné vzdělávání se uvádí následující: kompetence k učení, kompetence k řešení problémů, kompetence komunikativní, kompetence sociální a personální, kompetence občanské a kulturní povědomí, kompetence </a:t>
            </a:r>
            <a:r>
              <a:rPr lang="cs-CZ" altLang="cs-CZ" sz="2000" kern="0" dirty="0" smtClean="0">
                <a:solidFill>
                  <a:prstClr val="black"/>
                </a:solidFill>
                <a:latin typeface="Times New Roman" panose="02020603050405020304" pitchFamily="18" charset="0"/>
                <a:cs typeface="Times New Roman" panose="02020603050405020304" pitchFamily="18" charset="0"/>
              </a:rPr>
              <a:t>k </a:t>
            </a:r>
            <a:r>
              <a:rPr lang="cs-CZ" altLang="cs-CZ" sz="2000" kern="0" dirty="0">
                <a:solidFill>
                  <a:prstClr val="black"/>
                </a:solidFill>
                <a:latin typeface="Times New Roman" panose="02020603050405020304" pitchFamily="18" charset="0"/>
                <a:cs typeface="Times New Roman" panose="02020603050405020304" pitchFamily="18" charset="0"/>
              </a:rPr>
              <a:t>pracovnímu uplatnění a podnikatelským aktivitám, matematické kompetence, kompetence využívat prostředky informačních a komunikačních technologií a pracovat s informacemi.</a:t>
            </a:r>
          </a:p>
          <a:p>
            <a:pPr marL="0" lvl="0" indent="0" algn="just" fontAlgn="base">
              <a:lnSpc>
                <a:spcPct val="110000"/>
              </a:lnSpc>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Další skupinu tvoří </a:t>
            </a:r>
            <a:r>
              <a:rPr lang="cs-CZ" altLang="cs-CZ" sz="2000" b="1" kern="0" dirty="0">
                <a:solidFill>
                  <a:prstClr val="black"/>
                </a:solidFill>
                <a:latin typeface="Times New Roman" panose="02020603050405020304" pitchFamily="18" charset="0"/>
                <a:cs typeface="Times New Roman" panose="02020603050405020304" pitchFamily="18" charset="0"/>
              </a:rPr>
              <a:t>odborné </a:t>
            </a:r>
            <a:r>
              <a:rPr lang="cs-CZ" altLang="cs-CZ" sz="2000" b="1" kern="0" dirty="0" smtClean="0">
                <a:solidFill>
                  <a:prstClr val="black"/>
                </a:solidFill>
                <a:latin typeface="Times New Roman" panose="02020603050405020304" pitchFamily="18" charset="0"/>
                <a:cs typeface="Times New Roman" panose="02020603050405020304" pitchFamily="18" charset="0"/>
              </a:rPr>
              <a:t>kompetence - </a:t>
            </a:r>
            <a:r>
              <a:rPr lang="cs-CZ" altLang="cs-CZ" sz="2000" kern="0" dirty="0">
                <a:solidFill>
                  <a:prstClr val="black"/>
                </a:solidFill>
                <a:latin typeface="Times New Roman" panose="02020603050405020304" pitchFamily="18" charset="0"/>
                <a:cs typeface="Times New Roman" panose="02020603050405020304" pitchFamily="18" charset="0"/>
              </a:rPr>
              <a:t>viz RVP příslušného oboru. Ty se prolínají a doplňují s klíčovými k. </a:t>
            </a:r>
            <a:r>
              <a:rPr lang="cs-CZ" altLang="cs-CZ" sz="2000" kern="0" dirty="0" smtClean="0">
                <a:solidFill>
                  <a:prstClr val="black"/>
                </a:solidFill>
                <a:latin typeface="Times New Roman" panose="02020603050405020304" pitchFamily="18" charset="0"/>
                <a:cs typeface="Times New Roman" panose="02020603050405020304" pitchFamily="18" charset="0"/>
              </a:rPr>
              <a:t>nelze </a:t>
            </a:r>
            <a:r>
              <a:rPr lang="cs-CZ" altLang="cs-CZ" sz="2000" kern="0" dirty="0">
                <a:solidFill>
                  <a:prstClr val="black"/>
                </a:solidFill>
                <a:latin typeface="Times New Roman" panose="02020603050405020304" pitchFamily="18" charset="0"/>
                <a:cs typeface="Times New Roman" panose="02020603050405020304" pitchFamily="18" charset="0"/>
              </a:rPr>
              <a:t>oddělit.</a:t>
            </a:r>
          </a:p>
          <a:p>
            <a:pPr marL="0" lvl="0" indent="0" algn="just" fontAlgn="base">
              <a:spcBef>
                <a:spcPts val="0"/>
              </a:spcBef>
              <a:spcAft>
                <a:spcPct val="0"/>
              </a:spcAft>
              <a:buClr>
                <a:srgbClr val="FFCC00"/>
              </a:buClr>
              <a:buSzPct val="120000"/>
              <a:buNone/>
              <a:defRPr/>
            </a:pPr>
            <a:endParaRPr lang="cs-CZ" altLang="cs-CZ" sz="2000" kern="0" dirty="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31</a:t>
            </a:fld>
            <a:endParaRPr lang="cs-CZ"/>
          </a:p>
        </p:txBody>
      </p:sp>
      <p:sp>
        <p:nvSpPr>
          <p:cNvPr id="5" name="Obdélník 4"/>
          <p:cNvSpPr/>
          <p:nvPr/>
        </p:nvSpPr>
        <p:spPr>
          <a:xfrm>
            <a:off x="539552" y="404664"/>
            <a:ext cx="8136904" cy="1440160"/>
          </a:xfrm>
          <a:prstGeom prst="rect">
            <a:avLst/>
          </a:prstGeom>
          <a:solidFill>
            <a:srgbClr val="0A80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u="sng" dirty="0">
                <a:solidFill>
                  <a:schemeClr val="tx1"/>
                </a:solidFill>
                <a:latin typeface="Times New Roman" panose="02020603050405020304" pitchFamily="18" charset="0"/>
                <a:cs typeface="Times New Roman" panose="02020603050405020304" pitchFamily="18" charset="0"/>
              </a:rPr>
              <a:t>Cíle obecné (vyšší)        </a:t>
            </a:r>
            <a:r>
              <a:rPr lang="cs-CZ" sz="2000" u="sng" dirty="0" smtClean="0">
                <a:solidFill>
                  <a:schemeClr val="tx1"/>
                </a:solidFill>
                <a:latin typeface="Times New Roman" panose="02020603050405020304" pitchFamily="18" charset="0"/>
                <a:cs typeface="Times New Roman" panose="02020603050405020304" pitchFamily="18" charset="0"/>
              </a:rPr>
              <a:t>            </a:t>
            </a:r>
            <a:r>
              <a:rPr lang="cs-CZ" sz="2000" u="sng" dirty="0">
                <a:solidFill>
                  <a:schemeClr val="tx1"/>
                </a:solidFill>
                <a:latin typeface="Times New Roman" panose="02020603050405020304" pitchFamily="18" charset="0"/>
                <a:cs typeface="Times New Roman" panose="02020603050405020304" pitchFamily="18" charset="0"/>
              </a:rPr>
              <a:t>&gt;         </a:t>
            </a:r>
            <a:r>
              <a:rPr lang="cs-CZ" sz="2000" u="sng" dirty="0" smtClean="0">
                <a:solidFill>
                  <a:schemeClr val="tx1"/>
                </a:solidFill>
                <a:latin typeface="Times New Roman" panose="02020603050405020304" pitchFamily="18" charset="0"/>
                <a:cs typeface="Times New Roman" panose="02020603050405020304" pitchFamily="18" charset="0"/>
              </a:rPr>
              <a:t>       </a:t>
            </a:r>
            <a:r>
              <a:rPr lang="cs-CZ" sz="2000" u="sng" dirty="0">
                <a:solidFill>
                  <a:schemeClr val="tx1"/>
                </a:solidFill>
                <a:latin typeface="Times New Roman" panose="02020603050405020304" pitchFamily="18" charset="0"/>
                <a:cs typeface="Times New Roman" panose="02020603050405020304" pitchFamily="18" charset="0"/>
              </a:rPr>
              <a:t>cíle nižší (specifické, konkrétní)</a:t>
            </a:r>
          </a:p>
          <a:p>
            <a:pPr algn="just"/>
            <a:r>
              <a:rPr lang="cs-CZ" dirty="0">
                <a:solidFill>
                  <a:schemeClr val="tx1"/>
                </a:solidFill>
                <a:latin typeface="Times New Roman" panose="02020603050405020304" pitchFamily="18" charset="0"/>
                <a:cs typeface="Times New Roman" panose="02020603050405020304" pitchFamily="18" charset="0"/>
              </a:rPr>
              <a:t>Cíle školy (oboru) </a:t>
            </a:r>
            <a:r>
              <a:rPr lang="cs-CZ" dirty="0" smtClean="0">
                <a:solidFill>
                  <a:schemeClr val="tx1"/>
                </a:solidFill>
                <a:latin typeface="Times New Roman" panose="02020603050405020304" pitchFamily="18" charset="0"/>
                <a:cs typeface="Times New Roman" panose="02020603050405020304" pitchFamily="18" charset="0"/>
              </a:rPr>
              <a:t>→ </a:t>
            </a:r>
            <a:r>
              <a:rPr lang="cs-CZ" dirty="0">
                <a:solidFill>
                  <a:schemeClr val="tx1"/>
                </a:solidFill>
                <a:latin typeface="Times New Roman" panose="02020603050405020304" pitchFamily="18" charset="0"/>
                <a:cs typeface="Times New Roman" panose="02020603050405020304" pitchFamily="18" charset="0"/>
              </a:rPr>
              <a:t>cíle předmětu → cíle ročníku→ cíle tematického celku → cíle tématu →  cíle hodiny</a:t>
            </a:r>
          </a:p>
        </p:txBody>
      </p:sp>
      <p:sp>
        <p:nvSpPr>
          <p:cNvPr id="6" name="Obdélník 5"/>
          <p:cNvSpPr/>
          <p:nvPr/>
        </p:nvSpPr>
        <p:spPr>
          <a:xfrm>
            <a:off x="467544" y="1988840"/>
            <a:ext cx="5472608" cy="400110"/>
          </a:xfrm>
          <a:prstGeom prst="rect">
            <a:avLst/>
          </a:prstGeom>
        </p:spPr>
        <p:txBody>
          <a:bodyPr wrap="square">
            <a:spAutoFit/>
          </a:bodyPr>
          <a:lstStyle/>
          <a:p>
            <a:r>
              <a:rPr lang="cs-CZ" sz="2000" b="1" dirty="0">
                <a:latin typeface="Times New Roman" panose="02020603050405020304" pitchFamily="18" charset="0"/>
                <a:cs typeface="Times New Roman" panose="02020603050405020304" pitchFamily="18" charset="0"/>
              </a:rPr>
              <a:t>Schéma </a:t>
            </a:r>
            <a:r>
              <a:rPr lang="cs-CZ" sz="2000" b="1" dirty="0" smtClean="0">
                <a:latin typeface="Times New Roman" panose="02020603050405020304" pitchFamily="18" charset="0"/>
                <a:cs typeface="Times New Roman" panose="02020603050405020304" pitchFamily="18" charset="0"/>
              </a:rPr>
              <a:t>3. Hierarchie výukových cílů </a:t>
            </a: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004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a:bodyPr>
          <a:lstStyle/>
          <a:p>
            <a:pPr marL="0" lvl="0" indent="0" algn="just" fontAlgn="base">
              <a:spcBef>
                <a:spcPts val="0"/>
              </a:spcBef>
              <a:spcAft>
                <a:spcPct val="0"/>
              </a:spcAft>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Vlastnosti správně formulovaných konkrétních výukových cílů</a:t>
            </a:r>
            <a:r>
              <a:rPr lang="cs-CZ" altLang="cs-CZ" sz="2000" kern="0" dirty="0">
                <a:solidFill>
                  <a:prstClr val="black"/>
                </a:solidFill>
                <a:latin typeface="Times New Roman" panose="02020603050405020304" pitchFamily="18" charset="0"/>
                <a:cs typeface="Times New Roman" panose="02020603050405020304" pitchFamily="18" charset="0"/>
              </a:rPr>
              <a:t>:  komplexnost, konzistentnost, jednoznačnost, přiměřenost, kontrolovatelnost.</a:t>
            </a:r>
          </a:p>
          <a:p>
            <a:pPr lvl="0" algn="just"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Komplexnost - zaměření nejen na rovinu vzdělávací (kognitivní), ale také na postoje a výcvik žáka.</a:t>
            </a:r>
          </a:p>
          <a:p>
            <a:pPr lvl="0" algn="just"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Konzistentnost - tzn. nižší (konkrétnější cíle) musí směřovat k dosažení cílů vyšších (vzdálenějších, obecnějších).</a:t>
            </a:r>
          </a:p>
          <a:p>
            <a:pPr lvl="0" algn="just"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Jednoznačnost - jejich formulace by neměla připouštět různý výklad.</a:t>
            </a:r>
          </a:p>
          <a:p>
            <a:pPr lvl="0" algn="just"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Přiměřenost - měly by odpovídat reálným možnostem jednotlivých žáků.</a:t>
            </a:r>
          </a:p>
          <a:p>
            <a:pPr lvl="0" algn="just"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Kontrolovatelnost - měly by být formulovány tak, aby bylo možné ověřit jejich dosažení. </a:t>
            </a:r>
          </a:p>
          <a:p>
            <a:pPr marL="0" lvl="0" indent="0" algn="just" fontAlgn="base">
              <a:spcBef>
                <a:spcPts val="0"/>
              </a:spcBef>
              <a:spcAft>
                <a:spcPct val="0"/>
              </a:spcAft>
              <a:buClr>
                <a:srgbClr val="FFCC00"/>
              </a:buClr>
              <a:buSzPct val="120000"/>
              <a:buNone/>
              <a:defRPr/>
            </a:pPr>
            <a:endParaRPr lang="cs-CZ" altLang="cs-CZ" sz="2000" kern="0" dirty="0">
              <a:solidFill>
                <a:prstClr val="black"/>
              </a:solidFill>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Taxonomie výukových cílů: </a:t>
            </a:r>
          </a:p>
          <a:p>
            <a:pPr marL="1588" lvl="0" indent="-1588" algn="just" fontAlgn="base">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Taxonomie představují uspořádání cílů výuky podle jejich náročnosti a to v rovině kognitivní, psychomotorické a </a:t>
            </a:r>
            <a:r>
              <a:rPr lang="cs-CZ" altLang="cs-CZ" sz="2000" kern="0" dirty="0" smtClean="0">
                <a:solidFill>
                  <a:prstClr val="black"/>
                </a:solidFill>
                <a:latin typeface="Times New Roman" panose="02020603050405020304" pitchFamily="18" charset="0"/>
                <a:cs typeface="Times New Roman" panose="02020603050405020304" pitchFamily="18" charset="0"/>
              </a:rPr>
              <a:t>afektivní</a:t>
            </a:r>
            <a:r>
              <a:rPr lang="cs-CZ" altLang="cs-CZ" sz="2000" kern="0" dirty="0">
                <a:solidFill>
                  <a:prstClr val="black"/>
                </a:solidFill>
                <a:latin typeface="Times New Roman" panose="02020603050405020304" pitchFamily="18" charset="0"/>
                <a:cs typeface="Times New Roman" panose="02020603050405020304" pitchFamily="18" charset="0"/>
              </a:rPr>
              <a:t>. První cílové úrovně jsou méně náročné na výkony žáků, v dalších cílových úrovních náročnost stoupá.</a:t>
            </a:r>
          </a:p>
          <a:p>
            <a:pPr marL="1588" lvl="0" indent="-1588" algn="just" fontAlgn="base">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Kognitivní cíle - mají taxonomie uspořádané podle složitosti, náročnosti na myšlenkové operace. Nejznámější taxonomie je podle B. S. </a:t>
            </a:r>
            <a:r>
              <a:rPr lang="cs-CZ" altLang="cs-CZ" sz="2000" kern="0" dirty="0" err="1">
                <a:solidFill>
                  <a:prstClr val="black"/>
                </a:solidFill>
                <a:latin typeface="Times New Roman" panose="02020603050405020304" pitchFamily="18" charset="0"/>
                <a:cs typeface="Times New Roman" panose="02020603050405020304" pitchFamily="18" charset="0"/>
              </a:rPr>
              <a:t>Blooma</a:t>
            </a:r>
            <a:r>
              <a:rPr lang="cs-CZ" altLang="cs-CZ" sz="2000" kern="0" dirty="0">
                <a:solidFill>
                  <a:prstClr val="black"/>
                </a:solidFill>
                <a:latin typeface="Times New Roman" panose="02020603050405020304" pitchFamily="18" charset="0"/>
                <a:cs typeface="Times New Roman" panose="02020603050405020304" pitchFamily="18" charset="0"/>
              </a:rPr>
              <a:t> (60. léta 20. století, později byla revidována). Tvoří ji šest cílových úrovní (revidovaná taxonomie): zapamatování, porozumění, aplikace, analýza, hodnocení, tvorba.</a:t>
            </a:r>
          </a:p>
          <a:p>
            <a:pPr marL="1588" lvl="0" indent="-1588" algn="just" fontAlgn="base">
              <a:lnSpc>
                <a:spcPct val="80000"/>
              </a:lnSpc>
              <a:spcAft>
                <a:spcPct val="0"/>
              </a:spcAft>
              <a:buClr>
                <a:srgbClr val="FFCC00"/>
              </a:buClr>
              <a:buSzPct val="120000"/>
              <a:buNone/>
              <a:defRPr/>
            </a:pPr>
            <a:endParaRPr lang="cs-CZ" altLang="cs-CZ" sz="2000" kern="0" dirty="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32</a:t>
            </a:fld>
            <a:endParaRPr lang="cs-CZ"/>
          </a:p>
        </p:txBody>
      </p:sp>
    </p:spTree>
    <p:extLst>
      <p:ext uri="{BB962C8B-B14F-4D97-AF65-F5344CB8AC3E}">
        <p14:creationId xmlns:p14="http://schemas.microsoft.com/office/powerpoint/2010/main" val="3519227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normAutofit/>
          </a:bodyPr>
          <a:lstStyle/>
          <a:p>
            <a:pPr marL="1588" lvl="0" indent="-1588" algn="just" fontAlgn="base">
              <a:spcBef>
                <a:spcPts val="0"/>
              </a:spcBef>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Psychomotorické cíle - </a:t>
            </a:r>
            <a:r>
              <a:rPr lang="cs-CZ" altLang="cs-CZ" sz="2000" kern="0" dirty="0">
                <a:latin typeface="Times New Roman" panose="02020603050405020304" pitchFamily="18" charset="0"/>
                <a:cs typeface="Times New Roman" panose="02020603050405020304" pitchFamily="18" charset="0"/>
              </a:rPr>
              <a:t>sledují vytváření psychomotorických dovedností a návyků. Nejznámější je taxonomie H</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err="1" smtClean="0">
                <a:latin typeface="Times New Roman" panose="02020603050405020304" pitchFamily="18" charset="0"/>
                <a:cs typeface="Times New Roman" panose="02020603050405020304" pitchFamily="18" charset="0"/>
              </a:rPr>
              <a:t>Davea</a:t>
            </a:r>
            <a:r>
              <a:rPr lang="cs-CZ" altLang="cs-CZ" sz="2000" kern="0" dirty="0" smtClean="0">
                <a:latin typeface="Times New Roman" panose="02020603050405020304" pitchFamily="18" charset="0"/>
                <a:cs typeface="Times New Roman" panose="02020603050405020304" pitchFamily="18" charset="0"/>
              </a:rPr>
              <a:t> (1968</a:t>
            </a:r>
            <a:r>
              <a:rPr lang="cs-CZ" altLang="cs-CZ" sz="2000" kern="0" dirty="0">
                <a:latin typeface="Times New Roman" panose="02020603050405020304" pitchFamily="18" charset="0"/>
                <a:cs typeface="Times New Roman" panose="02020603050405020304" pitchFamily="18" charset="0"/>
              </a:rPr>
              <a:t>). Obsahuje pět kategorií: imitace(nápodoba), manipulace (praktická cvičení), zpřesňování, koordinace, automatizace.</a:t>
            </a:r>
          </a:p>
          <a:p>
            <a:pPr marL="1588" lvl="0" indent="-1588" algn="just" fontAlgn="base">
              <a:spcBef>
                <a:spcPts val="0"/>
              </a:spcBef>
              <a:buClr>
                <a:srgbClr val="FFCC00"/>
              </a:buClr>
              <a:buSzPct val="120000"/>
              <a:buNone/>
              <a:defRPr/>
            </a:pPr>
            <a:endParaRPr lang="cs-CZ" altLang="cs-CZ" sz="2000"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Afektivní cíle - </a:t>
            </a:r>
            <a:r>
              <a:rPr lang="cs-CZ" altLang="cs-CZ" sz="2000" kern="0" dirty="0">
                <a:latin typeface="Times New Roman" panose="02020603050405020304" pitchFamily="18" charset="0"/>
                <a:cs typeface="Times New Roman" panose="02020603050405020304" pitchFamily="18" charset="0"/>
              </a:rPr>
              <a:t>nejznámější taxonomie D</a:t>
            </a:r>
            <a:r>
              <a:rPr lang="cs-CZ" altLang="cs-CZ" sz="2000" kern="0" dirty="0" smtClean="0">
                <a:latin typeface="Times New Roman" panose="02020603050405020304" pitchFamily="18" charset="0"/>
                <a:cs typeface="Times New Roman" panose="02020603050405020304" pitchFamily="18" charset="0"/>
              </a:rPr>
              <a:t>. B</a:t>
            </a:r>
            <a:r>
              <a:rPr lang="cs-CZ" altLang="cs-CZ" sz="2000" kern="0" dirty="0">
                <a:latin typeface="Times New Roman" panose="02020603050405020304" pitchFamily="18" charset="0"/>
                <a:cs typeface="Times New Roman" panose="02020603050405020304" pitchFamily="18" charset="0"/>
              </a:rPr>
              <a:t>. </a:t>
            </a:r>
            <a:r>
              <a:rPr lang="cs-CZ" altLang="cs-CZ" sz="2000" kern="0" dirty="0" err="1">
                <a:latin typeface="Times New Roman" panose="02020603050405020304" pitchFamily="18" charset="0"/>
                <a:cs typeface="Times New Roman" panose="02020603050405020304" pitchFamily="18" charset="0"/>
              </a:rPr>
              <a:t>Krathwohla</a:t>
            </a:r>
            <a:r>
              <a:rPr lang="cs-CZ" altLang="cs-CZ" sz="2000" kern="0" dirty="0">
                <a:latin typeface="Times New Roman" panose="02020603050405020304" pitchFamily="18" charset="0"/>
                <a:cs typeface="Times New Roman" panose="02020603050405020304" pitchFamily="18" charset="0"/>
              </a:rPr>
              <a:t>. Pracuje s pěti </a:t>
            </a:r>
            <a:r>
              <a:rPr lang="cs-CZ" altLang="cs-CZ" sz="2000" kern="0" dirty="0" smtClean="0">
                <a:latin typeface="Times New Roman" panose="02020603050405020304" pitchFamily="18" charset="0"/>
                <a:cs typeface="Times New Roman" panose="02020603050405020304" pitchFamily="18" charset="0"/>
              </a:rPr>
              <a:t>kategoriemi (</a:t>
            </a:r>
            <a:r>
              <a:rPr lang="cs-CZ" altLang="cs-CZ" sz="2000" kern="0" dirty="0">
                <a:latin typeface="Times New Roman" panose="02020603050405020304" pitchFamily="18" charset="0"/>
                <a:cs typeface="Times New Roman" panose="02020603050405020304" pitchFamily="18" charset="0"/>
              </a:rPr>
              <a:t>dále členěnými do subkategorií): přijímání(vnímavost), reagování, oceňování hodnoty, integrování hodnot (organizace), integrace v charakteru.</a:t>
            </a:r>
          </a:p>
          <a:p>
            <a:pPr lvl="0" algn="just" fontAlgn="base">
              <a:spcBef>
                <a:spcPts val="0"/>
              </a:spcBef>
              <a:buClr>
                <a:srgbClr val="FFCC00"/>
              </a:buClr>
              <a:buSzPct val="120000"/>
              <a:buNone/>
              <a:defRPr/>
            </a:pPr>
            <a:endParaRPr lang="cs-CZ" altLang="cs-CZ" sz="1800" b="1" kern="0" dirty="0" smtClean="0">
              <a:latin typeface="Times New Roman" panose="02020603050405020304" pitchFamily="18" charset="0"/>
              <a:cs typeface="Times New Roman" panose="02020603050405020304" pitchFamily="18" charset="0"/>
            </a:endParaRPr>
          </a:p>
          <a:p>
            <a:pPr lvl="0" algn="just" fontAlgn="base">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Příklad správné </a:t>
            </a:r>
            <a:r>
              <a:rPr lang="cs-CZ" altLang="cs-CZ" sz="2000" b="1" kern="0" dirty="0">
                <a:latin typeface="Times New Roman" panose="02020603050405020304" pitchFamily="18" charset="0"/>
                <a:cs typeface="Times New Roman" panose="02020603050405020304" pitchFamily="18" charset="0"/>
              </a:rPr>
              <a:t>formulace </a:t>
            </a:r>
            <a:r>
              <a:rPr lang="cs-CZ" altLang="cs-CZ" sz="2000" b="1" kern="0" dirty="0" smtClean="0">
                <a:latin typeface="Times New Roman" panose="02020603050405020304" pitchFamily="18" charset="0"/>
                <a:cs typeface="Times New Roman" panose="02020603050405020304" pitchFamily="18" charset="0"/>
              </a:rPr>
              <a:t>konkrétního výukového cíle</a:t>
            </a:r>
            <a:r>
              <a:rPr lang="cs-CZ" altLang="cs-CZ" sz="2000" b="1" kern="0" dirty="0">
                <a:latin typeface="Times New Roman" panose="02020603050405020304" pitchFamily="18" charset="0"/>
                <a:cs typeface="Times New Roman" panose="02020603050405020304" pitchFamily="18" charset="0"/>
              </a:rPr>
              <a:t>:</a:t>
            </a:r>
            <a:r>
              <a:rPr lang="cs-CZ" altLang="cs-CZ" sz="2000" kern="0" dirty="0">
                <a:latin typeface="Times New Roman" panose="02020603050405020304" pitchFamily="18" charset="0"/>
                <a:cs typeface="Times New Roman" panose="02020603050405020304" pitchFamily="18" charset="0"/>
              </a:rPr>
              <a:t> </a:t>
            </a:r>
            <a:endParaRPr lang="cs-CZ" altLang="cs-CZ" sz="2000" kern="0" dirty="0" smtClean="0">
              <a:latin typeface="Times New Roman" panose="02020603050405020304" pitchFamily="18" charset="0"/>
              <a:cs typeface="Times New Roman" panose="02020603050405020304" pitchFamily="18" charset="0"/>
            </a:endParaRPr>
          </a:p>
          <a:p>
            <a:pPr algn="just" fontAlgn="base">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Žák </a:t>
            </a:r>
            <a:r>
              <a:rPr lang="cs-CZ" altLang="cs-CZ" sz="2000" kern="0" dirty="0">
                <a:latin typeface="Times New Roman" panose="02020603050405020304" pitchFamily="18" charset="0"/>
                <a:cs typeface="Times New Roman" panose="02020603050405020304" pitchFamily="18" charset="0"/>
              </a:rPr>
              <a:t>objasní podstatu Archimédova </a:t>
            </a:r>
            <a:r>
              <a:rPr lang="cs-CZ" altLang="cs-CZ" sz="2000" kern="0" dirty="0" smtClean="0">
                <a:latin typeface="Times New Roman" panose="02020603050405020304" pitchFamily="18" charset="0"/>
                <a:cs typeface="Times New Roman" panose="02020603050405020304" pitchFamily="18" charset="0"/>
              </a:rPr>
              <a:t>zákona. </a:t>
            </a:r>
          </a:p>
          <a:p>
            <a:pPr algn="just" fontAlgn="base">
              <a:spcBef>
                <a:spcPts val="0"/>
              </a:spcBef>
              <a:buClr>
                <a:schemeClr val="tx1"/>
              </a:buClr>
              <a:buSzPct val="120000"/>
              <a:defRPr/>
            </a:pPr>
            <a:r>
              <a:rPr lang="cs-CZ" altLang="cs-CZ" sz="2000" kern="0" dirty="0" smtClean="0">
                <a:latin typeface="Times New Roman" panose="02020603050405020304" pitchFamily="18" charset="0"/>
                <a:cs typeface="Times New Roman" panose="02020603050405020304" pitchFamily="18" charset="0"/>
              </a:rPr>
              <a:t>Žák popíše </a:t>
            </a:r>
            <a:r>
              <a:rPr lang="cs-CZ" altLang="cs-CZ" sz="2000" kern="0" dirty="0">
                <a:latin typeface="Times New Roman" panose="02020603050405020304" pitchFamily="18" charset="0"/>
                <a:cs typeface="Times New Roman" panose="02020603050405020304" pitchFamily="18" charset="0"/>
              </a:rPr>
              <a:t>ruční rámovou </a:t>
            </a:r>
            <a:r>
              <a:rPr lang="cs-CZ" altLang="cs-CZ" sz="2000" kern="0" dirty="0" smtClean="0">
                <a:latin typeface="Times New Roman" panose="02020603050405020304" pitchFamily="18" charset="0"/>
                <a:cs typeface="Times New Roman" panose="02020603050405020304" pitchFamily="18" charset="0"/>
              </a:rPr>
              <a:t>pilu s využitím konkrétní pomůcky. </a:t>
            </a:r>
            <a:endParaRPr lang="cs-CZ" altLang="cs-CZ" sz="2000" b="1" kern="0" dirty="0" smtClean="0">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defRPr/>
            </a:pPr>
            <a:endParaRPr lang="cs-CZ" altLang="cs-CZ" sz="2000" b="1" kern="0" dirty="0" smtClean="0">
              <a:solidFill>
                <a:prstClr val="black"/>
              </a:solidFill>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Příklady </a:t>
            </a:r>
            <a:r>
              <a:rPr lang="cs-CZ" altLang="cs-CZ" sz="2000" b="1" kern="0" dirty="0">
                <a:solidFill>
                  <a:prstClr val="black"/>
                </a:solidFill>
                <a:latin typeface="Times New Roman" panose="02020603050405020304" pitchFamily="18" charset="0"/>
                <a:cs typeface="Times New Roman" panose="02020603050405020304" pitchFamily="18" charset="0"/>
              </a:rPr>
              <a:t>nesprávné formulace konkrétních výukových cílů (cílů vyučovacích jednotek)</a:t>
            </a:r>
            <a:r>
              <a:rPr lang="cs-CZ" altLang="cs-CZ" sz="2000" kern="0" dirty="0">
                <a:solidFill>
                  <a:prstClr val="black"/>
                </a:solidFill>
                <a:latin typeface="Times New Roman" panose="02020603050405020304" pitchFamily="18" charset="0"/>
                <a:cs typeface="Times New Roman" panose="02020603050405020304" pitchFamily="18" charset="0"/>
              </a:rPr>
              <a:t>: </a:t>
            </a:r>
          </a:p>
          <a:p>
            <a:pPr lvl="0" algn="just" fontAlgn="base">
              <a:spcBef>
                <a:spcPts val="0"/>
              </a:spcBef>
              <a:buClr>
                <a:prstClr val="black"/>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Vysvětlit žákům Pascalův zákon (není výukový cíl, ale činnost učitele).</a:t>
            </a:r>
          </a:p>
          <a:p>
            <a:pPr lvl="0" algn="just" fontAlgn="base">
              <a:spcBef>
                <a:spcPts val="0"/>
              </a:spcBef>
              <a:buClr>
                <a:prstClr val="black"/>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Obecná charakteristika životního prostředí (není </a:t>
            </a:r>
            <a:r>
              <a:rPr lang="cs-CZ" altLang="cs-CZ" sz="2000" kern="0" dirty="0" smtClean="0">
                <a:solidFill>
                  <a:prstClr val="black"/>
                </a:solidFill>
                <a:latin typeface="Times New Roman" panose="02020603050405020304" pitchFamily="18" charset="0"/>
                <a:cs typeface="Times New Roman" panose="02020603050405020304" pitchFamily="18" charset="0"/>
              </a:rPr>
              <a:t>cíl, </a:t>
            </a:r>
            <a:r>
              <a:rPr lang="cs-CZ" altLang="cs-CZ" sz="2000" kern="0" dirty="0">
                <a:solidFill>
                  <a:prstClr val="black"/>
                </a:solidFill>
                <a:latin typeface="Times New Roman" panose="02020603050405020304" pitchFamily="18" charset="0"/>
                <a:cs typeface="Times New Roman" panose="02020603050405020304" pitchFamily="18" charset="0"/>
              </a:rPr>
              <a:t>ale téma).</a:t>
            </a:r>
          </a:p>
          <a:p>
            <a:pPr lvl="0" algn="just" fontAlgn="base">
              <a:spcBef>
                <a:spcPts val="0"/>
              </a:spcBef>
              <a:buClr>
                <a:prstClr val="black"/>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Osvojení technického myšlení (nekonkrétní a nekontrolovatelný cíl).</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lvl="0" algn="just" fontAlgn="base">
              <a:spcBef>
                <a:spcPts val="0"/>
              </a:spcBef>
              <a:buClr>
                <a:srgbClr val="FFCC00"/>
              </a:buClr>
              <a:buSzPct val="120000"/>
              <a:buNone/>
              <a:defRPr/>
            </a:pPr>
            <a:endParaRPr lang="cs-CZ" altLang="cs-CZ" sz="1800" b="1" kern="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33</a:t>
            </a:fld>
            <a:endParaRPr lang="cs-CZ"/>
          </a:p>
        </p:txBody>
      </p:sp>
    </p:spTree>
    <p:extLst>
      <p:ext uri="{BB962C8B-B14F-4D97-AF65-F5344CB8AC3E}">
        <p14:creationId xmlns:p14="http://schemas.microsoft.com/office/powerpoint/2010/main" val="16953202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6120680"/>
          </a:xfrm>
        </p:spPr>
        <p:txBody>
          <a:bodyPr>
            <a:noAutofit/>
          </a:bodyPr>
          <a:lstStyle/>
          <a:p>
            <a:pPr marL="1588" lvl="0" indent="-1588" algn="just" fontAlgn="base">
              <a:spcBef>
                <a:spcPts val="0"/>
              </a:spcBef>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Obsah vyučování </a:t>
            </a:r>
          </a:p>
          <a:p>
            <a:pPr marL="1588" lvl="0" indent="-1588" algn="just" fontAlgn="base">
              <a:spcBef>
                <a:spcPts val="0"/>
              </a:spcBef>
              <a:buClr>
                <a:srgbClr val="FFCC00"/>
              </a:buClr>
              <a:buSzPct val="120000"/>
              <a:buNone/>
              <a:defRPr/>
            </a:pPr>
            <a:endParaRPr lang="en-US" altLang="cs-CZ" sz="2000" b="1" kern="0" dirty="0" smtClean="0">
              <a:latin typeface="Times New Roman" panose="02020603050405020304" pitchFamily="18" charset="0"/>
              <a:cs typeface="Times New Roman" panose="02020603050405020304" pitchFamily="18" charset="0"/>
            </a:endParaRPr>
          </a:p>
          <a:p>
            <a:pPr marL="1588" lvl="0" indent="-1588" algn="just" fontAlgn="base">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Obsah vyučování </a:t>
            </a:r>
            <a:r>
              <a:rPr lang="cs-CZ" altLang="cs-CZ" sz="2000" kern="0" dirty="0" smtClean="0">
                <a:latin typeface="Times New Roman" panose="02020603050405020304" pitchFamily="18" charset="0"/>
                <a:cs typeface="Times New Roman" panose="02020603050405020304" pitchFamily="18" charset="0"/>
              </a:rPr>
              <a:t>představuje </a:t>
            </a:r>
            <a:r>
              <a:rPr lang="cs-CZ" altLang="cs-CZ" sz="2000" kern="0" dirty="0">
                <a:latin typeface="Times New Roman" panose="02020603050405020304" pitchFamily="18" charset="0"/>
                <a:cs typeface="Times New Roman" panose="02020603050405020304" pitchFamily="18" charset="0"/>
              </a:rPr>
              <a:t>strukturovaný, funkčně uspořádaný výběr poznatků a činností, reflektující systém hodnot, idejí a sociálních vzorců chování, kulturní tradice</a:t>
            </a:r>
            <a:r>
              <a:rPr lang="cs-CZ" altLang="cs-CZ" sz="2000" kern="0" dirty="0" smtClean="0">
                <a:latin typeface="Times New Roman" panose="02020603050405020304" pitchFamily="18" charset="0"/>
                <a:cs typeface="Times New Roman" panose="02020603050405020304" pitchFamily="18" charset="0"/>
              </a:rPr>
              <a:t>, poznání </a:t>
            </a:r>
            <a:r>
              <a:rPr lang="cs-CZ" altLang="cs-CZ" sz="2000" kern="0" dirty="0">
                <a:latin typeface="Times New Roman" panose="02020603050405020304" pitchFamily="18" charset="0"/>
                <a:cs typeface="Times New Roman" panose="02020603050405020304" pitchFamily="18" charset="0"/>
              </a:rPr>
              <a:t>vědecké a umělecké potřeby sociopolitické a ekonomické. Náplň činnosti (soustava vědomostí, dovedností a postojů</a:t>
            </a:r>
            <a:r>
              <a:rPr lang="cs-CZ" altLang="cs-CZ" sz="2000" kern="0" dirty="0" smtClean="0">
                <a:latin typeface="Times New Roman" panose="02020603050405020304" pitchFamily="18" charset="0"/>
                <a:cs typeface="Times New Roman" panose="02020603050405020304" pitchFamily="18" charset="0"/>
              </a:rPr>
              <a:t>, které </a:t>
            </a:r>
            <a:r>
              <a:rPr lang="cs-CZ" altLang="cs-CZ" sz="2000" kern="0" dirty="0">
                <a:latin typeface="Times New Roman" panose="02020603050405020304" pitchFamily="18" charset="0"/>
                <a:cs typeface="Times New Roman" panose="02020603050405020304" pitchFamily="18" charset="0"/>
              </a:rPr>
              <a:t>mají být osvojeny</a:t>
            </a:r>
            <a:r>
              <a:rPr lang="cs-CZ" altLang="cs-CZ" sz="2000" kern="0" dirty="0" smtClean="0">
                <a:latin typeface="Times New Roman" panose="02020603050405020304" pitchFamily="18" charset="0"/>
                <a:cs typeface="Times New Roman" panose="02020603050405020304" pitchFamily="18" charset="0"/>
              </a:rPr>
              <a:t>), prostředek </a:t>
            </a:r>
            <a:r>
              <a:rPr lang="cs-CZ" altLang="cs-CZ" sz="2000" kern="0" dirty="0">
                <a:latin typeface="Times New Roman" panose="02020603050405020304" pitchFamily="18" charset="0"/>
                <a:cs typeface="Times New Roman" panose="02020603050405020304" pitchFamily="18" charset="0"/>
              </a:rPr>
              <a:t>k dosažení </a:t>
            </a:r>
            <a:r>
              <a:rPr lang="cs-CZ" altLang="cs-CZ" sz="2000" kern="0" dirty="0" smtClean="0">
                <a:latin typeface="Times New Roman" panose="02020603050405020304" pitchFamily="18" charset="0"/>
                <a:cs typeface="Times New Roman" panose="02020603050405020304" pitchFamily="18" charset="0"/>
              </a:rPr>
              <a:t>stanovených výukových cílů.</a:t>
            </a:r>
            <a:endParaRPr lang="cs-CZ" altLang="cs-CZ" sz="2000" kern="0" dirty="0">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Uspořádání učiva v učebních dokumentech</a:t>
            </a:r>
          </a:p>
          <a:p>
            <a:pPr algn="just" fontAlgn="base">
              <a:spcBef>
                <a:spcPts val="0"/>
              </a:spcBef>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Rámcové vzdělávací programy (RVP</a:t>
            </a:r>
            <a:r>
              <a:rPr lang="cs-CZ" altLang="cs-CZ" sz="2000" kern="0" dirty="0" smtClean="0">
                <a:latin typeface="Times New Roman" panose="02020603050405020304" pitchFamily="18" charset="0"/>
                <a:cs typeface="Times New Roman" panose="02020603050405020304" pitchFamily="18" charset="0"/>
              </a:rPr>
              <a:t>) - </a:t>
            </a:r>
            <a:r>
              <a:rPr lang="cs-CZ" altLang="cs-CZ" sz="2000" kern="0" dirty="0">
                <a:latin typeface="Times New Roman" panose="02020603050405020304" pitchFamily="18" charset="0"/>
                <a:cs typeface="Times New Roman" panose="02020603050405020304" pitchFamily="18" charset="0"/>
              </a:rPr>
              <a:t>vznikají na státní úrovni</a:t>
            </a:r>
            <a:r>
              <a:rPr lang="cs-CZ" altLang="cs-CZ" sz="2000" kern="0" dirty="0" smtClean="0">
                <a:latin typeface="Times New Roman" panose="02020603050405020304" pitchFamily="18" charset="0"/>
                <a:cs typeface="Times New Roman" panose="02020603050405020304" pitchFamily="18" charset="0"/>
              </a:rPr>
              <a:t>. Základ </a:t>
            </a:r>
            <a:r>
              <a:rPr lang="cs-CZ" altLang="cs-CZ" sz="2000" kern="0" dirty="0">
                <a:latin typeface="Times New Roman" panose="02020603050405020304" pitchFamily="18" charset="0"/>
                <a:cs typeface="Times New Roman" panose="02020603050405020304" pitchFamily="18" charset="0"/>
              </a:rPr>
              <a:t>pro pedagogické činnosti škol. Rámcový dokument, který vymezuje obecné cíle vzdělávání (i cíle v jednotlivých oblastech), k nimž </a:t>
            </a:r>
            <a:r>
              <a:rPr lang="cs-CZ" altLang="cs-CZ" sz="2000" kern="0" dirty="0" err="1">
                <a:latin typeface="Times New Roman" panose="02020603050405020304" pitchFamily="18" charset="0"/>
                <a:cs typeface="Times New Roman" panose="02020603050405020304" pitchFamily="18" charset="0"/>
              </a:rPr>
              <a:t>ped</a:t>
            </a:r>
            <a:r>
              <a:rPr lang="cs-CZ" altLang="cs-CZ" sz="2000" kern="0" dirty="0" smtClean="0">
                <a:latin typeface="Times New Roman" panose="02020603050405020304" pitchFamily="18" charset="0"/>
                <a:cs typeface="Times New Roman" panose="02020603050405020304" pitchFamily="18" charset="0"/>
              </a:rPr>
              <a:t>. činnost </a:t>
            </a:r>
            <a:r>
              <a:rPr lang="cs-CZ" altLang="cs-CZ" sz="2000" kern="0" dirty="0">
                <a:latin typeface="Times New Roman" panose="02020603050405020304" pitchFamily="18" charset="0"/>
                <a:cs typeface="Times New Roman" panose="02020603050405020304" pitchFamily="18" charset="0"/>
              </a:rPr>
              <a:t>směřuje. Dále potom závazný vzdělávací obsah a charakterizuje přístupy k tvorbě školního vzdělávacího programu</a:t>
            </a:r>
            <a:r>
              <a:rPr lang="cs-CZ" altLang="cs-CZ" sz="2000" kern="0" dirty="0" smtClean="0">
                <a:latin typeface="Times New Roman" panose="02020603050405020304" pitchFamily="18" charset="0"/>
                <a:cs typeface="Times New Roman" panose="02020603050405020304" pitchFamily="18" charset="0"/>
              </a:rPr>
              <a:t>. Vymezuje </a:t>
            </a:r>
            <a:r>
              <a:rPr lang="cs-CZ" altLang="cs-CZ" sz="2000" kern="0" dirty="0">
                <a:latin typeface="Times New Roman" panose="02020603050405020304" pitchFamily="18" charset="0"/>
                <a:cs typeface="Times New Roman" panose="02020603050405020304" pitchFamily="18" charset="0"/>
              </a:rPr>
              <a:t>požadavky na žáka a kompetence, které jsou základem pro stanovení evaluačních kritérií a  nástrojů. Vymezuje tedy očekávané vzdělávací výsledky daného stupně školy. </a:t>
            </a:r>
          </a:p>
          <a:p>
            <a:pPr marL="0" lvl="0" indent="0" algn="just" fontAlgn="base">
              <a:spcBef>
                <a:spcPts val="0"/>
              </a:spcBef>
              <a:buClr>
                <a:srgbClr val="FFCC00"/>
              </a:buClr>
              <a:buSzPct val="120000"/>
              <a:buNone/>
              <a:defRPr/>
            </a:pPr>
            <a:endParaRPr lang="cs-CZ" altLang="cs-CZ" sz="2000" kern="0" dirty="0" smtClean="0">
              <a:latin typeface="Times New Roman" panose="02020603050405020304" pitchFamily="18" charset="0"/>
              <a:cs typeface="Times New Roman" panose="02020603050405020304" pitchFamily="18" charset="0"/>
            </a:endParaRPr>
          </a:p>
          <a:p>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34</a:t>
            </a:fld>
            <a:endParaRPr lang="cs-CZ"/>
          </a:p>
        </p:txBody>
      </p:sp>
    </p:spTree>
    <p:extLst>
      <p:ext uri="{BB962C8B-B14F-4D97-AF65-F5344CB8AC3E}">
        <p14:creationId xmlns:p14="http://schemas.microsoft.com/office/powerpoint/2010/main" val="3075862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algn="just" fontAlgn="base">
              <a:spcBef>
                <a:spcPts val="0"/>
              </a:spcBef>
              <a:buClr>
                <a:schemeClr val="tx1"/>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Školní vzdělávací programy (ŠVP) - školy tvoří samy v souladu s RVP a přihlédnutím ke konkrétním potřebám žáků a podmínkám škol na základě manuálů pro tvorbu ŠVP. </a:t>
            </a:r>
          </a:p>
          <a:p>
            <a:pPr algn="just" fontAlgn="base">
              <a:spcBef>
                <a:spcPts val="0"/>
              </a:spcBef>
              <a:buClr>
                <a:schemeClr val="tx1"/>
              </a:buClr>
              <a:buSzPct val="120000"/>
              <a:defRPr/>
            </a:pPr>
            <a:endParaRPr lang="cs-CZ" altLang="cs-CZ" sz="2000" kern="0" dirty="0">
              <a:solidFill>
                <a:prstClr val="black"/>
              </a:solidFill>
              <a:latin typeface="Times New Roman" panose="02020603050405020304" pitchFamily="18" charset="0"/>
              <a:cs typeface="Times New Roman" panose="02020603050405020304" pitchFamily="18" charset="0"/>
            </a:endParaRPr>
          </a:p>
          <a:p>
            <a:pPr algn="just" fontAlgn="base">
              <a:spcBef>
                <a:spcPts val="0"/>
              </a:spcBef>
              <a:buClr>
                <a:schemeClr val="tx1"/>
              </a:buClr>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Učební osnovy - normativní </a:t>
            </a:r>
            <a:r>
              <a:rPr lang="cs-CZ" altLang="cs-CZ" sz="2000" kern="0" dirty="0" err="1">
                <a:solidFill>
                  <a:prstClr val="black"/>
                </a:solidFill>
                <a:latin typeface="Times New Roman" panose="02020603050405020304" pitchFamily="18" charset="0"/>
                <a:cs typeface="Times New Roman" panose="02020603050405020304" pitchFamily="18" charset="0"/>
              </a:rPr>
              <a:t>ped</a:t>
            </a:r>
            <a:r>
              <a:rPr lang="cs-CZ" altLang="cs-CZ" sz="2000" kern="0" dirty="0">
                <a:solidFill>
                  <a:prstClr val="black"/>
                </a:solidFill>
                <a:latin typeface="Times New Roman" panose="02020603050405020304" pitchFamily="18" charset="0"/>
                <a:cs typeface="Times New Roman" panose="02020603050405020304" pitchFamily="18" charset="0"/>
              </a:rPr>
              <a:t>. dokumenty, které stanovují cíle, vymezují obsah, rozsah, posloupnost a distribuci učiva jednotlivých vyuč. předmětů do jednotlivých ročníků a časových úseků vyučování. Jedna z kapitol ŠVP. </a:t>
            </a:r>
            <a:endParaRPr lang="cs-CZ" sz="2000" dirty="0">
              <a:solidFill>
                <a:prstClr val="black"/>
              </a:solidFill>
              <a:latin typeface="Times New Roman" panose="02020603050405020304" pitchFamily="18" charset="0"/>
              <a:cs typeface="Times New Roman" panose="02020603050405020304" pitchFamily="18" charset="0"/>
            </a:endParaRPr>
          </a:p>
          <a:p>
            <a:pPr>
              <a:buClr>
                <a:schemeClr val="tx1"/>
              </a:buClr>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35</a:t>
            </a:fld>
            <a:endParaRPr lang="cs-CZ"/>
          </a:p>
        </p:txBody>
      </p:sp>
    </p:spTree>
    <p:extLst>
      <p:ext uri="{BB962C8B-B14F-4D97-AF65-F5344CB8AC3E}">
        <p14:creationId xmlns:p14="http://schemas.microsoft.com/office/powerpoint/2010/main" val="548895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lnSpcReduction="10000"/>
          </a:bodyPr>
          <a:lstStyle/>
          <a:p>
            <a:pPr marL="0" lvl="0" indent="0" algn="just">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6</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cs-CZ" sz="2800" b="1" dirty="0">
                <a:solidFill>
                  <a:schemeClr val="accent6">
                    <a:lumMod val="50000"/>
                  </a:schemeClr>
                </a:solidFill>
                <a:latin typeface="Times New Roman" panose="02020603050405020304" pitchFamily="18" charset="0"/>
                <a:cs typeface="Times New Roman" panose="02020603050405020304" pitchFamily="18" charset="0"/>
              </a:rPr>
              <a:t>Technologie výuky – úvod do problematiky. Výukové metody v odborném vzdělávání, členění metod, volba metod. Klasické (tradiční) výukové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metody</a:t>
            </a:r>
            <a:endParaRPr lang="cs-CZ" sz="2800" b="1" dirty="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endParaRPr lang="cs-CZ" sz="20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cs-CZ" sz="2000" b="1" dirty="0">
                <a:latin typeface="Times New Roman" panose="02020603050405020304" pitchFamily="18" charset="0"/>
                <a:cs typeface="Times New Roman" panose="02020603050405020304" pitchFamily="18" charset="0"/>
              </a:rPr>
              <a:t>Technologie v oblasti technických věd </a:t>
            </a:r>
            <a:r>
              <a:rPr lang="cs-CZ" sz="2000" dirty="0" smtClean="0">
                <a:latin typeface="Times New Roman" panose="02020603050405020304" pitchFamily="18" charset="0"/>
                <a:cs typeface="Times New Roman" panose="02020603050405020304" pitchFamily="18" charset="0"/>
              </a:rPr>
              <a:t>- odvětví </a:t>
            </a:r>
            <a:r>
              <a:rPr lang="cs-CZ" sz="2000" dirty="0">
                <a:latin typeface="Times New Roman" panose="02020603050405020304" pitchFamily="18" charset="0"/>
                <a:cs typeface="Times New Roman" panose="02020603050405020304" pitchFamily="18" charset="0"/>
              </a:rPr>
              <a:t>techniky, které je zaměřeno na způsoby zpracování surovin, </a:t>
            </a:r>
            <a:r>
              <a:rPr lang="cs-CZ" sz="2000" dirty="0" smtClean="0">
                <a:latin typeface="Times New Roman" panose="02020603050405020304" pitchFamily="18" charset="0"/>
                <a:cs typeface="Times New Roman" panose="02020603050405020304" pitchFamily="18" charset="0"/>
              </a:rPr>
              <a:t>materiálů, </a:t>
            </a:r>
            <a:r>
              <a:rPr lang="cs-CZ" sz="2000" dirty="0">
                <a:latin typeface="Times New Roman" panose="02020603050405020304" pitchFamily="18" charset="0"/>
                <a:cs typeface="Times New Roman" panose="02020603050405020304" pitchFamily="18" charset="0"/>
              </a:rPr>
              <a:t>polotovarů a zavádění a zdokonalování výrobních postupů. </a:t>
            </a:r>
            <a:endParaRPr lang="cs-CZ" sz="2000" dirty="0" smtClean="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cs-CZ" sz="2000" dirty="0" smtClean="0">
                <a:latin typeface="Times New Roman" panose="02020603050405020304" pitchFamily="18" charset="0"/>
                <a:cs typeface="Times New Roman" panose="02020603050405020304" pitchFamily="18" charset="0"/>
              </a:rPr>
              <a:t>Analogicky </a:t>
            </a:r>
            <a:r>
              <a:rPr lang="cs-CZ" sz="2000" dirty="0">
                <a:latin typeface="Times New Roman" panose="02020603050405020304" pitchFamily="18" charset="0"/>
                <a:cs typeface="Times New Roman" panose="02020603050405020304" pitchFamily="18" charset="0"/>
              </a:rPr>
              <a:t>představuje </a:t>
            </a:r>
            <a:r>
              <a:rPr lang="cs-CZ" sz="2000" b="1" dirty="0">
                <a:latin typeface="Times New Roman" panose="02020603050405020304" pitchFamily="18" charset="0"/>
                <a:cs typeface="Times New Roman" panose="02020603050405020304" pitchFamily="18" charset="0"/>
              </a:rPr>
              <a:t>technologie výchovně vzdělávací práce </a:t>
            </a:r>
            <a:r>
              <a:rPr lang="cs-CZ" sz="2000" dirty="0" smtClean="0">
                <a:latin typeface="Times New Roman" panose="02020603050405020304" pitchFamily="18" charset="0"/>
                <a:cs typeface="Times New Roman" panose="02020603050405020304" pitchFamily="18" charset="0"/>
              </a:rPr>
              <a:t>označení </a:t>
            </a:r>
            <a:r>
              <a:rPr lang="cs-CZ" sz="2000" dirty="0">
                <a:latin typeface="Times New Roman" panose="02020603050405020304" pitchFamily="18" charset="0"/>
                <a:cs typeface="Times New Roman" panose="02020603050405020304" pitchFamily="18" charset="0"/>
              </a:rPr>
              <a:t>pro výukové metody, organizační formy výuky a materiální výukové prostředky, které postihují realizaci výchovně vzdělávacího procesu za cílem dosažení </a:t>
            </a:r>
            <a:r>
              <a:rPr lang="cs-CZ" sz="2000" dirty="0" smtClean="0">
                <a:latin typeface="Times New Roman" panose="02020603050405020304" pitchFamily="18" charset="0"/>
                <a:cs typeface="Times New Roman" panose="02020603050405020304" pitchFamily="18" charset="0"/>
              </a:rPr>
              <a:t>požadovaných výsledků.</a:t>
            </a:r>
          </a:p>
          <a:p>
            <a:pPr marL="0" indent="0" algn="just">
              <a:lnSpc>
                <a:spcPct val="110000"/>
              </a:lnSpc>
              <a:spcBef>
                <a:spcPts val="0"/>
              </a:spcBef>
              <a:buNone/>
            </a:pPr>
            <a:endParaRPr lang="cs-CZ" sz="2000" dirty="0" smtClean="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Výukové metody</a:t>
            </a:r>
          </a:p>
          <a:p>
            <a:pPr marL="0" indent="0" algn="just">
              <a:lnSpc>
                <a:spcPct val="110000"/>
              </a:lnSpc>
              <a:spcBef>
                <a:spcPts val="0"/>
              </a:spcBef>
              <a:buNone/>
            </a:pPr>
            <a:r>
              <a:rPr lang="cs-CZ" sz="2000" dirty="0" smtClean="0">
                <a:latin typeface="Times New Roman" panose="02020603050405020304" pitchFamily="18" charset="0"/>
                <a:cs typeface="Times New Roman" panose="02020603050405020304" pitchFamily="18" charset="0"/>
              </a:rPr>
              <a:t>Koordinovaný</a:t>
            </a:r>
            <a:r>
              <a:rPr lang="cs-CZ" sz="2000" dirty="0">
                <a:latin typeface="Times New Roman" panose="02020603050405020304" pitchFamily="18" charset="0"/>
                <a:cs typeface="Times New Roman" panose="02020603050405020304" pitchFamily="18" charset="0"/>
              </a:rPr>
              <a:t>, úzce propojený systém vyučovacích činností učitele a pracovních činností žáků, které vedou k naplnění stanovených </a:t>
            </a:r>
            <a:r>
              <a:rPr lang="cs-CZ" sz="2000" dirty="0" err="1">
                <a:latin typeface="Times New Roman" panose="02020603050405020304" pitchFamily="18" charset="0"/>
                <a:cs typeface="Times New Roman" panose="02020603050405020304" pitchFamily="18" charset="0"/>
              </a:rPr>
              <a:t>vv</a:t>
            </a:r>
            <a:r>
              <a:rPr lang="cs-CZ" sz="2000" dirty="0">
                <a:latin typeface="Times New Roman" panose="02020603050405020304" pitchFamily="18" charset="0"/>
                <a:cs typeface="Times New Roman" panose="02020603050405020304" pitchFamily="18" charset="0"/>
              </a:rPr>
              <a:t>. cílů (</a:t>
            </a:r>
            <a:r>
              <a:rPr lang="cs-CZ" sz="2000" dirty="0" smtClean="0">
                <a:latin typeface="Times New Roman" panose="02020603050405020304" pitchFamily="18" charset="0"/>
                <a:cs typeface="Times New Roman" panose="02020603050405020304" pitchFamily="18" charset="0"/>
              </a:rPr>
              <a:t>Maňák, Švec, 2003).  </a:t>
            </a:r>
            <a:r>
              <a:rPr lang="cs-CZ" sz="2000" dirty="0">
                <a:latin typeface="Times New Roman" panose="02020603050405020304" pitchFamily="18" charset="0"/>
                <a:cs typeface="Times New Roman" panose="02020603050405020304" pitchFamily="18" charset="0"/>
              </a:rPr>
              <a:t>Z</a:t>
            </a:r>
            <a:r>
              <a:rPr lang="cs-CZ" sz="2000" dirty="0" smtClean="0">
                <a:latin typeface="Times New Roman" panose="02020603050405020304" pitchFamily="18" charset="0"/>
                <a:cs typeface="Times New Roman" panose="02020603050405020304" pitchFamily="18" charset="0"/>
              </a:rPr>
              <a:t>působ dosahování stanovených výukových cílů.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36</a:t>
            </a:fld>
            <a:endParaRPr lang="cs-CZ"/>
          </a:p>
        </p:txBody>
      </p:sp>
    </p:spTree>
    <p:extLst>
      <p:ext uri="{BB962C8B-B14F-4D97-AF65-F5344CB8AC3E}">
        <p14:creationId xmlns:p14="http://schemas.microsoft.com/office/powerpoint/2010/main" val="4083175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56"/>
          </a:xfrm>
        </p:spPr>
        <p:txBody>
          <a:bodyPr>
            <a:noAutofit/>
          </a:bodyPr>
          <a:lstStyle/>
          <a:p>
            <a:pPr marL="0" indent="0" algn="just">
              <a:spcBef>
                <a:spcPts val="0"/>
              </a:spcBef>
              <a:buNone/>
            </a:pPr>
            <a:r>
              <a:rPr lang="cs-CZ" altLang="cs-CZ" sz="2000" kern="0" dirty="0">
                <a:latin typeface="Times New Roman" panose="02020603050405020304" pitchFamily="18" charset="0"/>
                <a:cs typeface="Times New Roman" panose="02020603050405020304" pitchFamily="18" charset="0"/>
              </a:rPr>
              <a:t>Výukové metody lze </a:t>
            </a:r>
            <a:r>
              <a:rPr lang="cs-CZ" altLang="cs-CZ" sz="2000" b="1" kern="0" dirty="0">
                <a:latin typeface="Times New Roman" panose="02020603050405020304" pitchFamily="18" charset="0"/>
                <a:cs typeface="Times New Roman" panose="02020603050405020304" pitchFamily="18" charset="0"/>
              </a:rPr>
              <a:t>členit podle různých </a:t>
            </a:r>
            <a:r>
              <a:rPr lang="cs-CZ" altLang="cs-CZ" sz="2000" b="1" kern="0" dirty="0" smtClean="0">
                <a:latin typeface="Times New Roman" panose="02020603050405020304" pitchFamily="18" charset="0"/>
                <a:cs typeface="Times New Roman" panose="02020603050405020304" pitchFamily="18" charset="0"/>
              </a:rPr>
              <a:t>kritérií: </a:t>
            </a:r>
            <a:r>
              <a:rPr lang="cs-CZ" altLang="cs-CZ" sz="2000" kern="0" dirty="0" smtClean="0">
                <a:latin typeface="Times New Roman" panose="02020603050405020304" pitchFamily="18" charset="0"/>
                <a:cs typeface="Times New Roman" panose="02020603050405020304" pitchFamily="18" charset="0"/>
              </a:rPr>
              <a:t>podle </a:t>
            </a:r>
            <a:r>
              <a:rPr lang="cs-CZ" altLang="cs-CZ" sz="2000" kern="0" dirty="0">
                <a:latin typeface="Times New Roman" panose="02020603050405020304" pitchFamily="18" charset="0"/>
                <a:cs typeface="Times New Roman" panose="02020603050405020304" pitchFamily="18" charset="0"/>
              </a:rPr>
              <a:t>zdroje poznání, fází výuky, </a:t>
            </a:r>
            <a:r>
              <a:rPr lang="cs-CZ" altLang="cs-CZ" sz="2000" kern="0" dirty="0" smtClean="0">
                <a:latin typeface="Times New Roman" panose="02020603050405020304" pitchFamily="18" charset="0"/>
                <a:cs typeface="Times New Roman" panose="02020603050405020304" pitchFamily="18" charset="0"/>
              </a:rPr>
              <a:t>aktivity žáků.</a:t>
            </a:r>
          </a:p>
          <a:p>
            <a:pPr marL="0" indent="0" algn="just">
              <a:spcBef>
                <a:spcPts val="0"/>
              </a:spcBef>
              <a:buNone/>
            </a:pPr>
            <a:endParaRPr lang="en-US" sz="2000"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Členění </a:t>
            </a:r>
            <a:r>
              <a:rPr lang="cs-CZ" sz="2000" dirty="0">
                <a:latin typeface="Times New Roman" panose="02020603050405020304" pitchFamily="18" charset="0"/>
                <a:cs typeface="Times New Roman" panose="02020603050405020304" pitchFamily="18" charset="0"/>
              </a:rPr>
              <a:t>metod </a:t>
            </a:r>
            <a:r>
              <a:rPr lang="cs-CZ" sz="2000" dirty="0" smtClean="0">
                <a:latin typeface="Times New Roman" panose="02020603050405020304" pitchFamily="18" charset="0"/>
                <a:cs typeface="Times New Roman" panose="02020603050405020304" pitchFamily="18" charset="0"/>
              </a:rPr>
              <a:t>- kombinovaný </a:t>
            </a:r>
            <a:r>
              <a:rPr lang="cs-CZ" sz="2000" dirty="0">
                <a:latin typeface="Times New Roman" panose="02020603050405020304" pitchFamily="18" charset="0"/>
                <a:cs typeface="Times New Roman" panose="02020603050405020304" pitchFamily="18" charset="0"/>
              </a:rPr>
              <a:t>pohled, podle kritéria stupňující se složitosti </a:t>
            </a:r>
            <a:r>
              <a:rPr lang="cs-CZ" sz="2000" dirty="0" smtClean="0">
                <a:latin typeface="Times New Roman" panose="02020603050405020304" pitchFamily="18" charset="0"/>
                <a:cs typeface="Times New Roman" panose="02020603050405020304" pitchFamily="18" charset="0"/>
              </a:rPr>
              <a:t>edukačních </a:t>
            </a:r>
            <a:r>
              <a:rPr lang="cs-CZ" sz="2000" dirty="0">
                <a:latin typeface="Times New Roman" panose="02020603050405020304" pitchFamily="18" charset="0"/>
                <a:cs typeface="Times New Roman" panose="02020603050405020304" pitchFamily="18" charset="0"/>
              </a:rPr>
              <a:t>vazeb (Maňák, Švec, </a:t>
            </a:r>
            <a:r>
              <a:rPr lang="cs-CZ" sz="2000" dirty="0" smtClean="0">
                <a:latin typeface="Times New Roman" panose="02020603050405020304" pitchFamily="18" charset="0"/>
                <a:cs typeface="Times New Roman" panose="02020603050405020304" pitchFamily="18" charset="0"/>
              </a:rPr>
              <a:t>2003, Pecina,2016):</a:t>
            </a:r>
            <a:endParaRPr lang="cs-CZ" sz="2000" b="1"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cs-CZ" sz="2000" b="1"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1</a:t>
            </a:r>
            <a:r>
              <a:rPr lang="cs-CZ" sz="2000" b="1" dirty="0">
                <a:latin typeface="Times New Roman" panose="02020603050405020304" pitchFamily="18" charset="0"/>
                <a:cs typeface="Times New Roman" panose="02020603050405020304" pitchFamily="18" charset="0"/>
              </a:rPr>
              <a:t>. Klasické (tradiční) výukové metody </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Metody </a:t>
            </a:r>
            <a:r>
              <a:rPr lang="cs-CZ" sz="1800" dirty="0">
                <a:latin typeface="Times New Roman" panose="02020603050405020304" pitchFamily="18" charset="0"/>
                <a:cs typeface="Times New Roman" panose="02020603050405020304" pitchFamily="18" charset="0"/>
              </a:rPr>
              <a:t>slovní (vysvětlování, vyprávění, popis, přednáška, práce s textem).</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Metody </a:t>
            </a:r>
            <a:r>
              <a:rPr lang="cs-CZ" sz="1800" dirty="0">
                <a:latin typeface="Times New Roman" panose="02020603050405020304" pitchFamily="18" charset="0"/>
                <a:cs typeface="Times New Roman" panose="02020603050405020304" pitchFamily="18" charset="0"/>
              </a:rPr>
              <a:t>názorně - demonstrační (předvádění a pozorování, práce s obrazem, instruktáž).</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Metody </a:t>
            </a:r>
            <a:r>
              <a:rPr lang="cs-CZ" sz="1800" dirty="0" err="1">
                <a:latin typeface="Times New Roman" panose="02020603050405020304" pitchFamily="18" charset="0"/>
                <a:cs typeface="Times New Roman" panose="02020603050405020304" pitchFamily="18" charset="0"/>
              </a:rPr>
              <a:t>dovednostně</a:t>
            </a:r>
            <a:r>
              <a:rPr lang="cs-CZ" sz="1800" dirty="0">
                <a:latin typeface="Times New Roman" panose="02020603050405020304" pitchFamily="18" charset="0"/>
                <a:cs typeface="Times New Roman" panose="02020603050405020304" pitchFamily="18" charset="0"/>
              </a:rPr>
              <a:t> - praktické (frontální laborování a experimentování, napodobování, práce v dílně, cvičné kuchyni, školním pozemku…atd.).</a:t>
            </a:r>
          </a:p>
          <a:p>
            <a:pPr marL="0" indent="0" algn="just">
              <a:spcBef>
                <a:spcPts val="0"/>
              </a:spcBef>
              <a:buNone/>
            </a:pPr>
            <a:endParaRPr lang="cs-CZ" sz="2000"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a:latin typeface="Times New Roman" panose="02020603050405020304" pitchFamily="18" charset="0"/>
                <a:cs typeface="Times New Roman" panose="02020603050405020304" pitchFamily="18" charset="0"/>
              </a:rPr>
              <a:t>2. Metody aktivizující výuky (metody problémové v kombinaci s organizačními formami výuky)</a:t>
            </a: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rPr>
              <a:t>Problémově </a:t>
            </a:r>
            <a:r>
              <a:rPr lang="cs-CZ" sz="1800" dirty="0">
                <a:latin typeface="Times New Roman" panose="02020603050405020304" pitchFamily="18" charset="0"/>
                <a:cs typeface="Times New Roman" panose="02020603050405020304" pitchFamily="18" charset="0"/>
              </a:rPr>
              <a:t>orientované pozorování předmětů a jevů.</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Instruktáž </a:t>
            </a:r>
            <a:r>
              <a:rPr lang="cs-CZ" sz="1800" dirty="0">
                <a:latin typeface="Times New Roman" panose="02020603050405020304" pitchFamily="18" charset="0"/>
                <a:cs typeface="Times New Roman" panose="02020603050405020304" pitchFamily="18" charset="0"/>
              </a:rPr>
              <a:t>a problémově orientovaná instruktáž. </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Samostatná </a:t>
            </a:r>
            <a:r>
              <a:rPr lang="cs-CZ" sz="1800" dirty="0">
                <a:latin typeface="Times New Roman" panose="02020603050405020304" pitchFamily="18" charset="0"/>
                <a:cs typeface="Times New Roman" panose="02020603050405020304" pitchFamily="18" charset="0"/>
              </a:rPr>
              <a:t>práce.</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 Diskusní </a:t>
            </a:r>
            <a:r>
              <a:rPr lang="cs-CZ" sz="1800" dirty="0">
                <a:latin typeface="Times New Roman" panose="02020603050405020304" pitchFamily="18" charset="0"/>
                <a:cs typeface="Times New Roman" panose="02020603050405020304" pitchFamily="18" charset="0"/>
              </a:rPr>
              <a:t>metody (rozhovor, dialog, diskuse</a:t>
            </a:r>
            <a:r>
              <a:rPr lang="cs-CZ" sz="1800" dirty="0" smtClean="0">
                <a:latin typeface="Times New Roman" panose="02020603050405020304" pitchFamily="18" charset="0"/>
                <a:cs typeface="Times New Roman" panose="02020603050405020304" pitchFamily="18" charset="0"/>
              </a:rPr>
              <a:t>).</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37</a:t>
            </a:fld>
            <a:endParaRPr lang="cs-CZ"/>
          </a:p>
        </p:txBody>
      </p:sp>
    </p:spTree>
    <p:extLst>
      <p:ext uri="{BB962C8B-B14F-4D97-AF65-F5344CB8AC3E}">
        <p14:creationId xmlns:p14="http://schemas.microsoft.com/office/powerpoint/2010/main" val="1809209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Autofit/>
          </a:bodyPr>
          <a:lstStyle/>
          <a:p>
            <a:pPr algn="just"/>
            <a:r>
              <a:rPr lang="cs-CZ" sz="1800" dirty="0" smtClean="0">
                <a:solidFill>
                  <a:prstClr val="black"/>
                </a:solidFill>
                <a:latin typeface="Times New Roman" panose="02020603050405020304" pitchFamily="18" charset="0"/>
                <a:cs typeface="Times New Roman" panose="02020603050405020304" pitchFamily="18" charset="0"/>
              </a:rPr>
              <a:t>Problémová </a:t>
            </a:r>
            <a:r>
              <a:rPr lang="cs-CZ" sz="1800" dirty="0">
                <a:solidFill>
                  <a:prstClr val="black"/>
                </a:solidFill>
                <a:latin typeface="Times New Roman" panose="02020603050405020304" pitchFamily="18" charset="0"/>
                <a:cs typeface="Times New Roman" panose="02020603050405020304" pitchFamily="18" charset="0"/>
              </a:rPr>
              <a:t>metoda (metoda řešení problémových otázek a úkolů).</a:t>
            </a:r>
          </a:p>
          <a:p>
            <a:pPr algn="just"/>
            <a:r>
              <a:rPr lang="cs-CZ" sz="1800" dirty="0" smtClean="0">
                <a:solidFill>
                  <a:prstClr val="black"/>
                </a:solidFill>
                <a:latin typeface="Times New Roman" panose="02020603050405020304" pitchFamily="18" charset="0"/>
                <a:cs typeface="Times New Roman" panose="02020603050405020304" pitchFamily="18" charset="0"/>
              </a:rPr>
              <a:t>Metody </a:t>
            </a:r>
            <a:r>
              <a:rPr lang="cs-CZ" sz="1800" dirty="0">
                <a:solidFill>
                  <a:prstClr val="black"/>
                </a:solidFill>
                <a:latin typeface="Times New Roman" panose="02020603050405020304" pitchFamily="18" charset="0"/>
                <a:cs typeface="Times New Roman" panose="02020603050405020304" pitchFamily="18" charset="0"/>
              </a:rPr>
              <a:t>situační a inscenační. </a:t>
            </a:r>
          </a:p>
          <a:p>
            <a:pPr algn="just"/>
            <a:r>
              <a:rPr lang="cs-CZ" sz="1800" dirty="0" smtClean="0">
                <a:solidFill>
                  <a:prstClr val="black"/>
                </a:solidFill>
                <a:latin typeface="Times New Roman" panose="02020603050405020304" pitchFamily="18" charset="0"/>
                <a:cs typeface="Times New Roman" panose="02020603050405020304" pitchFamily="18" charset="0"/>
              </a:rPr>
              <a:t>Didaktické </a:t>
            </a:r>
            <a:r>
              <a:rPr lang="cs-CZ" sz="1800" dirty="0">
                <a:solidFill>
                  <a:prstClr val="black"/>
                </a:solidFill>
                <a:latin typeface="Times New Roman" panose="02020603050405020304" pitchFamily="18" charset="0"/>
                <a:cs typeface="Times New Roman" panose="02020603050405020304" pitchFamily="18" charset="0"/>
              </a:rPr>
              <a:t>hry.</a:t>
            </a:r>
          </a:p>
          <a:p>
            <a:pPr algn="just"/>
            <a:r>
              <a:rPr lang="cs-CZ" sz="1800" dirty="0" smtClean="0">
                <a:solidFill>
                  <a:prstClr val="black"/>
                </a:solidFill>
                <a:latin typeface="Times New Roman" panose="02020603050405020304" pitchFamily="18" charset="0"/>
                <a:cs typeface="Times New Roman" panose="02020603050405020304" pitchFamily="18" charset="0"/>
              </a:rPr>
              <a:t>Brainstorming </a:t>
            </a:r>
            <a:r>
              <a:rPr lang="cs-CZ" sz="1800" dirty="0">
                <a:solidFill>
                  <a:prstClr val="black"/>
                </a:solidFill>
                <a:latin typeface="Times New Roman" panose="02020603050405020304" pitchFamily="18" charset="0"/>
                <a:cs typeface="Times New Roman" panose="02020603050405020304" pitchFamily="18" charset="0"/>
              </a:rPr>
              <a:t>a </a:t>
            </a:r>
            <a:r>
              <a:rPr lang="cs-CZ" sz="1800" dirty="0" err="1">
                <a:solidFill>
                  <a:prstClr val="black"/>
                </a:solidFill>
                <a:latin typeface="Times New Roman" panose="02020603050405020304" pitchFamily="18" charset="0"/>
                <a:cs typeface="Times New Roman" panose="02020603050405020304" pitchFamily="18" charset="0"/>
              </a:rPr>
              <a:t>brainwriting</a:t>
            </a:r>
            <a:r>
              <a:rPr lang="cs-CZ" sz="1800" dirty="0">
                <a:solidFill>
                  <a:prstClr val="black"/>
                </a:solidFill>
                <a:latin typeface="Times New Roman" panose="02020603050405020304" pitchFamily="18" charset="0"/>
                <a:cs typeface="Times New Roman" panose="02020603050405020304" pitchFamily="18" charset="0"/>
              </a:rPr>
              <a:t>.</a:t>
            </a:r>
          </a:p>
          <a:p>
            <a:pPr algn="just"/>
            <a:r>
              <a:rPr lang="cs-CZ" sz="1800" dirty="0" smtClean="0">
                <a:solidFill>
                  <a:prstClr val="black"/>
                </a:solidFill>
                <a:latin typeface="Times New Roman" panose="02020603050405020304" pitchFamily="18" charset="0"/>
                <a:cs typeface="Times New Roman" panose="02020603050405020304" pitchFamily="18" charset="0"/>
              </a:rPr>
              <a:t>Mentální </a:t>
            </a:r>
            <a:r>
              <a:rPr lang="cs-CZ" sz="1800" dirty="0">
                <a:solidFill>
                  <a:prstClr val="black"/>
                </a:solidFill>
                <a:latin typeface="Times New Roman" panose="02020603050405020304" pitchFamily="18" charset="0"/>
                <a:cs typeface="Times New Roman" panose="02020603050405020304" pitchFamily="18" charset="0"/>
              </a:rPr>
              <a:t>mapování.</a:t>
            </a:r>
          </a:p>
          <a:p>
            <a:pPr algn="just"/>
            <a:r>
              <a:rPr lang="cs-CZ" sz="1800" dirty="0" smtClean="0">
                <a:solidFill>
                  <a:prstClr val="black"/>
                </a:solidFill>
                <a:latin typeface="Times New Roman" panose="02020603050405020304" pitchFamily="18" charset="0"/>
                <a:cs typeface="Times New Roman" panose="02020603050405020304" pitchFamily="18" charset="0"/>
              </a:rPr>
              <a:t>Projektová </a:t>
            </a:r>
            <a:r>
              <a:rPr lang="cs-CZ" sz="1800" dirty="0">
                <a:solidFill>
                  <a:prstClr val="black"/>
                </a:solidFill>
                <a:latin typeface="Times New Roman" panose="02020603050405020304" pitchFamily="18" charset="0"/>
                <a:cs typeface="Times New Roman" panose="02020603050405020304" pitchFamily="18" charset="0"/>
              </a:rPr>
              <a:t>výuka (výukové projekty).</a:t>
            </a:r>
          </a:p>
          <a:p>
            <a:pPr algn="just"/>
            <a:r>
              <a:rPr lang="cs-CZ" sz="1800" dirty="0" smtClean="0">
                <a:solidFill>
                  <a:prstClr val="black"/>
                </a:solidFill>
                <a:latin typeface="Times New Roman" panose="02020603050405020304" pitchFamily="18" charset="0"/>
                <a:cs typeface="Times New Roman" panose="02020603050405020304" pitchFamily="18" charset="0"/>
              </a:rPr>
              <a:t>Televizní </a:t>
            </a:r>
            <a:r>
              <a:rPr lang="cs-CZ" sz="1800" dirty="0">
                <a:solidFill>
                  <a:prstClr val="black"/>
                </a:solidFill>
                <a:latin typeface="Times New Roman" panose="02020603050405020304" pitchFamily="18" charset="0"/>
                <a:cs typeface="Times New Roman" panose="02020603050405020304" pitchFamily="18" charset="0"/>
              </a:rPr>
              <a:t>výuka (využití výukových videí).</a:t>
            </a:r>
          </a:p>
          <a:p>
            <a:pPr algn="just"/>
            <a:r>
              <a:rPr lang="cs-CZ" sz="1800" dirty="0" smtClean="0">
                <a:solidFill>
                  <a:prstClr val="black"/>
                </a:solidFill>
                <a:latin typeface="Times New Roman" panose="02020603050405020304" pitchFamily="18" charset="0"/>
                <a:cs typeface="Times New Roman" panose="02020603050405020304" pitchFamily="18" charset="0"/>
              </a:rPr>
              <a:t>Problémově </a:t>
            </a:r>
            <a:r>
              <a:rPr lang="cs-CZ" sz="1800" dirty="0">
                <a:solidFill>
                  <a:prstClr val="black"/>
                </a:solidFill>
                <a:latin typeface="Times New Roman" panose="02020603050405020304" pitchFamily="18" charset="0"/>
                <a:cs typeface="Times New Roman" panose="02020603050405020304" pitchFamily="18" charset="0"/>
              </a:rPr>
              <a:t>orientovaná práce s počítačem.</a:t>
            </a:r>
          </a:p>
          <a:p>
            <a:pPr algn="just"/>
            <a:r>
              <a:rPr lang="cs-CZ" sz="1800" dirty="0" smtClean="0">
                <a:solidFill>
                  <a:prstClr val="black"/>
                </a:solidFill>
                <a:latin typeface="Times New Roman" panose="02020603050405020304" pitchFamily="18" charset="0"/>
                <a:cs typeface="Times New Roman" panose="02020603050405020304" pitchFamily="18" charset="0"/>
              </a:rPr>
              <a:t>Problémově </a:t>
            </a:r>
            <a:r>
              <a:rPr lang="cs-CZ" sz="1800" dirty="0">
                <a:solidFill>
                  <a:prstClr val="black"/>
                </a:solidFill>
                <a:latin typeface="Times New Roman" panose="02020603050405020304" pitchFamily="18" charset="0"/>
                <a:cs typeface="Times New Roman" panose="02020603050405020304" pitchFamily="18" charset="0"/>
              </a:rPr>
              <a:t>orientované školní experimentování, laborování a práce v dílnách, problémově orientované cvičné, užitkové a produktivní práce.</a:t>
            </a:r>
          </a:p>
          <a:p>
            <a:pPr algn="just"/>
            <a:r>
              <a:rPr lang="cs-CZ" sz="1800" dirty="0" smtClean="0">
                <a:solidFill>
                  <a:prstClr val="black"/>
                </a:solidFill>
                <a:latin typeface="Times New Roman" panose="02020603050405020304" pitchFamily="18" charset="0"/>
                <a:cs typeface="Times New Roman" panose="02020603050405020304" pitchFamily="18" charset="0"/>
              </a:rPr>
              <a:t>Problémově </a:t>
            </a:r>
            <a:r>
              <a:rPr lang="cs-CZ" sz="1800" dirty="0">
                <a:solidFill>
                  <a:prstClr val="black"/>
                </a:solidFill>
                <a:latin typeface="Times New Roman" panose="02020603050405020304" pitchFamily="18" charset="0"/>
                <a:cs typeface="Times New Roman" panose="02020603050405020304" pitchFamily="18" charset="0"/>
              </a:rPr>
              <a:t>orientované skupinové a kooperativní vyučování.</a:t>
            </a:r>
          </a:p>
          <a:p>
            <a:pPr algn="just"/>
            <a:r>
              <a:rPr lang="cs-CZ" sz="1800" dirty="0" smtClean="0">
                <a:solidFill>
                  <a:prstClr val="black"/>
                </a:solidFill>
                <a:latin typeface="Times New Roman" panose="02020603050405020304" pitchFamily="18" charset="0"/>
                <a:cs typeface="Times New Roman" panose="02020603050405020304" pitchFamily="18" charset="0"/>
              </a:rPr>
              <a:t>Problémově </a:t>
            </a:r>
            <a:r>
              <a:rPr lang="cs-CZ" sz="1800" dirty="0">
                <a:solidFill>
                  <a:prstClr val="black"/>
                </a:solidFill>
                <a:latin typeface="Times New Roman" panose="02020603050405020304" pitchFamily="18" charset="0"/>
                <a:cs typeface="Times New Roman" panose="02020603050405020304" pitchFamily="18" charset="0"/>
              </a:rPr>
              <a:t>orientované exkurze, vycházky a jiné mimoškolní akce.	</a:t>
            </a:r>
            <a:endParaRPr lang="cs-CZ" sz="1800" dirty="0" smtClean="0">
              <a:solidFill>
                <a:prstClr val="black"/>
              </a:solidFill>
              <a:latin typeface="Times New Roman" panose="02020603050405020304" pitchFamily="18" charset="0"/>
              <a:cs typeface="Times New Roman" panose="02020603050405020304" pitchFamily="18" charset="0"/>
            </a:endParaRPr>
          </a:p>
          <a:p>
            <a:pPr algn="just"/>
            <a:r>
              <a:rPr lang="cs-CZ" sz="1800" dirty="0" smtClean="0">
                <a:solidFill>
                  <a:prstClr val="black"/>
                </a:solidFill>
                <a:latin typeface="Times New Roman" panose="02020603050405020304" pitchFamily="18" charset="0"/>
                <a:cs typeface="Times New Roman" panose="02020603050405020304" pitchFamily="18" charset="0"/>
              </a:rPr>
              <a:t>Další </a:t>
            </a:r>
            <a:r>
              <a:rPr lang="cs-CZ" sz="1800" dirty="0">
                <a:solidFill>
                  <a:prstClr val="black"/>
                </a:solidFill>
                <a:latin typeface="Times New Roman" panose="02020603050405020304" pitchFamily="18" charset="0"/>
                <a:cs typeface="Times New Roman" panose="02020603050405020304" pitchFamily="18" charset="0"/>
              </a:rPr>
              <a:t>varianty metod (modifikace výše zmíněných metod): případové studie, metoda černé skříňky (</a:t>
            </a:r>
            <a:r>
              <a:rPr lang="cs-CZ" sz="1800" dirty="0" err="1">
                <a:solidFill>
                  <a:prstClr val="black"/>
                </a:solidFill>
                <a:latin typeface="Times New Roman" panose="02020603050405020304" pitchFamily="18" charset="0"/>
                <a:cs typeface="Times New Roman" panose="02020603050405020304" pitchFamily="18" charset="0"/>
              </a:rPr>
              <a:t>black</a:t>
            </a:r>
            <a:r>
              <a:rPr lang="cs-CZ" sz="1800" dirty="0">
                <a:solidFill>
                  <a:prstClr val="black"/>
                </a:solidFill>
                <a:latin typeface="Times New Roman" panose="02020603050405020304" pitchFamily="18" charset="0"/>
                <a:cs typeface="Times New Roman" panose="02020603050405020304" pitchFamily="18" charset="0"/>
              </a:rPr>
              <a:t> box), metoda konfrontace, paradoxy, úlohy samostatně sestavované, úlohy na předvídání, metoda 653, </a:t>
            </a:r>
            <a:r>
              <a:rPr lang="cs-CZ" sz="1800" dirty="0" err="1">
                <a:solidFill>
                  <a:prstClr val="black"/>
                </a:solidFill>
                <a:latin typeface="Times New Roman" panose="02020603050405020304" pitchFamily="18" charset="0"/>
                <a:cs typeface="Times New Roman" panose="02020603050405020304" pitchFamily="18" charset="0"/>
              </a:rPr>
              <a:t>Gordonova</a:t>
            </a:r>
            <a:r>
              <a:rPr lang="cs-CZ" sz="1800" dirty="0">
                <a:solidFill>
                  <a:prstClr val="black"/>
                </a:solidFill>
                <a:latin typeface="Times New Roman" panose="02020603050405020304" pitchFamily="18" charset="0"/>
                <a:cs typeface="Times New Roman" panose="02020603050405020304" pitchFamily="18" charset="0"/>
              </a:rPr>
              <a:t> metoda, </a:t>
            </a:r>
            <a:r>
              <a:rPr lang="cs-CZ" sz="1800" dirty="0" err="1">
                <a:solidFill>
                  <a:prstClr val="black"/>
                </a:solidFill>
                <a:latin typeface="Times New Roman" panose="02020603050405020304" pitchFamily="18" charset="0"/>
                <a:cs typeface="Times New Roman" panose="02020603050405020304" pitchFamily="18" charset="0"/>
              </a:rPr>
              <a:t>philips</a:t>
            </a:r>
            <a:r>
              <a:rPr lang="cs-CZ" sz="1800" dirty="0">
                <a:solidFill>
                  <a:prstClr val="black"/>
                </a:solidFill>
                <a:latin typeface="Times New Roman" panose="02020603050405020304" pitchFamily="18" charset="0"/>
                <a:cs typeface="Times New Roman" panose="02020603050405020304" pitchFamily="18" charset="0"/>
              </a:rPr>
              <a:t> 66, </a:t>
            </a:r>
            <a:r>
              <a:rPr lang="cs-CZ" sz="1800" dirty="0" err="1">
                <a:solidFill>
                  <a:prstClr val="black"/>
                </a:solidFill>
                <a:latin typeface="Times New Roman" panose="02020603050405020304" pitchFamily="18" charset="0"/>
                <a:cs typeface="Times New Roman" panose="02020603050405020304" pitchFamily="18" charset="0"/>
              </a:rPr>
              <a:t>hobo</a:t>
            </a:r>
            <a:r>
              <a:rPr lang="cs-CZ" sz="1800" dirty="0">
                <a:solidFill>
                  <a:prstClr val="black"/>
                </a:solidFill>
                <a:latin typeface="Times New Roman" panose="02020603050405020304" pitchFamily="18" charset="0"/>
                <a:cs typeface="Times New Roman" panose="02020603050405020304" pitchFamily="18" charset="0"/>
              </a:rPr>
              <a:t> metoda, metoda konsenzu, balík došlé pošty, cvičení ve vnímavosti, </a:t>
            </a:r>
            <a:r>
              <a:rPr lang="cs-CZ" sz="1800" dirty="0" err="1">
                <a:solidFill>
                  <a:prstClr val="black"/>
                </a:solidFill>
                <a:latin typeface="Times New Roman" panose="02020603050405020304" pitchFamily="18" charset="0"/>
                <a:cs typeface="Times New Roman" panose="02020603050405020304" pitchFamily="18" charset="0"/>
              </a:rPr>
              <a:t>icebreakers</a:t>
            </a:r>
            <a:r>
              <a:rPr lang="cs-CZ" sz="1800" dirty="0">
                <a:solidFill>
                  <a:prstClr val="black"/>
                </a:solidFill>
                <a:latin typeface="Times New Roman" panose="02020603050405020304" pitchFamily="18" charset="0"/>
                <a:cs typeface="Times New Roman" panose="02020603050405020304" pitchFamily="18" charset="0"/>
              </a:rPr>
              <a:t>, metoda lodní porady, </a:t>
            </a:r>
            <a:r>
              <a:rPr lang="cs-CZ" sz="1800" dirty="0" err="1">
                <a:solidFill>
                  <a:prstClr val="black"/>
                </a:solidFill>
                <a:latin typeface="Times New Roman" panose="02020603050405020304" pitchFamily="18" charset="0"/>
                <a:cs typeface="Times New Roman" panose="02020603050405020304" pitchFamily="18" charset="0"/>
              </a:rPr>
              <a:t>synektika</a:t>
            </a:r>
            <a:r>
              <a:rPr lang="cs-CZ" sz="1800" dirty="0">
                <a:solidFill>
                  <a:prstClr val="black"/>
                </a:solidFill>
                <a:latin typeface="Times New Roman" panose="02020603050405020304" pitchFamily="18" charset="0"/>
                <a:cs typeface="Times New Roman" panose="02020603050405020304" pitchFamily="18" charset="0"/>
              </a:rPr>
              <a:t>, TRIZ, ARIZ, metoda řízeného objevování, DITOR, </a:t>
            </a:r>
            <a:r>
              <a:rPr lang="cs-CZ" sz="1800" dirty="0" err="1">
                <a:solidFill>
                  <a:prstClr val="black"/>
                </a:solidFill>
                <a:latin typeface="Times New Roman" panose="02020603050405020304" pitchFamily="18" charset="0"/>
                <a:cs typeface="Times New Roman" panose="02020603050405020304" pitchFamily="18" charset="0"/>
              </a:rPr>
              <a:t>pinpongový</a:t>
            </a:r>
            <a:r>
              <a:rPr lang="cs-CZ" sz="1800" dirty="0">
                <a:solidFill>
                  <a:prstClr val="black"/>
                </a:solidFill>
                <a:latin typeface="Times New Roman" panose="02020603050405020304" pitchFamily="18" charset="0"/>
                <a:cs typeface="Times New Roman" panose="02020603050405020304" pitchFamily="18" charset="0"/>
              </a:rPr>
              <a:t> brainstorming, </a:t>
            </a:r>
            <a:r>
              <a:rPr lang="cs-CZ" sz="1800" dirty="0" err="1">
                <a:solidFill>
                  <a:prstClr val="black"/>
                </a:solidFill>
                <a:latin typeface="Times New Roman" panose="02020603050405020304" pitchFamily="18" charset="0"/>
                <a:cs typeface="Times New Roman" panose="02020603050405020304" pitchFamily="18" charset="0"/>
              </a:rPr>
              <a:t>questionstorming</a:t>
            </a:r>
            <a:r>
              <a:rPr lang="cs-CZ" sz="1800" dirty="0">
                <a:solidFill>
                  <a:prstClr val="black"/>
                </a:solidFill>
                <a:latin typeface="Times New Roman" panose="02020603050405020304" pitchFamily="18" charset="0"/>
                <a:cs typeface="Times New Roman" panose="02020603050405020304" pitchFamily="18" charset="0"/>
              </a:rPr>
              <a:t>, relaxačně - aktivizační metody, metody volby diferencovaných úloh, inspirativní </a:t>
            </a:r>
            <a:r>
              <a:rPr lang="cs-CZ" sz="1800" dirty="0" smtClean="0">
                <a:solidFill>
                  <a:prstClr val="black"/>
                </a:solidFill>
                <a:latin typeface="Times New Roman" panose="02020603050405020304" pitchFamily="18" charset="0"/>
                <a:cs typeface="Times New Roman" panose="02020603050405020304" pitchFamily="18" charset="0"/>
              </a:rPr>
              <a:t>metody - </a:t>
            </a:r>
            <a:r>
              <a:rPr lang="cs-CZ" sz="1800" dirty="0">
                <a:solidFill>
                  <a:prstClr val="black"/>
                </a:solidFill>
                <a:latin typeface="Times New Roman" panose="02020603050405020304" pitchFamily="18" charset="0"/>
                <a:cs typeface="Times New Roman" panose="02020603050405020304" pitchFamily="18" charset="0"/>
              </a:rPr>
              <a:t>čtení životopisů vědců, </a:t>
            </a:r>
            <a:r>
              <a:rPr lang="cs-CZ" sz="1800" dirty="0" smtClean="0">
                <a:solidFill>
                  <a:prstClr val="black"/>
                </a:solidFill>
                <a:latin typeface="Times New Roman" panose="02020603050405020304" pitchFamily="18" charset="0"/>
                <a:cs typeface="Times New Roman" panose="02020603050405020304" pitchFamily="18" charset="0"/>
              </a:rPr>
              <a:t>umělců a další. </a:t>
            </a:r>
            <a:endParaRPr lang="cs-CZ" sz="18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38</a:t>
            </a:fld>
            <a:endParaRPr lang="cs-CZ"/>
          </a:p>
        </p:txBody>
      </p:sp>
    </p:spTree>
    <p:extLst>
      <p:ext uri="{BB962C8B-B14F-4D97-AF65-F5344CB8AC3E}">
        <p14:creationId xmlns:p14="http://schemas.microsoft.com/office/powerpoint/2010/main" val="3967758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normAutofit/>
          </a:bodyPr>
          <a:lstStyle/>
          <a:p>
            <a:pPr lvl="0" algn="just" fontAlgn="base">
              <a:spcBef>
                <a:spcPts val="0"/>
              </a:spcBef>
              <a:spcAft>
                <a:spcPct val="0"/>
              </a:spcAft>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K</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ritéria </a:t>
            </a: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volby </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metod</a:t>
            </a:r>
            <a:endParaRPr lang="cs-CZ" altLang="cs-CZ" sz="2000" kern="0" dirty="0" smtClean="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r>
              <a:rPr lang="cs-CZ" altLang="cs-CZ" sz="2000" kern="0" dirty="0">
                <a:latin typeface="Times New Roman" panose="02020603050405020304" pitchFamily="18" charset="0"/>
                <a:cs typeface="Times New Roman" panose="02020603050405020304" pitchFamily="18" charset="0"/>
              </a:rPr>
              <a:t>Pokud má metoda splnit očekávání, je třeba respektovat kritéria volby </a:t>
            </a:r>
            <a:r>
              <a:rPr lang="cs-CZ" altLang="cs-CZ" sz="2000" kern="0" dirty="0" smtClean="0">
                <a:latin typeface="Times New Roman" panose="02020603050405020304" pitchFamily="18" charset="0"/>
                <a:cs typeface="Times New Roman" panose="02020603050405020304" pitchFamily="18" charset="0"/>
              </a:rPr>
              <a:t>metod. Neexistuje univerzální ani nejlepší výuková metoda. Každá má své poslání a své výhody a rezervy s ohledem na cíl, který chceme dosáhnout. Výukové metody se vzájemné kombinují, doplňují a navazují na sebe. Základní kritéria volby metod jsou následující:</a:t>
            </a:r>
            <a:endParaRPr lang="cs-CZ" altLang="cs-CZ" sz="2000" kern="0" dirty="0">
              <a:latin typeface="Times New Roman" panose="02020603050405020304" pitchFamily="18" charset="0"/>
              <a:cs typeface="Times New Roman" panose="02020603050405020304" pitchFamily="18" charset="0"/>
            </a:endParaRP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Zákonitosti </a:t>
            </a:r>
            <a:r>
              <a:rPr lang="cs-CZ" altLang="cs-CZ" sz="2000" kern="0" dirty="0" err="1">
                <a:latin typeface="Times New Roman" panose="02020603050405020304" pitchFamily="18" charset="0"/>
                <a:cs typeface="Times New Roman" panose="02020603050405020304" pitchFamily="18" charset="0"/>
              </a:rPr>
              <a:t>vv</a:t>
            </a:r>
            <a:r>
              <a:rPr lang="cs-CZ" altLang="cs-CZ" sz="2000" kern="0" dirty="0">
                <a:latin typeface="Times New Roman" panose="02020603050405020304" pitchFamily="18" charset="0"/>
                <a:cs typeface="Times New Roman" panose="02020603050405020304" pitchFamily="18" charset="0"/>
              </a:rPr>
              <a:t>. procesu a z nich vyplývající vyučovací zásady.</a:t>
            </a: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Cíle a úkoly výuky.</a:t>
            </a: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Obsah a metody dané vědy (oboru) vůbec a daného vyučovacího předmětu (tématu) zvlášť.</a:t>
            </a: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Učební možnosti žáků, jejich </a:t>
            </a:r>
            <a:r>
              <a:rPr lang="cs-CZ" altLang="cs-CZ" sz="2000" kern="0" dirty="0" smtClean="0">
                <a:latin typeface="Times New Roman" panose="02020603050405020304" pitchFamily="18" charset="0"/>
                <a:cs typeface="Times New Roman" panose="02020603050405020304" pitchFamily="18" charset="0"/>
              </a:rPr>
              <a:t>předpoklady: věkové </a:t>
            </a:r>
            <a:r>
              <a:rPr lang="cs-CZ" altLang="cs-CZ" sz="2000" kern="0" dirty="0">
                <a:latin typeface="Times New Roman" panose="02020603050405020304" pitchFamily="18" charset="0"/>
                <a:cs typeface="Times New Roman" panose="02020603050405020304" pitchFamily="18" charset="0"/>
              </a:rPr>
              <a:t>(fyzické a </a:t>
            </a:r>
            <a:r>
              <a:rPr lang="cs-CZ" altLang="cs-CZ" sz="2000" kern="0" dirty="0" smtClean="0">
                <a:latin typeface="Times New Roman" panose="02020603050405020304" pitchFamily="18" charset="0"/>
                <a:cs typeface="Times New Roman" panose="02020603050405020304" pitchFamily="18" charset="0"/>
              </a:rPr>
              <a:t>psychické), úroveň </a:t>
            </a:r>
            <a:r>
              <a:rPr lang="cs-CZ" altLang="cs-CZ" sz="2000" kern="0" dirty="0">
                <a:latin typeface="Times New Roman" panose="02020603050405020304" pitchFamily="18" charset="0"/>
                <a:cs typeface="Times New Roman" panose="02020603050405020304" pitchFamily="18" charset="0"/>
              </a:rPr>
              <a:t>jejich připravenosti (vzdělávací a </a:t>
            </a:r>
            <a:r>
              <a:rPr lang="cs-CZ" altLang="cs-CZ" sz="2000" kern="0" dirty="0" smtClean="0">
                <a:latin typeface="Times New Roman" panose="02020603050405020304" pitchFamily="18" charset="0"/>
                <a:cs typeface="Times New Roman" panose="02020603050405020304" pitchFamily="18" charset="0"/>
              </a:rPr>
              <a:t>výchovné, zvláštnosti </a:t>
            </a:r>
            <a:r>
              <a:rPr lang="cs-CZ" altLang="cs-CZ" sz="2000" kern="0" dirty="0">
                <a:latin typeface="Times New Roman" panose="02020603050405020304" pitchFamily="18" charset="0"/>
                <a:cs typeface="Times New Roman" panose="02020603050405020304" pitchFamily="18" charset="0"/>
              </a:rPr>
              <a:t>třídního </a:t>
            </a:r>
            <a:r>
              <a:rPr lang="cs-CZ" altLang="cs-CZ" sz="2000" kern="0" dirty="0" smtClean="0">
                <a:latin typeface="Times New Roman" panose="02020603050405020304" pitchFamily="18" charset="0"/>
                <a:cs typeface="Times New Roman" panose="02020603050405020304" pitchFamily="18" charset="0"/>
              </a:rPr>
              <a:t>kolektivu).</a:t>
            </a:r>
            <a:endParaRPr lang="cs-CZ" altLang="cs-CZ" sz="2000" kern="0" dirty="0">
              <a:latin typeface="Times New Roman" panose="02020603050405020304" pitchFamily="18" charset="0"/>
              <a:cs typeface="Times New Roman" panose="02020603050405020304" pitchFamily="18" charset="0"/>
            </a:endParaRP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Zvláštnosti vnějších podmínek (geografických, pracovního prostředí apod.).</a:t>
            </a:r>
          </a:p>
          <a:p>
            <a:pPr algn="just"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Předpoklady samotných učitelů pedagogické zkušenosti, úroveň teoretické i praktické přípravy, schopnost ovládnout určité metody, úroveň metodického mistrovství, osobní vlastnosti</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39</a:t>
            </a:fld>
            <a:endParaRPr lang="cs-CZ"/>
          </a:p>
        </p:txBody>
      </p:sp>
    </p:spTree>
    <p:extLst>
      <p:ext uri="{BB962C8B-B14F-4D97-AF65-F5344CB8AC3E}">
        <p14:creationId xmlns:p14="http://schemas.microsoft.com/office/powerpoint/2010/main" val="2283366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5649491"/>
          </a:xfrm>
        </p:spPr>
        <p:txBody>
          <a:bodyPr/>
          <a:lstStyle/>
          <a:p>
            <a:pPr marL="0" lvl="0" indent="0">
              <a:spcBef>
                <a:spcPts val="0"/>
              </a:spcBef>
              <a:buNone/>
            </a:pPr>
            <a:r>
              <a:rPr lang="cs-CZ" sz="2000" b="1" dirty="0">
                <a:solidFill>
                  <a:schemeClr val="accent6">
                    <a:lumMod val="50000"/>
                  </a:schemeClr>
                </a:solidFill>
                <a:latin typeface="Times New Roman" panose="02020603050405020304" pitchFamily="18" charset="0"/>
                <a:cs typeface="Times New Roman" panose="02020603050405020304" pitchFamily="18" charset="0"/>
              </a:rPr>
              <a:t>Studijní </a:t>
            </a: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literatura a zdroje:</a:t>
            </a:r>
            <a:endParaRPr lang="cs-CZ" sz="2000" b="1" dirty="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2000" dirty="0">
                <a:solidFill>
                  <a:prstClr val="black"/>
                </a:solidFill>
                <a:latin typeface="Times New Roman" panose="02020603050405020304" pitchFamily="18" charset="0"/>
                <a:cs typeface="Times New Roman" panose="02020603050405020304" pitchFamily="18" charset="0"/>
              </a:rPr>
              <a:t>KALHOUS, Z., OBST, O. </a:t>
            </a:r>
            <a:r>
              <a:rPr lang="cs-CZ" sz="2000" i="1" dirty="0">
                <a:solidFill>
                  <a:prstClr val="black"/>
                </a:solidFill>
                <a:latin typeface="Times New Roman" panose="02020603050405020304" pitchFamily="18" charset="0"/>
                <a:cs typeface="Times New Roman" panose="02020603050405020304" pitchFamily="18" charset="0"/>
              </a:rPr>
              <a:t>Školní didaktika. </a:t>
            </a:r>
            <a:r>
              <a:rPr lang="cs-CZ" sz="2000" dirty="0">
                <a:solidFill>
                  <a:prstClr val="black"/>
                </a:solidFill>
                <a:latin typeface="Times New Roman" panose="02020603050405020304" pitchFamily="18" charset="0"/>
                <a:cs typeface="Times New Roman" panose="02020603050405020304" pitchFamily="18" charset="0"/>
              </a:rPr>
              <a:t>Praha: Portál, 2002. ISBN 80-717</a:t>
            </a:r>
          </a:p>
          <a:p>
            <a:pPr marL="0" lvl="0" indent="0" algn="just">
              <a:spcBef>
                <a:spcPts val="0"/>
              </a:spcBef>
              <a:buNone/>
            </a:pPr>
            <a:r>
              <a:rPr lang="cs-CZ" sz="2000" dirty="0">
                <a:solidFill>
                  <a:prstClr val="black"/>
                </a:solidFill>
                <a:latin typeface="Times New Roman" panose="02020603050405020304" pitchFamily="18" charset="0"/>
                <a:cs typeface="Times New Roman" panose="02020603050405020304" pitchFamily="18" charset="0"/>
              </a:rPr>
              <a:t>8-253-X</a:t>
            </a:r>
            <a:r>
              <a:rPr lang="cs-CZ" sz="2000" dirty="0" smtClean="0">
                <a:solidFill>
                  <a:prstClr val="black"/>
                </a:solidFill>
                <a:latin typeface="Times New Roman" panose="02020603050405020304" pitchFamily="18" charset="0"/>
                <a:cs typeface="Times New Roman" panose="02020603050405020304" pitchFamily="18" charset="0"/>
              </a:rPr>
              <a:t>.</a:t>
            </a:r>
            <a:endParaRPr lang="cs-CZ" sz="2000" dirty="0" smtClean="0">
              <a:solidFill>
                <a:prstClr val="black"/>
              </a:solidFill>
              <a:latin typeface="Times New Roman"/>
              <a:ea typeface="Times New Roman"/>
            </a:endParaRPr>
          </a:p>
          <a:p>
            <a:pPr marL="0" lvl="0" indent="0" algn="just">
              <a:spcBef>
                <a:spcPts val="0"/>
              </a:spcBef>
              <a:buNone/>
            </a:pPr>
            <a:r>
              <a:rPr lang="cs-CZ" sz="2000" dirty="0">
                <a:solidFill>
                  <a:prstClr val="black"/>
                </a:solidFill>
                <a:latin typeface="Times New Roman"/>
                <a:ea typeface="Times New Roman"/>
              </a:rPr>
              <a:t>MAŇAK, J. </a:t>
            </a:r>
            <a:r>
              <a:rPr lang="cs-CZ" sz="2000" i="1" dirty="0">
                <a:solidFill>
                  <a:prstClr val="black"/>
                </a:solidFill>
                <a:latin typeface="Times New Roman"/>
                <a:ea typeface="Times New Roman"/>
              </a:rPr>
              <a:t>Nárys </a:t>
            </a:r>
            <a:r>
              <a:rPr lang="cs-CZ" sz="2000" i="1" dirty="0" smtClean="0">
                <a:solidFill>
                  <a:prstClr val="black"/>
                </a:solidFill>
                <a:latin typeface="Times New Roman"/>
                <a:ea typeface="Times New Roman"/>
              </a:rPr>
              <a:t>didaktiky. </a:t>
            </a:r>
            <a:r>
              <a:rPr lang="cs-CZ" sz="2000" dirty="0" smtClean="0">
                <a:solidFill>
                  <a:prstClr val="black"/>
                </a:solidFill>
                <a:latin typeface="Times New Roman"/>
                <a:ea typeface="Times New Roman"/>
              </a:rPr>
              <a:t>Brno: MU</a:t>
            </a:r>
            <a:r>
              <a:rPr lang="cs-CZ" sz="2000" dirty="0">
                <a:solidFill>
                  <a:prstClr val="black"/>
                </a:solidFill>
                <a:latin typeface="Times New Roman"/>
                <a:ea typeface="Times New Roman"/>
              </a:rPr>
              <a:t>, 2001</a:t>
            </a:r>
            <a:r>
              <a:rPr lang="cs-CZ" sz="2000" dirty="0" smtClean="0">
                <a:solidFill>
                  <a:prstClr val="black"/>
                </a:solidFill>
                <a:latin typeface="Times New Roman"/>
                <a:ea typeface="Times New Roman"/>
              </a:rPr>
              <a:t>. ISBN </a:t>
            </a:r>
            <a:r>
              <a:rPr lang="cs-CZ" sz="2000" dirty="0">
                <a:solidFill>
                  <a:prstClr val="black"/>
                </a:solidFill>
                <a:latin typeface="Times New Roman"/>
                <a:ea typeface="Times New Roman"/>
              </a:rPr>
              <a:t>80-210-1661-2. </a:t>
            </a:r>
            <a:endParaRPr lang="cs-CZ" sz="2000" dirty="0" smtClean="0">
              <a:solidFill>
                <a:prstClr val="black"/>
              </a:solidFill>
              <a:latin typeface="Times New Roman"/>
              <a:ea typeface="Times New Roman"/>
            </a:endParaRPr>
          </a:p>
          <a:p>
            <a:pPr marL="0" lvl="0" indent="0" algn="just">
              <a:spcBef>
                <a:spcPts val="0"/>
              </a:spcBef>
              <a:buNone/>
            </a:pPr>
            <a:r>
              <a:rPr lang="cs-CZ" sz="2000" dirty="0" smtClean="0">
                <a:solidFill>
                  <a:prstClr val="black"/>
                </a:solidFill>
                <a:latin typeface="Times New Roman"/>
                <a:ea typeface="Times New Roman"/>
              </a:rPr>
              <a:t>SKALKOVÁ</a:t>
            </a:r>
            <a:r>
              <a:rPr lang="cs-CZ" sz="2000" dirty="0">
                <a:solidFill>
                  <a:prstClr val="black"/>
                </a:solidFill>
                <a:latin typeface="Times New Roman"/>
                <a:ea typeface="Times New Roman"/>
              </a:rPr>
              <a:t>, J. </a:t>
            </a:r>
            <a:r>
              <a:rPr lang="cs-CZ" sz="2000" i="1" dirty="0">
                <a:solidFill>
                  <a:prstClr val="black"/>
                </a:solidFill>
                <a:latin typeface="Times New Roman"/>
                <a:ea typeface="Times New Roman"/>
              </a:rPr>
              <a:t>Obecná didaktika.</a:t>
            </a:r>
            <a:r>
              <a:rPr lang="cs-CZ" sz="2000" dirty="0">
                <a:solidFill>
                  <a:prstClr val="black"/>
                </a:solidFill>
                <a:latin typeface="Times New Roman"/>
                <a:ea typeface="Times New Roman"/>
              </a:rPr>
              <a:t> Praha: GRADA, 2007. ISBN 978-80-247-1821-7</a:t>
            </a:r>
            <a:r>
              <a:rPr lang="cs-CZ" sz="2000" dirty="0" smtClean="0">
                <a:solidFill>
                  <a:prstClr val="black"/>
                </a:solidFill>
                <a:latin typeface="Times New Roman"/>
                <a:ea typeface="Times New Roman"/>
              </a:rPr>
              <a:t>.</a:t>
            </a: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cs-CZ" sz="2000" dirty="0" smtClean="0">
                <a:solidFill>
                  <a:prstClr val="black"/>
                </a:solidFill>
                <a:latin typeface="Times New Roman" panose="02020603050405020304" pitchFamily="18" charset="0"/>
                <a:cs typeface="Times New Roman" panose="02020603050405020304" pitchFamily="18" charset="0"/>
              </a:rPr>
              <a:t>ZORMANOVÁ</a:t>
            </a:r>
            <a:r>
              <a:rPr lang="cs-CZ" sz="2000" dirty="0">
                <a:solidFill>
                  <a:prstClr val="black"/>
                </a:solidFill>
                <a:latin typeface="Times New Roman" panose="02020603050405020304" pitchFamily="18" charset="0"/>
                <a:cs typeface="Times New Roman" panose="02020603050405020304" pitchFamily="18" charset="0"/>
              </a:rPr>
              <a:t>, L. </a:t>
            </a:r>
            <a:r>
              <a:rPr lang="cs-CZ" sz="2000" i="1" dirty="0">
                <a:solidFill>
                  <a:prstClr val="black"/>
                </a:solidFill>
                <a:latin typeface="Times New Roman" panose="02020603050405020304" pitchFamily="18" charset="0"/>
                <a:cs typeface="Times New Roman" panose="02020603050405020304" pitchFamily="18" charset="0"/>
              </a:rPr>
              <a:t>Obecná didaktika. </a:t>
            </a:r>
            <a:r>
              <a:rPr lang="cs-CZ" sz="2000" dirty="0">
                <a:solidFill>
                  <a:prstClr val="black"/>
                </a:solidFill>
                <a:latin typeface="Times New Roman" panose="02020603050405020304" pitchFamily="18" charset="0"/>
                <a:cs typeface="Times New Roman" panose="02020603050405020304" pitchFamily="18" charset="0"/>
              </a:rPr>
              <a:t>1. vyd. Praha: </a:t>
            </a:r>
            <a:r>
              <a:rPr lang="cs-CZ" sz="2000" dirty="0" err="1">
                <a:solidFill>
                  <a:prstClr val="black"/>
                </a:solidFill>
                <a:latin typeface="Times New Roman" panose="02020603050405020304" pitchFamily="18" charset="0"/>
                <a:cs typeface="Times New Roman" panose="02020603050405020304" pitchFamily="18" charset="0"/>
              </a:rPr>
              <a:t>Grada</a:t>
            </a:r>
            <a:r>
              <a:rPr lang="cs-CZ" sz="2000" dirty="0">
                <a:solidFill>
                  <a:prstClr val="black"/>
                </a:solidFill>
                <a:latin typeface="Times New Roman" panose="02020603050405020304" pitchFamily="18" charset="0"/>
                <a:cs typeface="Times New Roman" panose="02020603050405020304" pitchFamily="18" charset="0"/>
              </a:rPr>
              <a:t>, 2014. 240 s. 978-80-247-4590-09. </a:t>
            </a:r>
          </a:p>
          <a:p>
            <a:pPr marL="0" indent="0">
              <a:spcBef>
                <a:spcPts val="0"/>
              </a:spcBef>
              <a:buNone/>
            </a:pPr>
            <a:endParaRPr lang="cs-CZ" sz="2000" dirty="0" smtClean="0"/>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Další zdroje: </a:t>
            </a:r>
            <a:r>
              <a:rPr lang="cs-CZ" sz="2000" dirty="0">
                <a:latin typeface="Times New Roman" panose="02020603050405020304" pitchFamily="18" charset="0"/>
                <a:cs typeface="Times New Roman" panose="02020603050405020304" pitchFamily="18" charset="0"/>
              </a:rPr>
              <a:t>K</a:t>
            </a:r>
            <a:r>
              <a:rPr lang="cs-CZ" sz="2000" dirty="0" smtClean="0">
                <a:latin typeface="Times New Roman" panose="02020603050405020304" pitchFamily="18" charset="0"/>
                <a:cs typeface="Times New Roman" panose="02020603050405020304" pitchFamily="18" charset="0"/>
              </a:rPr>
              <a:t>onzultace s pedagogy, Internet (ověřené zdroje), poznámky z přednášek a konzultací, tato výuková opora. </a:t>
            </a:r>
          </a:p>
          <a:p>
            <a:pPr marL="0" indent="0" algn="just">
              <a:spcBef>
                <a:spcPts val="0"/>
              </a:spcBef>
              <a:buNone/>
            </a:pPr>
            <a:endParaRPr lang="cs-CZ" sz="2000" b="1"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Studium předmětu</a:t>
            </a:r>
            <a:r>
              <a:rPr lang="cs-CZ" sz="2000" dirty="0" smtClean="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obecná didaktika a této výukové opory </a:t>
            </a:r>
            <a:r>
              <a:rPr lang="cs-CZ" sz="2000" dirty="0" smtClean="0">
                <a:latin typeface="Times New Roman" panose="02020603050405020304" pitchFamily="18" charset="0"/>
                <a:cs typeface="Times New Roman" panose="02020603050405020304" pitchFamily="18" charset="0"/>
              </a:rPr>
              <a:t>předpokládá orientaci v základních</a:t>
            </a:r>
            <a:r>
              <a:rPr lang="en-US" sz="2000" dirty="0" smtClean="0">
                <a:latin typeface="Times New Roman" panose="02020603050405020304" pitchFamily="18" charset="0"/>
                <a:cs typeface="Times New Roman" panose="02020603050405020304" pitchFamily="18" charset="0"/>
              </a:rPr>
              <a:t> </a:t>
            </a:r>
            <a:r>
              <a:rPr lang="cs-CZ" sz="2000" dirty="0" smtClean="0">
                <a:latin typeface="Times New Roman" panose="02020603050405020304" pitchFamily="18" charset="0"/>
                <a:cs typeface="Times New Roman" panose="02020603050405020304" pitchFamily="18" charset="0"/>
              </a:rPr>
              <a:t>pedagogických kategoriích. </a:t>
            </a:r>
          </a:p>
          <a:p>
            <a:pPr marL="0" indent="0" algn="just">
              <a:spcBef>
                <a:spcPts val="0"/>
              </a:spcBef>
              <a:buNone/>
            </a:pPr>
            <a:endParaRPr lang="cs-CZ" sz="2000" dirty="0">
              <a:latin typeface="Times New Roman" panose="02020603050405020304" pitchFamily="18" charset="0"/>
              <a:cs typeface="Times New Roman" panose="02020603050405020304" pitchFamily="18" charset="0"/>
            </a:endParaRPr>
          </a:p>
          <a:p>
            <a:pPr marL="0" indent="0" algn="just">
              <a:buNone/>
            </a:pPr>
            <a:endParaRPr lang="cs-CZ" sz="20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a:t>
            </a:fld>
            <a:endParaRPr lang="cs-CZ"/>
          </a:p>
        </p:txBody>
      </p:sp>
    </p:spTree>
    <p:extLst>
      <p:ext uri="{BB962C8B-B14F-4D97-AF65-F5344CB8AC3E}">
        <p14:creationId xmlns:p14="http://schemas.microsoft.com/office/powerpoint/2010/main" val="19809653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29600" cy="6048672"/>
          </a:xfrm>
        </p:spPr>
        <p:txBody>
          <a:bodyPr>
            <a:noAutofit/>
          </a:bodyPr>
          <a:lstStyle/>
          <a:p>
            <a:pPr mar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Klasické (tradiční) výukové metody</a:t>
            </a:r>
          </a:p>
          <a:p>
            <a:pPr marL="0" indent="0" algn="just">
              <a:spcBef>
                <a:spcPts val="0"/>
              </a:spcBef>
              <a:buNone/>
            </a:pPr>
            <a:endParaRPr lang="en-US" sz="2000" b="1"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Metoda výkladu</a:t>
            </a:r>
            <a:r>
              <a:rPr lang="cs-CZ" sz="2000" dirty="0" smtClean="0">
                <a:latin typeface="Times New Roman" panose="02020603050405020304" pitchFamily="18" charset="0"/>
                <a:cs typeface="Times New Roman" panose="02020603050405020304" pitchFamily="18" charset="0"/>
              </a:rPr>
              <a:t> - </a:t>
            </a:r>
            <a:r>
              <a:rPr lang="cs-CZ" sz="2000" dirty="0">
                <a:latin typeface="Times New Roman" panose="02020603050405020304" pitchFamily="18" charset="0"/>
                <a:cs typeface="Times New Roman" panose="02020603050405020304" pitchFamily="18" charset="0"/>
              </a:rPr>
              <a:t>podstatou je učitelův slovní projev. Zaměřen na prezentaci a vysvětlení nového učiva žákům.  Ve školní praxi ve formě vysvětlování, vyprávění, popisu. Na vysoké škole ve formě přednášky</a:t>
            </a:r>
            <a:r>
              <a:rPr lang="cs-CZ" sz="2000" dirty="0" smtClean="0">
                <a:latin typeface="Times New Roman" panose="02020603050405020304" pitchFamily="18" charset="0"/>
                <a:cs typeface="Times New Roman" panose="02020603050405020304" pitchFamily="18" charset="0"/>
              </a:rPr>
              <a:t>. Výklad </a:t>
            </a:r>
            <a:r>
              <a:rPr lang="cs-CZ" sz="2000" dirty="0">
                <a:latin typeface="Times New Roman" panose="02020603050405020304" pitchFamily="18" charset="0"/>
                <a:cs typeface="Times New Roman" panose="02020603050405020304" pitchFamily="18" charset="0"/>
              </a:rPr>
              <a:t>by měl </a:t>
            </a:r>
            <a:r>
              <a:rPr lang="cs-CZ" sz="2000" dirty="0" smtClean="0">
                <a:latin typeface="Times New Roman" panose="02020603050405020304" pitchFamily="18" charset="0"/>
                <a:cs typeface="Times New Roman" panose="02020603050405020304" pitchFamily="18" charset="0"/>
              </a:rPr>
              <a:t>být </a:t>
            </a:r>
            <a:r>
              <a:rPr lang="cs-CZ" sz="2000" dirty="0">
                <a:latin typeface="Times New Roman" panose="02020603050405020304" pitchFamily="18" charset="0"/>
                <a:cs typeface="Times New Roman" panose="02020603050405020304" pitchFamily="18" charset="0"/>
              </a:rPr>
              <a:t>promyšlený, přiměřeně dlouhý a dostatečně názorný. </a:t>
            </a:r>
          </a:p>
          <a:p>
            <a:pPr marL="0" indent="0" algn="just">
              <a:spcBef>
                <a:spcPts val="0"/>
              </a:spcBef>
              <a:buNone/>
            </a:pPr>
            <a:endParaRPr lang="cs-CZ" sz="2000" dirty="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Vysvětlování </a:t>
            </a:r>
            <a:r>
              <a:rPr lang="cs-CZ" sz="2000" dirty="0" smtClean="0">
                <a:latin typeface="Times New Roman" panose="02020603050405020304" pitchFamily="18" charset="0"/>
                <a:cs typeface="Times New Roman" panose="02020603050405020304" pitchFamily="18" charset="0"/>
              </a:rPr>
              <a:t>- </a:t>
            </a:r>
            <a:r>
              <a:rPr lang="cs-CZ" sz="2000" dirty="0">
                <a:latin typeface="Times New Roman" panose="02020603050405020304" pitchFamily="18" charset="0"/>
                <a:cs typeface="Times New Roman" panose="02020603050405020304" pitchFamily="18" charset="0"/>
              </a:rPr>
              <a:t>výklad nových jevů, pojmů, souvislostí, a vztahů nejčastěji na konkrétních příkladech v úzké spolupráci s žáky. Vysvětlování by mělo být srozumitelné (v návaznosti na dosavadní znalosti žáka) s důrazem na hlavní myšlenky (i za cenu zjednodušení). Látku je třeba prezentovat jako systém. Vyžaduje dokonalou znalost učiva i znalost kognitivních procesů žáků. Náročnější forma výkladu, projev učitelova mistrovství.</a:t>
            </a:r>
          </a:p>
          <a:p>
            <a:pPr marL="0" indent="0" algn="just">
              <a:spcBef>
                <a:spcPts val="0"/>
              </a:spcBef>
              <a:buNone/>
            </a:pPr>
            <a:endParaRPr lang="cs-CZ" sz="2000" dirty="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Vyprávění </a:t>
            </a:r>
            <a:r>
              <a:rPr lang="cs-CZ" sz="2000" dirty="0" smtClean="0">
                <a:latin typeface="Times New Roman" panose="02020603050405020304" pitchFamily="18" charset="0"/>
                <a:cs typeface="Times New Roman" panose="02020603050405020304" pitchFamily="18" charset="0"/>
              </a:rPr>
              <a:t>- </a:t>
            </a:r>
            <a:r>
              <a:rPr lang="cs-CZ" sz="2000" dirty="0">
                <a:latin typeface="Times New Roman" panose="02020603050405020304" pitchFamily="18" charset="0"/>
                <a:cs typeface="Times New Roman" panose="02020603050405020304" pitchFamily="18" charset="0"/>
              </a:rPr>
              <a:t>učitel seznamuje žáky s průběhem určitého konkrétního děje nebo událostí. Mnohem volnější forma výkladu. Nemá přísnou logickou strukturu. Mělo by být barvité, dynamické, bohaté na představy a citové působivé. Působíme na „</a:t>
            </a:r>
            <a:r>
              <a:rPr lang="cs-CZ" sz="2000" dirty="0" err="1">
                <a:latin typeface="Times New Roman" panose="02020603050405020304" pitchFamily="18" charset="0"/>
                <a:cs typeface="Times New Roman" panose="02020603050405020304" pitchFamily="18" charset="0"/>
              </a:rPr>
              <a:t>emotio</a:t>
            </a:r>
            <a:r>
              <a:rPr lang="cs-CZ" sz="2000" dirty="0" smtClean="0">
                <a:latin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40</a:t>
            </a:fld>
            <a:endParaRPr lang="cs-CZ"/>
          </a:p>
        </p:txBody>
      </p:sp>
    </p:spTree>
    <p:extLst>
      <p:ext uri="{BB962C8B-B14F-4D97-AF65-F5344CB8AC3E}">
        <p14:creationId xmlns:p14="http://schemas.microsoft.com/office/powerpoint/2010/main" val="266317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332656"/>
            <a:ext cx="8229600" cy="5976664"/>
          </a:xfrm>
        </p:spPr>
        <p:txBody>
          <a:bodyPr/>
          <a:lstStyle/>
          <a:p>
            <a:pPr marL="0" lvl="0" indent="0" algn="just">
              <a:spcBef>
                <a:spcPts val="0"/>
              </a:spcBef>
              <a:buNone/>
            </a:pPr>
            <a:r>
              <a:rPr lang="cs-CZ" sz="2000" b="1" dirty="0">
                <a:solidFill>
                  <a:prstClr val="black"/>
                </a:solidFill>
                <a:latin typeface="Times New Roman" panose="02020603050405020304" pitchFamily="18" charset="0"/>
                <a:cs typeface="Times New Roman" panose="02020603050405020304" pitchFamily="18" charset="0"/>
              </a:rPr>
              <a:t>Popis </a:t>
            </a:r>
            <a:r>
              <a:rPr lang="cs-CZ" sz="2000" dirty="0">
                <a:solidFill>
                  <a:prstClr val="black"/>
                </a:solidFill>
                <a:latin typeface="Times New Roman" panose="02020603050405020304" pitchFamily="18" charset="0"/>
                <a:cs typeface="Times New Roman" panose="02020603050405020304" pitchFamily="18" charset="0"/>
              </a:rPr>
              <a:t>- systematické rozbor základních, podstatných a charakteristických znaků  určitého předmětu, jevu nebo etapy určitého procesu. Ty jsou seřazeny  do pořadí, systému (osnova). Používán ve spojení s vysvětlováním a názorem.</a:t>
            </a:r>
          </a:p>
          <a:p>
            <a:pPr marL="1588" lvl="0" indent="17463" algn="just" fontAlgn="base">
              <a:spcBef>
                <a:spcPts val="0"/>
              </a:spcBef>
              <a:buClr>
                <a:srgbClr val="FFCC00"/>
              </a:buClr>
              <a:buSzPct val="120000"/>
              <a:buNone/>
              <a:defRPr/>
            </a:pPr>
            <a:endParaRPr lang="en-US" altLang="cs-CZ" sz="2000" b="1" kern="0" dirty="0" smtClean="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Přednáška </a:t>
            </a:r>
            <a:r>
              <a:rPr lang="cs-CZ" altLang="cs-CZ" sz="2000" kern="0" dirty="0">
                <a:solidFill>
                  <a:prstClr val="black"/>
                </a:solidFill>
                <a:latin typeface="Times New Roman" panose="02020603050405020304" pitchFamily="18" charset="0"/>
                <a:cs typeface="Times New Roman" panose="02020603050405020304" pitchFamily="18" charset="0"/>
              </a:rPr>
              <a:t>- souvislý, logicky uspořádaný výklad vědeckých pojmů, a zákonitostí. Náročný na abstraktní myšlení posluchačů. Používána na vysokých školách. V relativně krátkém čase je prezentováno  množství systematicky utříděného učiva. Posluchači vedeni k dlouhodobému udržení pozornosti, názornému představovému myšlení a rozvoji abstraktního myšlení.</a:t>
            </a:r>
          </a:p>
          <a:p>
            <a:pPr marL="1588" lvl="0" indent="17463" algn="just" fontAlgn="base">
              <a:spcBef>
                <a:spcPts val="0"/>
              </a:spcBef>
              <a:buClr>
                <a:srgbClr val="FFCC00"/>
              </a:buClr>
              <a:buSzPct val="120000"/>
              <a:buNone/>
              <a:defRPr/>
            </a:pP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Práce s textem </a:t>
            </a:r>
          </a:p>
          <a:p>
            <a:pPr marL="1588" lvl="0" indent="17463" algn="just" fontAlgn="base">
              <a:spcBef>
                <a:spcPts val="0"/>
              </a:spcBef>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Představuje následující:</a:t>
            </a:r>
          </a:p>
          <a:p>
            <a:pPr marL="344488" lvl="0" algn="just" fontAlgn="base">
              <a:spcBef>
                <a:spcPts val="0"/>
              </a:spcBef>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Práci s hotovým písemným textem (učebnice, cvičebnice, sbírky, doporučená literatura,  časopisy a další tištěné i elektronické materiály, které mají výchovně vzdělávací hodnotu).</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344488" lvl="0" algn="just" fontAlgn="base">
              <a:spcBef>
                <a:spcPts val="0"/>
              </a:spcBef>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Samostatnou tvorbu vlastního, žákovského textu (tvořivé psaní). S textem lze pracovat ve škole (s učitelem nebo samostatně) i doma.</a:t>
            </a:r>
          </a:p>
          <a:p>
            <a:pPr marL="0" lvl="0" indent="0" algn="just">
              <a:lnSpc>
                <a:spcPct val="110000"/>
              </a:lnSpc>
              <a:spcBef>
                <a:spcPts val="0"/>
              </a:spcBef>
              <a:buNone/>
            </a:pPr>
            <a:endParaRPr lang="cs-CZ"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41</a:t>
            </a:fld>
            <a:endParaRPr lang="cs-CZ"/>
          </a:p>
        </p:txBody>
      </p:sp>
    </p:spTree>
    <p:extLst>
      <p:ext uri="{BB962C8B-B14F-4D97-AF65-F5344CB8AC3E}">
        <p14:creationId xmlns:p14="http://schemas.microsoft.com/office/powerpoint/2010/main" val="21384593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192688"/>
          </a:xfrm>
        </p:spPr>
        <p:txBody>
          <a:bodyPr>
            <a:normAutofit lnSpcReduction="10000"/>
          </a:bodyPr>
          <a:lstStyle/>
          <a:p>
            <a:pPr marL="0" indent="0" algn="just">
              <a:lnSpc>
                <a:spcPct val="110000"/>
              </a:lnSpc>
              <a:spcBef>
                <a:spcPts val="0"/>
              </a:spcBef>
              <a:buNone/>
            </a:pPr>
            <a:r>
              <a:rPr lang="cs-CZ" sz="2000" b="1" dirty="0" smtClean="0">
                <a:latin typeface="Times New Roman" panose="02020603050405020304" pitchFamily="18" charset="0"/>
                <a:cs typeface="Times New Roman" panose="02020603050405020304" pitchFamily="18" charset="0"/>
              </a:rPr>
              <a:t>Ukázka </a:t>
            </a:r>
            <a:r>
              <a:rPr lang="cs-CZ" sz="2000" b="1" dirty="0">
                <a:latin typeface="Times New Roman" panose="02020603050405020304" pitchFamily="18" charset="0"/>
                <a:cs typeface="Times New Roman" panose="02020603050405020304" pitchFamily="18" charset="0"/>
              </a:rPr>
              <a:t>(předvádění, demonstrace</a:t>
            </a:r>
            <a:r>
              <a:rPr lang="cs-CZ" sz="2000" b="1" dirty="0" smtClean="0">
                <a:latin typeface="Times New Roman" panose="02020603050405020304" pitchFamily="18" charset="0"/>
                <a:cs typeface="Times New Roman" panose="02020603050405020304" pitchFamily="18" charset="0"/>
              </a:rPr>
              <a:t>) </a:t>
            </a:r>
            <a:r>
              <a:rPr lang="cs-CZ" sz="2000" dirty="0" smtClean="0">
                <a:latin typeface="Times New Roman" panose="02020603050405020304" pitchFamily="18" charset="0"/>
                <a:cs typeface="Times New Roman" panose="02020603050405020304" pitchFamily="18" charset="0"/>
              </a:rPr>
              <a:t>- </a:t>
            </a:r>
            <a:r>
              <a:rPr lang="cs-CZ" sz="2000" dirty="0">
                <a:latin typeface="Times New Roman" panose="02020603050405020304" pitchFamily="18" charset="0"/>
                <a:cs typeface="Times New Roman" panose="02020603050405020304" pitchFamily="18" charset="0"/>
              </a:rPr>
              <a:t>názorné předvedení předmětů, jevů a procesů. Provázeno výkladem, otázkami a dotazy žáků. Jde o řízené pozorování a poznávání. Ukázka je doplněna mluveným nebo psaným slovem. Předvádíme pokud možno skutečné předměty, jevy a procesy. Někdy je vhodnější model, schéma, obraz nebo videozáznam. Ukázka může být zraková, sluchová, hmatová, čichová, chuťová nebo kombinovaná (audiovizuální).</a:t>
            </a:r>
          </a:p>
          <a:p>
            <a:pPr marL="0" lvl="0" indent="0" algn="just" fontAlgn="base">
              <a:lnSpc>
                <a:spcPct val="120000"/>
              </a:lnSpc>
              <a:spcBef>
                <a:spcPts val="0"/>
              </a:spcBef>
              <a:buClr>
                <a:srgbClr val="FFCC00"/>
              </a:buClr>
              <a:buSzPct val="120000"/>
              <a:buNone/>
              <a:defRPr/>
            </a:pPr>
            <a:endParaRPr lang="en-US" altLang="cs-CZ" sz="2000" b="1" kern="0" dirty="0" smtClean="0">
              <a:solidFill>
                <a:prstClr val="black"/>
              </a:solidFill>
              <a:latin typeface="Times New Roman" panose="02020603050405020304" pitchFamily="18" charset="0"/>
              <a:cs typeface="Times New Roman" panose="02020603050405020304" pitchFamily="18" charset="0"/>
            </a:endParaRPr>
          </a:p>
          <a:p>
            <a:pPr marL="0" lvl="0" indent="0" algn="just" fontAlgn="base">
              <a:lnSpc>
                <a:spcPct val="120000"/>
              </a:lnSpc>
              <a:spcBef>
                <a:spcPts val="0"/>
              </a:spcBef>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Pozorování </a:t>
            </a:r>
            <a:r>
              <a:rPr lang="cs-CZ" altLang="cs-CZ" sz="2000" kern="0" dirty="0">
                <a:solidFill>
                  <a:prstClr val="black"/>
                </a:solidFill>
                <a:latin typeface="Times New Roman" panose="02020603050405020304" pitchFamily="18" charset="0"/>
                <a:cs typeface="Times New Roman" panose="02020603050405020304" pitchFamily="18" charset="0"/>
              </a:rPr>
              <a:t>- spočívá v tom, že žáci podle pokynů učitele bezprostředně poznávají (pozorují) věci nebo jevy v jejich přirozeném prostředí. Je to systematická zpravidla dlouhodobá činnost žáků, která je náročná na přesnost , vytrvalost a pravidelnost pozorování i záznamů. </a:t>
            </a:r>
          </a:p>
          <a:p>
            <a:pPr lvl="0" algn="just" fontAlgn="base">
              <a:lnSpc>
                <a:spcPct val="120000"/>
              </a:lnSpc>
              <a:spcBef>
                <a:spcPts val="0"/>
              </a:spcBef>
              <a:buClr>
                <a:srgbClr val="FFCC00"/>
              </a:buClr>
              <a:buSzPct val="120000"/>
              <a:buNone/>
              <a:defRPr/>
            </a:pP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lnSpc>
                <a:spcPct val="120000"/>
              </a:lnSpc>
              <a:spcBef>
                <a:spcPts val="0"/>
              </a:spcBef>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Pokus - </a:t>
            </a:r>
            <a:r>
              <a:rPr lang="cs-CZ" altLang="cs-CZ" sz="2000" kern="0" dirty="0">
                <a:solidFill>
                  <a:prstClr val="black"/>
                </a:solidFill>
                <a:latin typeface="Times New Roman" panose="02020603050405020304" pitchFamily="18" charset="0"/>
                <a:cs typeface="Times New Roman" panose="02020603050405020304" pitchFamily="18" charset="0"/>
              </a:rPr>
              <a:t>umělé vyvolání jevu nebo procesu tak, abychom ho mohli dobře pozorovat, analyzovat a zjistit okolnosti jejich vzniku a stanovit podmínky jejich průběhu. Měl by být jednoduchý, bezpečný a přesvědčivý. Demonstrační pokud provádí učitel, frontální pokusy provádí žáci. Při pokusech žáci pozorují, popisují a analyzují jevy a děje.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42</a:t>
            </a:fld>
            <a:endParaRPr lang="cs-CZ"/>
          </a:p>
        </p:txBody>
      </p:sp>
    </p:spTree>
    <p:extLst>
      <p:ext uri="{BB962C8B-B14F-4D97-AF65-F5344CB8AC3E}">
        <p14:creationId xmlns:p14="http://schemas.microsoft.com/office/powerpoint/2010/main" val="34693726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29600" cy="6048672"/>
          </a:xfrm>
        </p:spPr>
        <p:txBody>
          <a:bodyPr>
            <a:normAutofit/>
          </a:bodyPr>
          <a:lstStyle/>
          <a:p>
            <a:pPr marL="0" lvl="0" indent="0" algn="just">
              <a:spcBef>
                <a:spcPts val="0"/>
              </a:spcBef>
              <a:buNone/>
            </a:pPr>
            <a:r>
              <a:rPr lang="cs-CZ" altLang="cs-CZ" sz="2000" b="1" kern="0" dirty="0" smtClean="0">
                <a:latin typeface="Times New Roman" panose="02020603050405020304" pitchFamily="18" charset="0"/>
                <a:cs typeface="Times New Roman" panose="02020603050405020304" pitchFamily="18" charset="0"/>
              </a:rPr>
              <a:t>Instruktáž - </a:t>
            </a:r>
            <a:r>
              <a:rPr lang="cs-CZ" altLang="cs-CZ" sz="2000" kern="0" dirty="0" smtClean="0">
                <a:latin typeface="Times New Roman" panose="02020603050405020304" pitchFamily="18" charset="0"/>
                <a:cs typeface="Times New Roman" panose="02020603050405020304" pitchFamily="18" charset="0"/>
              </a:rPr>
              <a:t>spočívá </a:t>
            </a:r>
            <a:r>
              <a:rPr lang="cs-CZ" altLang="cs-CZ" sz="2000" kern="0" dirty="0">
                <a:latin typeface="Times New Roman" panose="02020603050405020304" pitchFamily="18" charset="0"/>
                <a:cs typeface="Times New Roman" panose="02020603050405020304" pitchFamily="18" charset="0"/>
              </a:rPr>
              <a:t>v předvedení určitého úkonu, nebo soustavy navazujících úkonů, doplněném zpravidla popisem a vysvětlením demonstrované činnosti. Může být skutečná (přímá), nebo zprostředkovaná (videozáznam, film). V úvodu je třeba zdůraznit smysl úkonu a připomenout nezbytné teoretické poznatky a vysvětlíme návaznosti a souvislosti s dalšími úkony. Úkon předvedeme jako celek v běžném tempu, poté zpomaleně a obtížné momenty zopakujeme. Následuje většinou nácvik (praktická činnost žáků, praktické metody). </a:t>
            </a:r>
          </a:p>
          <a:p>
            <a:pPr marL="1588" lvl="0" indent="17463" algn="just" fontAlgn="base">
              <a:spcBef>
                <a:spcPts val="0"/>
              </a:spcBef>
              <a:buClr>
                <a:srgbClr val="FFCC00"/>
              </a:buClr>
              <a:buSzPct val="120000"/>
              <a:buNone/>
              <a:defRPr/>
            </a:pPr>
            <a:endParaRPr lang="en-US" altLang="cs-CZ" sz="2000" b="1" kern="0" dirty="0" smtClean="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Frontální </a:t>
            </a:r>
            <a:r>
              <a:rPr lang="cs-CZ" altLang="cs-CZ" sz="2000" b="1" kern="0" dirty="0">
                <a:solidFill>
                  <a:prstClr val="black"/>
                </a:solidFill>
                <a:latin typeface="Times New Roman" panose="02020603050405020304" pitchFamily="18" charset="0"/>
                <a:cs typeface="Times New Roman" panose="02020603050405020304" pitchFamily="18" charset="0"/>
              </a:rPr>
              <a:t>pokusy-</a:t>
            </a:r>
            <a:r>
              <a:rPr lang="cs-CZ" altLang="cs-CZ" sz="2000" kern="0" dirty="0">
                <a:solidFill>
                  <a:prstClr val="black"/>
                </a:solidFill>
                <a:latin typeface="Times New Roman" panose="02020603050405020304" pitchFamily="18" charset="0"/>
                <a:cs typeface="Times New Roman" panose="02020603050405020304" pitchFamily="18" charset="0"/>
              </a:rPr>
              <a:t> konají zpravidla žáci v menších skupinkách. Všechny skupiny konají stejný pokus. Organizačně i metodicky náročnější činnost než demonstrační pokus. Nutné materiální vybavení. Aktivita žáků spočívá ve vizuální, auditivní i motorické činnosti. </a:t>
            </a:r>
          </a:p>
          <a:p>
            <a:pPr marL="1588" lvl="0" indent="17463" algn="just" fontAlgn="base">
              <a:spcBef>
                <a:spcPts val="0"/>
              </a:spcBef>
              <a:buClr>
                <a:srgbClr val="FFCC00"/>
              </a:buClr>
              <a:buSzPct val="120000"/>
              <a:buNone/>
              <a:defRPr/>
            </a:pP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Laboratorní práce - </a:t>
            </a:r>
            <a:r>
              <a:rPr lang="cs-CZ" altLang="cs-CZ" sz="2000" kern="0" dirty="0">
                <a:solidFill>
                  <a:prstClr val="black"/>
                </a:solidFill>
                <a:latin typeface="Times New Roman" panose="02020603050405020304" pitchFamily="18" charset="0"/>
                <a:cs typeface="Times New Roman" panose="02020603050405020304" pitchFamily="18" charset="0"/>
              </a:rPr>
              <a:t>aktivní a samostatná práce žáků, kteří laborují, experimentují, pozorují, popisují, měří a dochází k určitým výsledkům a závěrům. Ty slouží k ověření už známých poznatků nebo vyvození poznatků nových. Učitel se žáky konzultuje a pomáhá řešit problémy. Realizace v odborných učebnách nebo laboratořích.</a:t>
            </a:r>
          </a:p>
          <a:p>
            <a:pPr marL="1588" lvl="0" indent="17463" algn="just" fontAlgn="base">
              <a:spcBef>
                <a:spcPts val="0"/>
              </a:spcBef>
              <a:buClr>
                <a:srgbClr val="FFCC00"/>
              </a:buClr>
              <a:buSzPct val="120000"/>
              <a:buNone/>
              <a:defRPr/>
            </a:pP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43</a:t>
            </a:fld>
            <a:endParaRPr lang="cs-CZ"/>
          </a:p>
        </p:txBody>
      </p:sp>
    </p:spTree>
    <p:extLst>
      <p:ext uri="{BB962C8B-B14F-4D97-AF65-F5344CB8AC3E}">
        <p14:creationId xmlns:p14="http://schemas.microsoft.com/office/powerpoint/2010/main" val="2355794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76664"/>
          </a:xfrm>
        </p:spPr>
        <p:txBody>
          <a:bodyPr>
            <a:normAutofit/>
          </a:bodyPr>
          <a:lstStyle/>
          <a:p>
            <a:pPr marL="1588" lvl="0" indent="17463" algn="just" fontAlgn="base">
              <a:spcBef>
                <a:spcPts val="0"/>
              </a:spcBef>
              <a:spcAft>
                <a:spcPct val="0"/>
              </a:spcAft>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Práce </a:t>
            </a:r>
            <a:r>
              <a:rPr lang="cs-CZ" altLang="cs-CZ" sz="2000" b="1" kern="0" dirty="0">
                <a:solidFill>
                  <a:prstClr val="black"/>
                </a:solidFill>
                <a:latin typeface="Times New Roman" panose="02020603050405020304" pitchFamily="18" charset="0"/>
                <a:cs typeface="Times New Roman" panose="02020603050405020304" pitchFamily="18" charset="0"/>
              </a:rPr>
              <a:t>žáků s multiplikáty pomůcek </a:t>
            </a:r>
            <a:r>
              <a:rPr lang="cs-CZ" altLang="cs-CZ" sz="2000" kern="0" dirty="0">
                <a:solidFill>
                  <a:prstClr val="black"/>
                </a:solidFill>
                <a:latin typeface="Times New Roman" panose="02020603050405020304" pitchFamily="18" charset="0"/>
                <a:cs typeface="Times New Roman" panose="02020603050405020304" pitchFamily="18" charset="0"/>
              </a:rPr>
              <a:t>- spočívá v tom, že žák (dvojice žáků) manipuluje, experimentuje a provádí vlastní měření s učební pomůckou (modely těles). Nejde o demonstraci jevů. </a:t>
            </a:r>
          </a:p>
          <a:p>
            <a:pPr marL="1588" lvl="0" indent="17463" algn="just" fontAlgn="base">
              <a:spcBef>
                <a:spcPts val="0"/>
              </a:spcBef>
              <a:spcAft>
                <a:spcPct val="0"/>
              </a:spcAft>
              <a:buClr>
                <a:srgbClr val="FFCC00"/>
              </a:buClr>
              <a:buSzPct val="120000"/>
              <a:buNone/>
              <a:defRPr/>
            </a:pPr>
            <a:endParaRPr lang="en-US" altLang="cs-CZ" sz="2000" b="1" kern="0" dirty="0" smtClean="0">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Práce </a:t>
            </a:r>
            <a:r>
              <a:rPr lang="cs-CZ" altLang="cs-CZ" sz="2000" b="1" kern="0" dirty="0">
                <a:latin typeface="Times New Roman" panose="02020603050405020304" pitchFamily="18" charset="0"/>
                <a:cs typeface="Times New Roman" panose="02020603050405020304" pitchFamily="18" charset="0"/>
              </a:rPr>
              <a:t>v dílně, práce pěstitelské a </a:t>
            </a:r>
            <a:r>
              <a:rPr lang="cs-CZ" altLang="cs-CZ" sz="2000" b="1" kern="0" dirty="0" smtClean="0">
                <a:latin typeface="Times New Roman" panose="02020603050405020304" pitchFamily="18" charset="0"/>
                <a:cs typeface="Times New Roman" panose="02020603050405020304" pitchFamily="18" charset="0"/>
              </a:rPr>
              <a:t>chovatelské </a:t>
            </a:r>
            <a:r>
              <a:rPr lang="cs-CZ" altLang="cs-CZ" sz="2000" kern="0" dirty="0" smtClean="0">
                <a:latin typeface="Times New Roman" panose="02020603050405020304" pitchFamily="18" charset="0"/>
                <a:cs typeface="Times New Roman" panose="02020603050405020304" pitchFamily="18" charset="0"/>
              </a:rPr>
              <a:t>- praktická </a:t>
            </a:r>
            <a:r>
              <a:rPr lang="cs-CZ" altLang="cs-CZ" sz="2000" kern="0" dirty="0">
                <a:latin typeface="Times New Roman" panose="02020603050405020304" pitchFamily="18" charset="0"/>
                <a:cs typeface="Times New Roman" panose="02020603050405020304" pitchFamily="18" charset="0"/>
              </a:rPr>
              <a:t>činnost žáků v dílnách. Žáci se seznamují s vlastnostmi materiálů, učí se zacházet s nástroji a zvládají přiměření pracovní úkony. Pěstitelské a chovatelské práce umožňují žákům bližší poznání živočichů, rostlin a zvládnutí technik jejich pěstování a ochrany.</a:t>
            </a:r>
            <a:endParaRPr lang="cs-CZ" altLang="cs-CZ" sz="2000" b="1" kern="0" dirty="0">
              <a:latin typeface="Times New Roman" panose="02020603050405020304" pitchFamily="18" charset="0"/>
              <a:cs typeface="Times New Roman" panose="02020603050405020304" pitchFamily="18" charset="0"/>
            </a:endParaRPr>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44</a:t>
            </a:fld>
            <a:endParaRPr lang="cs-CZ"/>
          </a:p>
        </p:txBody>
      </p:sp>
    </p:spTree>
    <p:extLst>
      <p:ext uri="{BB962C8B-B14F-4D97-AF65-F5344CB8AC3E}">
        <p14:creationId xmlns:p14="http://schemas.microsoft.com/office/powerpoint/2010/main" val="11358002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552728"/>
          </a:xfrm>
        </p:spPr>
        <p:txBody>
          <a:bodyPr>
            <a:normAutofit fontScale="92500" lnSpcReduction="10000"/>
          </a:bodyPr>
          <a:lstStyle/>
          <a:p>
            <a:pPr marL="0" lvl="0" indent="0" algn="just">
              <a:buNone/>
            </a:pPr>
            <a:r>
              <a:rPr lang="cs-CZ" sz="3000" b="1" dirty="0">
                <a:solidFill>
                  <a:schemeClr val="accent6">
                    <a:lumMod val="50000"/>
                  </a:schemeClr>
                </a:solidFill>
                <a:latin typeface="Times New Roman" panose="02020603050405020304" pitchFamily="18" charset="0"/>
                <a:cs typeface="Times New Roman" panose="02020603050405020304" pitchFamily="18" charset="0"/>
              </a:rPr>
              <a:t>6. Aktivita žáků, učební úlohy, </a:t>
            </a:r>
            <a:r>
              <a:rPr lang="cs-CZ" sz="3000" b="1" dirty="0" smtClean="0">
                <a:solidFill>
                  <a:schemeClr val="accent6">
                    <a:lumMod val="50000"/>
                  </a:schemeClr>
                </a:solidFill>
                <a:latin typeface="Times New Roman" panose="02020603050405020304" pitchFamily="18" charset="0"/>
                <a:cs typeface="Times New Roman" panose="02020603050405020304" pitchFamily="18" charset="0"/>
              </a:rPr>
              <a:t>vybrané metody </a:t>
            </a:r>
            <a:r>
              <a:rPr lang="cs-CZ" sz="3000" b="1" dirty="0">
                <a:solidFill>
                  <a:schemeClr val="accent6">
                    <a:lumMod val="50000"/>
                  </a:schemeClr>
                </a:solidFill>
                <a:latin typeface="Times New Roman" panose="02020603050405020304" pitchFamily="18" charset="0"/>
                <a:cs typeface="Times New Roman" panose="02020603050405020304" pitchFamily="18" charset="0"/>
              </a:rPr>
              <a:t>aktivizující </a:t>
            </a:r>
            <a:r>
              <a:rPr lang="cs-CZ" sz="3000" b="1" dirty="0" smtClean="0">
                <a:solidFill>
                  <a:schemeClr val="accent6">
                    <a:lumMod val="50000"/>
                  </a:schemeClr>
                </a:solidFill>
                <a:latin typeface="Times New Roman" panose="02020603050405020304" pitchFamily="18" charset="0"/>
                <a:cs typeface="Times New Roman" panose="02020603050405020304" pitchFamily="18" charset="0"/>
              </a:rPr>
              <a:t>výuky </a:t>
            </a:r>
            <a:endParaRPr lang="cs-CZ" sz="30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a:p>
            <a:pPr marL="609600" lvl="0" indent="-609600" algn="just" fontAlgn="base">
              <a:lnSpc>
                <a:spcPct val="120000"/>
              </a:lnSpc>
              <a:spcBef>
                <a:spcPts val="0"/>
              </a:spcBef>
              <a:spcAft>
                <a:spcPct val="0"/>
              </a:spcAft>
              <a:buClr>
                <a:srgbClr val="FFCC00"/>
              </a:buClr>
              <a:buSzPct val="120000"/>
              <a:buNone/>
              <a:defRPr/>
            </a:pPr>
            <a:r>
              <a:rPr lang="cs-CZ" altLang="cs-CZ" sz="2200" b="1" kern="0" dirty="0" smtClean="0">
                <a:solidFill>
                  <a:schemeClr val="accent6">
                    <a:lumMod val="50000"/>
                  </a:schemeClr>
                </a:solidFill>
                <a:latin typeface="Times New Roman" panose="02020603050405020304" pitchFamily="18" charset="0"/>
                <a:cs typeface="Times New Roman" panose="02020603050405020304" pitchFamily="18" charset="0"/>
              </a:rPr>
              <a:t>Aktivita žáků </a:t>
            </a:r>
            <a:endParaRPr lang="en-US" altLang="cs-CZ" sz="2200" b="1" kern="0" dirty="0" smtClean="0">
              <a:solidFill>
                <a:schemeClr val="accent6">
                  <a:lumMod val="50000"/>
                </a:schemeClr>
              </a:solidFill>
              <a:latin typeface="Times New Roman" panose="02020603050405020304" pitchFamily="18" charset="0"/>
              <a:cs typeface="Times New Roman" panose="02020603050405020304" pitchFamily="18" charset="0"/>
            </a:endParaRPr>
          </a:p>
          <a:p>
            <a:pPr marL="609600" lvl="0" indent="-609600" algn="just" fontAlgn="base">
              <a:lnSpc>
                <a:spcPct val="120000"/>
              </a:lnSpc>
              <a:spcBef>
                <a:spcPts val="0"/>
              </a:spcBef>
              <a:spcAft>
                <a:spcPct val="0"/>
              </a:spcAft>
              <a:buClr>
                <a:srgbClr val="FFCC00"/>
              </a:buClr>
              <a:buSzPct val="120000"/>
              <a:buNone/>
              <a:defRPr/>
            </a:pPr>
            <a:r>
              <a:rPr lang="cs-CZ" altLang="cs-CZ" sz="2200" b="1" kern="0" dirty="0" smtClean="0">
                <a:latin typeface="Times New Roman" panose="02020603050405020304" pitchFamily="18" charset="0"/>
                <a:cs typeface="Times New Roman" panose="02020603050405020304" pitchFamily="18" charset="0"/>
              </a:rPr>
              <a:t>Aktivita</a:t>
            </a:r>
            <a:r>
              <a:rPr lang="en-US" altLang="cs-CZ" sz="2200" b="1" kern="0" dirty="0" smtClean="0">
                <a:latin typeface="Times New Roman" panose="02020603050405020304" pitchFamily="18" charset="0"/>
                <a:cs typeface="Times New Roman" panose="02020603050405020304" pitchFamily="18" charset="0"/>
              </a:rPr>
              <a:t> </a:t>
            </a:r>
            <a:r>
              <a:rPr lang="cs-CZ" altLang="cs-CZ" sz="2200" b="1" kern="0" dirty="0" smtClean="0">
                <a:latin typeface="Times New Roman" panose="02020603050405020304" pitchFamily="18" charset="0"/>
                <a:cs typeface="Times New Roman" panose="02020603050405020304" pitchFamily="18" charset="0"/>
              </a:rPr>
              <a:t>- </a:t>
            </a:r>
            <a:r>
              <a:rPr lang="cs-CZ" altLang="cs-CZ" sz="2200" kern="0" dirty="0">
                <a:latin typeface="Times New Roman" panose="02020603050405020304" pitchFamily="18" charset="0"/>
                <a:cs typeface="Times New Roman" panose="02020603050405020304" pitchFamily="18" charset="0"/>
              </a:rPr>
              <a:t>zvýšené úsilí poznávat</a:t>
            </a:r>
            <a:r>
              <a:rPr lang="cs-CZ" altLang="cs-CZ" sz="2200" kern="0" dirty="0" smtClean="0">
                <a:latin typeface="Times New Roman" panose="02020603050405020304" pitchFamily="18" charset="0"/>
                <a:cs typeface="Times New Roman" panose="02020603050405020304" pitchFamily="18" charset="0"/>
              </a:rPr>
              <a:t>. Ve </a:t>
            </a:r>
            <a:r>
              <a:rPr lang="cs-CZ" altLang="cs-CZ" sz="2200" kern="0" dirty="0">
                <a:latin typeface="Times New Roman" panose="02020603050405020304" pitchFamily="18" charset="0"/>
                <a:cs typeface="Times New Roman" panose="02020603050405020304" pitchFamily="18" charset="0"/>
              </a:rPr>
              <a:t>školní práci aktivita uvědomělá (psychická).</a:t>
            </a:r>
          </a:p>
          <a:p>
            <a:pPr marL="609600" lvl="0" indent="-609600" algn="just" fontAlgn="base">
              <a:lnSpc>
                <a:spcPct val="120000"/>
              </a:lnSpc>
              <a:spcBef>
                <a:spcPts val="0"/>
              </a:spcBef>
              <a:spcAft>
                <a:spcPct val="0"/>
              </a:spcAft>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Stupně </a:t>
            </a:r>
            <a:r>
              <a:rPr lang="cs-CZ" altLang="cs-CZ" sz="2200" b="1" kern="0" dirty="0" smtClean="0">
                <a:latin typeface="Times New Roman" panose="02020603050405020304" pitchFamily="18" charset="0"/>
                <a:cs typeface="Times New Roman" panose="02020603050405020304" pitchFamily="18" charset="0"/>
              </a:rPr>
              <a:t>aktivity - </a:t>
            </a:r>
            <a:r>
              <a:rPr lang="cs-CZ" altLang="cs-CZ" sz="2200" kern="0" dirty="0" smtClean="0">
                <a:latin typeface="Times New Roman" panose="02020603050405020304" pitchFamily="18" charset="0"/>
                <a:cs typeface="Times New Roman" panose="02020603050405020304" pitchFamily="18" charset="0"/>
              </a:rPr>
              <a:t>pasivita</a:t>
            </a:r>
            <a:r>
              <a:rPr lang="cs-CZ" altLang="cs-CZ" sz="2200" kern="0" dirty="0">
                <a:latin typeface="Times New Roman" panose="02020603050405020304" pitchFamily="18" charset="0"/>
                <a:cs typeface="Times New Roman" panose="02020603050405020304" pitchFamily="18" charset="0"/>
              </a:rPr>
              <a:t>, normální aktivita, hyperaktivita.</a:t>
            </a:r>
          </a:p>
          <a:p>
            <a:pPr marL="609600" lvl="0" indent="-609600" algn="just" fontAlgn="base">
              <a:lnSpc>
                <a:spcPct val="120000"/>
              </a:lnSpc>
              <a:spcBef>
                <a:spcPts val="0"/>
              </a:spcBef>
              <a:spcAft>
                <a:spcPct val="0"/>
              </a:spcAft>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Vnější aktivita- </a:t>
            </a:r>
            <a:r>
              <a:rPr lang="cs-CZ" altLang="cs-CZ" sz="2200" kern="0" dirty="0" smtClean="0">
                <a:latin typeface="Times New Roman" panose="02020603050405020304" pitchFamily="18" charset="0"/>
                <a:cs typeface="Times New Roman" panose="02020603050405020304" pitchFamily="18" charset="0"/>
              </a:rPr>
              <a:t>pozorovatelné </a:t>
            </a:r>
            <a:r>
              <a:rPr lang="cs-CZ" altLang="cs-CZ" sz="2200" kern="0" dirty="0">
                <a:latin typeface="Times New Roman" panose="02020603050405020304" pitchFamily="18" charset="0"/>
                <a:cs typeface="Times New Roman" panose="02020603050405020304" pitchFamily="18" charset="0"/>
              </a:rPr>
              <a:t>výsledky (může být předstírána</a:t>
            </a:r>
            <a:r>
              <a:rPr lang="cs-CZ" altLang="cs-CZ" sz="2200" kern="0" dirty="0" smtClean="0">
                <a:latin typeface="Times New Roman" panose="02020603050405020304" pitchFamily="18" charset="0"/>
                <a:cs typeface="Times New Roman" panose="02020603050405020304" pitchFamily="18" charset="0"/>
              </a:rPr>
              <a:t>).</a:t>
            </a:r>
            <a:endParaRPr lang="cs-CZ" altLang="cs-CZ" sz="2200" kern="0" dirty="0">
              <a:latin typeface="Times New Roman" panose="02020603050405020304" pitchFamily="18" charset="0"/>
              <a:cs typeface="Times New Roman" panose="02020603050405020304" pitchFamily="18" charset="0"/>
            </a:endParaRPr>
          </a:p>
          <a:p>
            <a:pPr marL="609600" lvl="0" indent="-609600" algn="just" fontAlgn="base">
              <a:lnSpc>
                <a:spcPct val="120000"/>
              </a:lnSpc>
              <a:spcBef>
                <a:spcPts val="0"/>
              </a:spcBef>
              <a:spcAft>
                <a:spcPct val="0"/>
              </a:spcAft>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Vnitřní aktivita-</a:t>
            </a:r>
            <a:r>
              <a:rPr lang="cs-CZ" altLang="cs-CZ" sz="2200" kern="0" dirty="0">
                <a:latin typeface="Times New Roman" panose="02020603050405020304" pitchFamily="18" charset="0"/>
                <a:cs typeface="Times New Roman" panose="02020603050405020304" pitchFamily="18" charset="0"/>
              </a:rPr>
              <a:t> </a:t>
            </a:r>
            <a:r>
              <a:rPr lang="cs-CZ" altLang="cs-CZ" sz="2200" kern="0" dirty="0" smtClean="0">
                <a:latin typeface="Times New Roman" panose="02020603050405020304" pitchFamily="18" charset="0"/>
                <a:cs typeface="Times New Roman" panose="02020603050405020304" pitchFamily="18" charset="0"/>
              </a:rPr>
              <a:t>myšlení.</a:t>
            </a:r>
            <a:endParaRPr lang="cs-CZ" altLang="cs-CZ" sz="2200" kern="0" dirty="0">
              <a:latin typeface="Times New Roman" panose="02020603050405020304" pitchFamily="18" charset="0"/>
              <a:cs typeface="Times New Roman" panose="02020603050405020304" pitchFamily="18" charset="0"/>
            </a:endParaRPr>
          </a:p>
          <a:p>
            <a:pPr marL="609600" lvl="0" indent="-609600" algn="just" fontAlgn="base">
              <a:lnSpc>
                <a:spcPct val="120000"/>
              </a:lnSpc>
              <a:spcBef>
                <a:spcPts val="0"/>
              </a:spcBef>
              <a:spcAft>
                <a:spcPct val="0"/>
              </a:spcAft>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Aktivita </a:t>
            </a:r>
            <a:r>
              <a:rPr lang="cs-CZ" altLang="cs-CZ" sz="2200" b="1" kern="0" dirty="0" smtClean="0">
                <a:latin typeface="Times New Roman" panose="02020603050405020304" pitchFamily="18" charset="0"/>
                <a:cs typeface="Times New Roman" panose="02020603050405020304" pitchFamily="18" charset="0"/>
              </a:rPr>
              <a:t>žádoucí - učební</a:t>
            </a:r>
            <a:r>
              <a:rPr lang="cs-CZ" altLang="cs-CZ" sz="2200" b="1" kern="0" dirty="0">
                <a:latin typeface="Times New Roman" panose="02020603050405020304" pitchFamily="18" charset="0"/>
                <a:cs typeface="Times New Roman" panose="02020603050405020304" pitchFamily="18" charset="0"/>
              </a:rPr>
              <a:t>, aktivita nežádoucí (nekázeň</a:t>
            </a:r>
            <a:r>
              <a:rPr lang="cs-CZ" altLang="cs-CZ" sz="2200" b="1" kern="0" dirty="0" smtClean="0">
                <a:latin typeface="Times New Roman" panose="02020603050405020304" pitchFamily="18" charset="0"/>
                <a:cs typeface="Times New Roman" panose="02020603050405020304" pitchFamily="18" charset="0"/>
              </a:rPr>
              <a:t>).</a:t>
            </a:r>
            <a:endParaRPr lang="cs-CZ" altLang="cs-CZ" sz="2200" b="1" kern="0" dirty="0">
              <a:latin typeface="Times New Roman" panose="02020603050405020304" pitchFamily="18" charset="0"/>
              <a:cs typeface="Times New Roman" panose="02020603050405020304" pitchFamily="18" charset="0"/>
            </a:endParaRPr>
          </a:p>
          <a:p>
            <a:pPr marL="609600" lvl="0" indent="-609600" algn="just" fontAlgn="base">
              <a:lnSpc>
                <a:spcPct val="120000"/>
              </a:lnSpc>
              <a:spcBef>
                <a:spcPts val="0"/>
              </a:spcBef>
              <a:spcAft>
                <a:spcPct val="0"/>
              </a:spcAft>
              <a:buClr>
                <a:srgbClr val="FFCC00"/>
              </a:buClr>
              <a:buSzPct val="120000"/>
              <a:buNone/>
              <a:defRPr/>
            </a:pPr>
            <a:r>
              <a:rPr lang="cs-CZ" altLang="cs-CZ" sz="2200" b="1" kern="0" dirty="0" smtClean="0">
                <a:latin typeface="Times New Roman" panose="02020603050405020304" pitchFamily="18" charset="0"/>
                <a:cs typeface="Times New Roman" panose="02020603050405020304" pitchFamily="18" charset="0"/>
              </a:rPr>
              <a:t>Aktivizace - </a:t>
            </a:r>
            <a:r>
              <a:rPr lang="cs-CZ" altLang="cs-CZ" sz="2200" kern="0" dirty="0" smtClean="0">
                <a:latin typeface="Times New Roman" panose="02020603050405020304" pitchFamily="18" charset="0"/>
                <a:cs typeface="Times New Roman" panose="02020603050405020304" pitchFamily="18" charset="0"/>
              </a:rPr>
              <a:t>podněcování </a:t>
            </a:r>
            <a:r>
              <a:rPr lang="cs-CZ" altLang="cs-CZ" sz="2200" kern="0" dirty="0">
                <a:latin typeface="Times New Roman" panose="02020603050405020304" pitchFamily="18" charset="0"/>
                <a:cs typeface="Times New Roman" panose="02020603050405020304" pitchFamily="18" charset="0"/>
              </a:rPr>
              <a:t>žáků k uvědomělé učební aktivitě (motivace).</a:t>
            </a:r>
            <a:endParaRPr lang="en-US" altLang="cs-CZ" sz="2200" kern="0" dirty="0">
              <a:latin typeface="Times New Roman" panose="02020603050405020304" pitchFamily="18" charset="0"/>
              <a:cs typeface="Times New Roman" panose="02020603050405020304" pitchFamily="18" charset="0"/>
            </a:endParaRPr>
          </a:p>
          <a:p>
            <a:pPr marL="0" lvl="0" indent="19050" algn="just" fontAlgn="base">
              <a:lnSpc>
                <a:spcPct val="120000"/>
              </a:lnSpc>
              <a:spcBef>
                <a:spcPts val="0"/>
              </a:spcBef>
              <a:spcAft>
                <a:spcPct val="0"/>
              </a:spcAft>
              <a:buClr>
                <a:srgbClr val="FFCC00"/>
              </a:buClr>
              <a:buSzPct val="120000"/>
              <a:buNone/>
              <a:defRPr/>
            </a:pPr>
            <a:r>
              <a:rPr lang="cs-CZ" altLang="cs-CZ" sz="2200" b="1" kern="0" dirty="0" smtClean="0">
                <a:latin typeface="Times New Roman" panose="02020603050405020304" pitchFamily="18" charset="0"/>
                <a:cs typeface="Times New Roman" panose="02020603050405020304" pitchFamily="18" charset="0"/>
              </a:rPr>
              <a:t>Samostatnost </a:t>
            </a:r>
            <a:r>
              <a:rPr lang="cs-CZ" altLang="cs-CZ" sz="2200" kern="0" dirty="0" smtClean="0">
                <a:latin typeface="Times New Roman" panose="02020603050405020304" pitchFamily="18" charset="0"/>
                <a:cs typeface="Times New Roman" panose="02020603050405020304" pitchFamily="18" charset="0"/>
              </a:rPr>
              <a:t>- </a:t>
            </a:r>
            <a:r>
              <a:rPr lang="cs-CZ" altLang="cs-CZ" sz="2200" kern="0" dirty="0">
                <a:latin typeface="Times New Roman" panose="02020603050405020304" pitchFamily="18" charset="0"/>
                <a:cs typeface="Times New Roman" panose="02020603050405020304" pitchFamily="18" charset="0"/>
              </a:rPr>
              <a:t>učební aktivita, pří níž si žáci osvojují požadovaný obsah vzdělání vlastním myšlenkovým úsilím, relativně nezávisle na cizí pomoci (s přítomností pedagoga).</a:t>
            </a:r>
          </a:p>
          <a:p>
            <a:pPr marL="0" lvl="0" indent="19050" algn="just" fontAlgn="base">
              <a:lnSpc>
                <a:spcPct val="120000"/>
              </a:lnSpc>
              <a:spcBef>
                <a:spcPts val="0"/>
              </a:spcBef>
              <a:spcAft>
                <a:spcPct val="0"/>
              </a:spcAft>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Stupně samostatnosti:</a:t>
            </a:r>
            <a:endParaRPr lang="cs-CZ" altLang="cs-CZ" sz="2200" kern="0" dirty="0">
              <a:latin typeface="Times New Roman" panose="02020603050405020304" pitchFamily="18" charset="0"/>
              <a:cs typeface="Times New Roman" panose="02020603050405020304" pitchFamily="18" charset="0"/>
            </a:endParaRPr>
          </a:p>
          <a:p>
            <a:pPr marL="0" lvl="0" indent="19050" algn="just" fontAlgn="base">
              <a:lnSpc>
                <a:spcPct val="120000"/>
              </a:lnSpc>
              <a:spcBef>
                <a:spcPts val="0"/>
              </a:spcBef>
              <a:spcAft>
                <a:spcPct val="0"/>
              </a:spcAft>
              <a:buClr>
                <a:srgbClr val="FFCC00"/>
              </a:buClr>
              <a:buSzPct val="120000"/>
              <a:buNone/>
              <a:defRPr/>
            </a:pPr>
            <a:r>
              <a:rPr lang="cs-CZ" altLang="cs-CZ" sz="2200" kern="0" dirty="0">
                <a:latin typeface="Times New Roman" panose="02020603050405020304" pitchFamily="18" charset="0"/>
                <a:cs typeface="Times New Roman" panose="02020603050405020304" pitchFamily="18" charset="0"/>
              </a:rPr>
              <a:t>1</a:t>
            </a:r>
            <a:r>
              <a:rPr lang="cs-CZ" altLang="cs-CZ" sz="2200" kern="0" dirty="0" smtClean="0">
                <a:latin typeface="Times New Roman" panose="02020603050405020304" pitchFamily="18" charset="0"/>
                <a:cs typeface="Times New Roman" panose="02020603050405020304" pitchFamily="18" charset="0"/>
              </a:rPr>
              <a:t>. Napodobování</a:t>
            </a:r>
            <a:r>
              <a:rPr lang="cs-CZ" altLang="cs-CZ" sz="2200" kern="0" dirty="0">
                <a:latin typeface="Times New Roman" panose="02020603050405020304" pitchFamily="18" charset="0"/>
                <a:cs typeface="Times New Roman" panose="02020603050405020304" pitchFamily="18" charset="0"/>
              </a:rPr>
              <a:t>, práce podle vzoru, samočinnost, opakování známých věcí.</a:t>
            </a:r>
          </a:p>
          <a:p>
            <a:pPr marL="0" lvl="0" indent="19050" algn="just" fontAlgn="base">
              <a:lnSpc>
                <a:spcPct val="120000"/>
              </a:lnSpc>
              <a:spcBef>
                <a:spcPts val="0"/>
              </a:spcBef>
              <a:spcAft>
                <a:spcPct val="0"/>
              </a:spcAft>
              <a:buClr>
                <a:srgbClr val="FFCC00"/>
              </a:buClr>
              <a:buSzPct val="120000"/>
              <a:buNone/>
              <a:defRPr/>
            </a:pPr>
            <a:r>
              <a:rPr lang="cs-CZ" altLang="cs-CZ" sz="2200" kern="0" dirty="0">
                <a:latin typeface="Times New Roman" panose="02020603050405020304" pitchFamily="18" charset="0"/>
                <a:cs typeface="Times New Roman" panose="02020603050405020304" pitchFamily="18" charset="0"/>
              </a:rPr>
              <a:t>2. Reprodukce poznatků, textů, činností, překonávání prostého </a:t>
            </a:r>
            <a:r>
              <a:rPr lang="cs-CZ" altLang="cs-CZ" sz="2200" kern="0" dirty="0" smtClean="0">
                <a:latin typeface="Times New Roman" panose="02020603050405020304" pitchFamily="18" charset="0"/>
                <a:cs typeface="Times New Roman" panose="02020603050405020304" pitchFamily="18" charset="0"/>
              </a:rPr>
              <a:t>opakování.</a:t>
            </a:r>
            <a:endParaRPr lang="cs-CZ" altLang="cs-CZ" sz="2200" kern="0" dirty="0">
              <a:latin typeface="Times New Roman" panose="02020603050405020304" pitchFamily="18" charset="0"/>
              <a:cs typeface="Times New Roman" panose="02020603050405020304" pitchFamily="18" charset="0"/>
            </a:endParaRPr>
          </a:p>
          <a:p>
            <a:pPr marL="0" lvl="0" indent="19050" algn="just" fontAlgn="base">
              <a:lnSpc>
                <a:spcPct val="120000"/>
              </a:lnSpc>
              <a:spcBef>
                <a:spcPts val="0"/>
              </a:spcBef>
              <a:spcAft>
                <a:spcPct val="0"/>
              </a:spcAft>
              <a:buClr>
                <a:srgbClr val="FFCC00"/>
              </a:buClr>
              <a:buSzPct val="120000"/>
              <a:buNone/>
              <a:defRPr/>
            </a:pPr>
            <a:r>
              <a:rPr lang="cs-CZ" altLang="cs-CZ" sz="2200" kern="0" dirty="0">
                <a:latin typeface="Times New Roman" panose="02020603050405020304" pitchFamily="18" charset="0"/>
                <a:cs typeface="Times New Roman" panose="02020603050405020304" pitchFamily="18" charset="0"/>
              </a:rPr>
              <a:t>3. Rekonstrukce jevů, vlastní variace a samostatné obměňování, uplatnění invence a osobitého přístupu</a:t>
            </a:r>
            <a:r>
              <a:rPr lang="cs-CZ" altLang="cs-CZ" sz="2200" kern="0" dirty="0" smtClean="0">
                <a:latin typeface="Times New Roman" panose="02020603050405020304" pitchFamily="18" charset="0"/>
                <a:cs typeface="Times New Roman" panose="02020603050405020304" pitchFamily="18" charset="0"/>
              </a:rPr>
              <a:t>.</a:t>
            </a:r>
            <a:endParaRPr lang="cs-CZ" altLang="cs-CZ" sz="22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45</a:t>
            </a:fld>
            <a:endParaRPr lang="cs-CZ"/>
          </a:p>
        </p:txBody>
      </p:sp>
    </p:spTree>
    <p:extLst>
      <p:ext uri="{BB962C8B-B14F-4D97-AF65-F5344CB8AC3E}">
        <p14:creationId xmlns:p14="http://schemas.microsoft.com/office/powerpoint/2010/main" val="503741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480720"/>
          </a:xfrm>
        </p:spPr>
        <p:txBody>
          <a:bodyPr>
            <a:normAutofit lnSpcReduction="10000"/>
          </a:bodyPr>
          <a:lstStyle/>
          <a:p>
            <a:pPr marL="0" lvl="0" indent="19050" algn="just" fontAlgn="base">
              <a:lnSpc>
                <a:spcPct val="110000"/>
              </a:lnSpc>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4. Kritické přetváření jevů, projevy originality a jedinečnosti, inovace, nápady, vlastní přínos, přechází do oblasti tvořivosti.</a:t>
            </a:r>
            <a:endParaRPr lang="cs-CZ" sz="2000" dirty="0">
              <a:solidFill>
                <a:prstClr val="black"/>
              </a:solidFill>
            </a:endParaRPr>
          </a:p>
          <a:p>
            <a:pPr marL="1588" lvl="0" indent="17463" algn="just" fontAlgn="base">
              <a:lnSpc>
                <a:spcPct val="110000"/>
              </a:lnSpc>
              <a:spcBef>
                <a:spcPts val="0"/>
              </a:spcBef>
              <a:spcAft>
                <a:spcPct val="0"/>
              </a:spcAft>
              <a:buClr>
                <a:srgbClr val="FFCC00"/>
              </a:buClr>
              <a:buSzPct val="120000"/>
              <a:buNone/>
              <a:defRPr/>
            </a:pPr>
            <a:endParaRPr lang="en-US" altLang="cs-CZ" sz="2000" b="1" kern="0" dirty="0" smtClean="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Tvořivost </a:t>
            </a:r>
            <a:r>
              <a:rPr lang="cs-CZ" altLang="cs-CZ" sz="2000" b="1" kern="0" dirty="0">
                <a:latin typeface="Times New Roman" panose="02020603050405020304" pitchFamily="18" charset="0"/>
                <a:cs typeface="Times New Roman" panose="02020603050405020304" pitchFamily="18" charset="0"/>
              </a:rPr>
              <a:t>(kreativita</a:t>
            </a:r>
            <a:r>
              <a:rPr lang="cs-CZ" altLang="cs-CZ" sz="2000" b="1" kern="0" dirty="0" smtClean="0">
                <a:latin typeface="Times New Roman" panose="02020603050405020304" pitchFamily="18" charset="0"/>
                <a:cs typeface="Times New Roman" panose="02020603050405020304" pitchFamily="18" charset="0"/>
              </a:rPr>
              <a:t>) - </a:t>
            </a:r>
            <a:r>
              <a:rPr lang="cs-CZ" altLang="cs-CZ" sz="2000" kern="0" dirty="0">
                <a:latin typeface="Times New Roman" panose="02020603050405020304" pitchFamily="18" charset="0"/>
                <a:cs typeface="Times New Roman" panose="02020603050405020304" pitchFamily="18" charset="0"/>
              </a:rPr>
              <a:t>schopnost vytvářet něco nového, co dosud neexistovalo a co současně znamená pozitivní </a:t>
            </a:r>
            <a:r>
              <a:rPr lang="cs-CZ" altLang="cs-CZ" sz="2000" kern="0" dirty="0" smtClean="0">
                <a:latin typeface="Times New Roman" panose="02020603050405020304" pitchFamily="18" charset="0"/>
                <a:cs typeface="Times New Roman" panose="02020603050405020304" pitchFamily="18" charset="0"/>
              </a:rPr>
              <a:t>hodnotu. Každý </a:t>
            </a:r>
            <a:r>
              <a:rPr lang="cs-CZ" altLang="cs-CZ" sz="2000" kern="0" dirty="0">
                <a:latin typeface="Times New Roman" panose="02020603050405020304" pitchFamily="18" charset="0"/>
                <a:cs typeface="Times New Roman" panose="02020603050405020304" pitchFamily="18" charset="0"/>
              </a:rPr>
              <a:t>člověk je do určité míry </a:t>
            </a:r>
            <a:r>
              <a:rPr lang="cs-CZ" altLang="cs-CZ" sz="2000" kern="0" dirty="0" smtClean="0">
                <a:latin typeface="Times New Roman" panose="02020603050405020304" pitchFamily="18" charset="0"/>
                <a:cs typeface="Times New Roman" panose="02020603050405020304" pitchFamily="18" charset="0"/>
              </a:rPr>
              <a:t>tvořivý. Tvořivost </a:t>
            </a:r>
            <a:r>
              <a:rPr lang="cs-CZ" altLang="cs-CZ" sz="2000" kern="0" dirty="0">
                <a:latin typeface="Times New Roman" panose="02020603050405020304" pitchFamily="18" charset="0"/>
                <a:cs typeface="Times New Roman" panose="02020603050405020304" pitchFamily="18" charset="0"/>
              </a:rPr>
              <a:t>žáků a studentů lze rozvíjet prostřednictvím vhodných strategií</a:t>
            </a:r>
            <a:r>
              <a:rPr lang="cs-CZ" altLang="cs-CZ" sz="2000" kern="0" dirty="0" smtClean="0">
                <a:latin typeface="Times New Roman" panose="02020603050405020304" pitchFamily="18" charset="0"/>
                <a:cs typeface="Times New Roman" panose="02020603050405020304" pitchFamily="18" charset="0"/>
              </a:rPr>
              <a:t>.</a:t>
            </a:r>
            <a:r>
              <a:rPr lang="cs-CZ" altLang="cs-CZ" sz="2000" kern="0" dirty="0">
                <a:solidFill>
                  <a:srgbClr val="FFFFFF"/>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Nový produkt je výsledkem </a:t>
            </a:r>
            <a:r>
              <a:rPr lang="cs-CZ" altLang="cs-CZ" sz="2000" b="1" kern="0" dirty="0">
                <a:latin typeface="Times New Roman" panose="02020603050405020304" pitchFamily="18" charset="0"/>
                <a:cs typeface="Times New Roman" panose="02020603050405020304" pitchFamily="18" charset="0"/>
              </a:rPr>
              <a:t>tvůrčího procesu.</a:t>
            </a: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Na </a:t>
            </a:r>
            <a:r>
              <a:rPr lang="cs-CZ" altLang="cs-CZ" sz="2000" b="1" kern="0" dirty="0">
                <a:latin typeface="Times New Roman" panose="02020603050405020304" pitchFamily="18" charset="0"/>
                <a:cs typeface="Times New Roman" panose="02020603050405020304" pitchFamily="18" charset="0"/>
              </a:rPr>
              <a:t>procesu  tvořivosti se podílí: </a:t>
            </a:r>
            <a:r>
              <a:rPr lang="cs-CZ" altLang="cs-CZ" sz="2000" kern="0" dirty="0">
                <a:latin typeface="Times New Roman" panose="02020603050405020304" pitchFamily="18" charset="0"/>
                <a:cs typeface="Times New Roman" panose="02020603050405020304" pitchFamily="18" charset="0"/>
              </a:rPr>
              <a:t>myšlení (konvergentní a divergentní), představivost, fantazie, imaginace, </a:t>
            </a:r>
            <a:r>
              <a:rPr lang="cs-CZ" altLang="cs-CZ" sz="2000" kern="0" dirty="0" smtClean="0">
                <a:latin typeface="Times New Roman" panose="02020603050405020304" pitchFamily="18" charset="0"/>
                <a:cs typeface="Times New Roman" panose="02020603050405020304" pitchFamily="18" charset="0"/>
              </a:rPr>
              <a:t>intuice</a:t>
            </a:r>
            <a:r>
              <a:rPr lang="cs-CZ" altLang="cs-CZ" sz="2000" b="1" kern="0" dirty="0" smtClean="0">
                <a:latin typeface="Times New Roman" panose="02020603050405020304" pitchFamily="18" charset="0"/>
                <a:cs typeface="Times New Roman" panose="02020603050405020304" pitchFamily="18" charset="0"/>
              </a:rPr>
              <a:t>. </a:t>
            </a:r>
            <a:endParaRPr lang="cs-CZ" altLang="cs-CZ" sz="2000" b="1" kern="0" dirty="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Prvky </a:t>
            </a:r>
            <a:r>
              <a:rPr lang="cs-CZ" altLang="cs-CZ" sz="2000" b="1" kern="0" dirty="0" smtClean="0">
                <a:latin typeface="Times New Roman" panose="02020603050405020304" pitchFamily="18" charset="0"/>
                <a:cs typeface="Times New Roman" panose="02020603050405020304" pitchFamily="18" charset="0"/>
              </a:rPr>
              <a:t>tvořivosti - </a:t>
            </a:r>
            <a:r>
              <a:rPr lang="cs-CZ" altLang="cs-CZ" sz="2000" b="1" kern="0" dirty="0">
                <a:latin typeface="Times New Roman" panose="02020603050405020304" pitchFamily="18" charset="0"/>
                <a:cs typeface="Times New Roman" panose="02020603050405020304" pitchFamily="18" charset="0"/>
              </a:rPr>
              <a:t>tvůrčí schopnosti: </a:t>
            </a:r>
            <a:r>
              <a:rPr lang="cs-CZ" altLang="cs-CZ" sz="2000" kern="0" dirty="0">
                <a:latin typeface="Times New Roman" panose="02020603050405020304" pitchFamily="18" charset="0"/>
                <a:cs typeface="Times New Roman" panose="02020603050405020304" pitchFamily="18" charset="0"/>
              </a:rPr>
              <a:t>schopnost vidět problém (senzitivita),</a:t>
            </a:r>
            <a:r>
              <a:rPr lang="cs-CZ" altLang="cs-CZ" sz="2000" b="1" kern="0" dirty="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plynulost </a:t>
            </a:r>
            <a:r>
              <a:rPr lang="cs-CZ" altLang="cs-CZ" sz="2000" kern="0" dirty="0" smtClean="0">
                <a:latin typeface="Times New Roman" panose="02020603050405020304" pitchFamily="18" charset="0"/>
                <a:cs typeface="Times New Roman" panose="02020603050405020304" pitchFamily="18" charset="0"/>
              </a:rPr>
              <a:t>myšlenek (</a:t>
            </a:r>
            <a:r>
              <a:rPr lang="cs-CZ" altLang="cs-CZ" sz="2000" kern="0" dirty="0" err="1">
                <a:latin typeface="Times New Roman" panose="02020603050405020304" pitchFamily="18" charset="0"/>
                <a:cs typeface="Times New Roman" panose="02020603050405020304" pitchFamily="18" charset="0"/>
              </a:rPr>
              <a:t>fluence</a:t>
            </a:r>
            <a:r>
              <a:rPr lang="cs-CZ" altLang="cs-CZ" sz="2000" kern="0" dirty="0">
                <a:latin typeface="Times New Roman" panose="02020603050405020304" pitchFamily="18" charset="0"/>
                <a:cs typeface="Times New Roman" panose="02020603050405020304" pitchFamily="18" charset="0"/>
              </a:rPr>
              <a:t>), schopnost pružné změny úhlu pohledu (flexibilita), schopnost nezávislosti myšlení (originalita),smysl vypracovat detail řešení(</a:t>
            </a:r>
            <a:r>
              <a:rPr lang="cs-CZ" altLang="cs-CZ" sz="2000" kern="0" dirty="0" err="1">
                <a:latin typeface="Times New Roman" panose="02020603050405020304" pitchFamily="18" charset="0"/>
                <a:cs typeface="Times New Roman" panose="02020603050405020304" pitchFamily="18" charset="0"/>
              </a:rPr>
              <a:t>elaborace</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Rozvoj tvořivosti </a:t>
            </a:r>
            <a:r>
              <a:rPr lang="cs-CZ" altLang="cs-CZ" sz="2000" kern="0" dirty="0" smtClean="0">
                <a:latin typeface="Times New Roman" panose="02020603050405020304" pitchFamily="18" charset="0"/>
                <a:cs typeface="Times New Roman" panose="02020603050405020304" pitchFamily="18" charset="0"/>
              </a:rPr>
              <a:t>– metodami aktivizující výuky. </a:t>
            </a:r>
          </a:p>
          <a:p>
            <a:pPr marL="0" lvl="0" indent="0" algn="just" fontAlgn="base">
              <a:lnSpc>
                <a:spcPct val="110000"/>
              </a:lnSpc>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Důležité je pro žáky vytvořit vhodné podmínky pro tvůrčí proces</a:t>
            </a:r>
            <a:r>
              <a:rPr lang="cs-CZ" altLang="cs-CZ" sz="2000" b="1" kern="0" dirty="0" smtClean="0">
                <a:latin typeface="Times New Roman" panose="02020603050405020304" pitchFamily="18" charset="0"/>
                <a:cs typeface="Times New Roman" panose="02020603050405020304" pitchFamily="18" charset="0"/>
              </a:rPr>
              <a:t>: </a:t>
            </a:r>
            <a:r>
              <a:rPr lang="cs-CZ" altLang="cs-CZ" sz="2000" kern="0" dirty="0" smtClean="0">
                <a:latin typeface="Times New Roman" panose="02020603050405020304" pitchFamily="18" charset="0"/>
                <a:cs typeface="Times New Roman" panose="02020603050405020304" pitchFamily="18" charset="0"/>
              </a:rPr>
              <a:t>příjemné </a:t>
            </a:r>
            <a:r>
              <a:rPr lang="cs-CZ" altLang="cs-CZ" sz="2000" kern="0" dirty="0">
                <a:latin typeface="Times New Roman" panose="02020603050405020304" pitchFamily="18" charset="0"/>
                <a:cs typeface="Times New Roman" panose="02020603050405020304" pitchFamily="18" charset="0"/>
              </a:rPr>
              <a:t>prostředí, atmosféra beze strachu, dobrý vztah s žáky, respektování osobnosti žáka, prostor pro zvědavost, rozvíjení ochoty riskovat, spravedlivé hodnocení, podpora tvořivých žáků, posílení produktivity, volnosti hry.</a:t>
            </a:r>
          </a:p>
          <a:p>
            <a:pPr marL="0" lvl="0" indent="0" algn="just" fontAlgn="base">
              <a:lnSpc>
                <a:spcPct val="110000"/>
              </a:lnSpc>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Aktivita, samostatnost a </a:t>
            </a:r>
            <a:r>
              <a:rPr lang="cs-CZ" altLang="cs-CZ" sz="2000" b="1" kern="0" dirty="0" smtClean="0">
                <a:latin typeface="Times New Roman" panose="02020603050405020304" pitchFamily="18" charset="0"/>
                <a:cs typeface="Times New Roman" panose="02020603050405020304" pitchFamily="18" charset="0"/>
              </a:rPr>
              <a:t>tvořivost -</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tři </a:t>
            </a:r>
            <a:r>
              <a:rPr lang="cs-CZ" altLang="cs-CZ" sz="2000" kern="0" dirty="0" smtClean="0">
                <a:latin typeface="Times New Roman" panose="02020603050405020304" pitchFamily="18" charset="0"/>
                <a:cs typeface="Times New Roman" panose="02020603050405020304" pitchFamily="18" charset="0"/>
              </a:rPr>
              <a:t>společensky žádoucí, </a:t>
            </a:r>
            <a:r>
              <a:rPr lang="cs-CZ" altLang="cs-CZ" sz="2000" kern="0" dirty="0">
                <a:latin typeface="Times New Roman" panose="02020603050405020304" pitchFamily="18" charset="0"/>
                <a:cs typeface="Times New Roman" panose="02020603050405020304" pitchFamily="18" charset="0"/>
              </a:rPr>
              <a:t>obecně lidské a didaktické kvality. Jsou založeny na důsledném uplatňování principu aktivity. </a:t>
            </a:r>
            <a:endParaRPr lang="cs-CZ" altLang="cs-CZ" sz="2000" b="1" kern="0" dirty="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46</a:t>
            </a:fld>
            <a:endParaRPr lang="cs-CZ"/>
          </a:p>
        </p:txBody>
      </p:sp>
    </p:spTree>
    <p:extLst>
      <p:ext uri="{BB962C8B-B14F-4D97-AF65-F5344CB8AC3E}">
        <p14:creationId xmlns:p14="http://schemas.microsoft.com/office/powerpoint/2010/main" val="28367051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6632"/>
            <a:ext cx="8363272" cy="6741368"/>
          </a:xfrm>
        </p:spPr>
        <p:txBody>
          <a:bodyPr>
            <a:normAutofit fontScale="85000" lnSpcReduction="10000"/>
          </a:bodyPr>
          <a:lstStyle/>
          <a:p>
            <a:pPr marL="1588" lvl="0" indent="-1588" algn="just" fontAlgn="base">
              <a:lnSpc>
                <a:spcPct val="120000"/>
              </a:lnSpc>
              <a:spcBef>
                <a:spcPts val="0"/>
              </a:spcBef>
              <a:spcAft>
                <a:spcPct val="0"/>
              </a:spcAft>
              <a:buClr>
                <a:srgbClr val="FFCC00"/>
              </a:buClr>
              <a:buSzPct val="120000"/>
              <a:buNone/>
              <a:defRPr/>
            </a:pPr>
            <a:r>
              <a:rPr lang="cs-CZ" sz="2400" b="1" kern="0" dirty="0" smtClean="0">
                <a:solidFill>
                  <a:schemeClr val="accent6">
                    <a:lumMod val="50000"/>
                  </a:schemeClr>
                </a:solidFill>
                <a:latin typeface="Times New Roman" pitchFamily="18" charset="0"/>
              </a:rPr>
              <a:t>Učební úlohy</a:t>
            </a:r>
          </a:p>
          <a:p>
            <a:pPr marL="1588" lvl="0" indent="-1588" algn="just" fontAlgn="base">
              <a:lnSpc>
                <a:spcPct val="120000"/>
              </a:lnSpc>
              <a:spcBef>
                <a:spcPts val="0"/>
              </a:spcBef>
              <a:spcAft>
                <a:spcPct val="0"/>
              </a:spcAft>
              <a:buClr>
                <a:srgbClr val="FFCC00"/>
              </a:buClr>
              <a:buSzPct val="120000"/>
              <a:buNone/>
              <a:defRPr/>
            </a:pPr>
            <a:r>
              <a:rPr lang="cs-CZ" sz="2200" b="1" kern="0" dirty="0" smtClean="0">
                <a:solidFill>
                  <a:srgbClr val="000000"/>
                </a:solidFill>
                <a:latin typeface="Times New Roman" pitchFamily="18" charset="0"/>
              </a:rPr>
              <a:t>Učební </a:t>
            </a:r>
            <a:r>
              <a:rPr lang="cs-CZ" sz="2200" b="1" kern="0" dirty="0">
                <a:solidFill>
                  <a:srgbClr val="000000"/>
                </a:solidFill>
                <a:latin typeface="Times New Roman" pitchFamily="18" charset="0"/>
              </a:rPr>
              <a:t>úlohou lze nazvat všechny učební situace, které žáky vedou k aktivní činnosti, k vyřešení této situace. </a:t>
            </a:r>
            <a:r>
              <a:rPr lang="cs-CZ" sz="2200" kern="0" dirty="0">
                <a:solidFill>
                  <a:srgbClr val="000000"/>
                </a:solidFill>
                <a:latin typeface="Times New Roman" pitchFamily="18" charset="0"/>
              </a:rPr>
              <a:t>Učební úlohu lze také chápat jako pedagogickou situaci, která je vytvořena proto, aby zabezpečila u žáků dosažení stanoveného cíle. Učební úlohy zahrnují širokou škálu všech učebních zadání od jednoduchých úkolů, vyžadujících pamětní reprodukci až po náročnější  úkoly, které vyžadují tvůrčí přístup a tvůrčí myšlení (Kropáč a kol., 2004). V didaktické literatuře se vyskytují synonyma k pojmu úloha: zadání, otázka, cvičení, úkol, příklad apod. </a:t>
            </a:r>
          </a:p>
          <a:p>
            <a:pPr marL="363538" lvl="0" indent="-363538" algn="just" fontAlgn="base">
              <a:lnSpc>
                <a:spcPct val="120000"/>
              </a:lnSpc>
              <a:spcBef>
                <a:spcPts val="0"/>
              </a:spcBef>
              <a:spcAft>
                <a:spcPct val="0"/>
              </a:spcAft>
              <a:buClr>
                <a:srgbClr val="FFCC00"/>
              </a:buClr>
              <a:buSzPct val="120000"/>
              <a:buNone/>
              <a:defRPr/>
            </a:pPr>
            <a:r>
              <a:rPr lang="cs-CZ" sz="2200" b="1" kern="0" dirty="0">
                <a:solidFill>
                  <a:srgbClr val="000000"/>
                </a:solidFill>
                <a:latin typeface="Times New Roman" pitchFamily="18" charset="0"/>
              </a:rPr>
              <a:t>Klasifikace úloh</a:t>
            </a:r>
            <a:r>
              <a:rPr lang="cs-CZ" sz="2200" kern="0" dirty="0">
                <a:solidFill>
                  <a:srgbClr val="000000"/>
                </a:solidFill>
                <a:latin typeface="Times New Roman" pitchFamily="18" charset="0"/>
              </a:rPr>
              <a:t> jsou různé - podle předmětů, podle způsobu </a:t>
            </a:r>
            <a:r>
              <a:rPr lang="cs-CZ" sz="2200" kern="0" dirty="0" smtClean="0">
                <a:solidFill>
                  <a:srgbClr val="000000"/>
                </a:solidFill>
                <a:latin typeface="Times New Roman" pitchFamily="18" charset="0"/>
              </a:rPr>
              <a:t>záznamu řešení </a:t>
            </a:r>
            <a:r>
              <a:rPr lang="cs-CZ" sz="2200" kern="0" dirty="0">
                <a:solidFill>
                  <a:srgbClr val="000000"/>
                </a:solidFill>
                <a:latin typeface="Times New Roman" pitchFamily="18" charset="0"/>
              </a:rPr>
              <a:t>atd.</a:t>
            </a:r>
          </a:p>
          <a:p>
            <a:pPr marL="363538" lvl="0" indent="-363538" algn="just" fontAlgn="base">
              <a:lnSpc>
                <a:spcPct val="120000"/>
              </a:lnSpc>
              <a:spcBef>
                <a:spcPts val="0"/>
              </a:spcBef>
              <a:spcAft>
                <a:spcPct val="0"/>
              </a:spcAft>
              <a:buClr>
                <a:srgbClr val="FFCC00"/>
              </a:buClr>
              <a:buSzPct val="120000"/>
              <a:buNone/>
              <a:defRPr/>
            </a:pPr>
            <a:r>
              <a:rPr lang="cs-CZ" sz="2200" kern="0" dirty="0">
                <a:solidFill>
                  <a:srgbClr val="000000"/>
                </a:solidFill>
                <a:latin typeface="Times New Roman" pitchFamily="18" charset="0"/>
              </a:rPr>
              <a:t>Podle způsobu záznamu řešení rozlišujeme následující skupiny úloh:</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Slovní úlohy.</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Grafické úlohy.</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Úlohy výpočtového charakteru.</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Úlohy kombinované.</a:t>
            </a:r>
          </a:p>
          <a:p>
            <a:pPr marL="0" lvl="0" indent="0" algn="just" fontAlgn="base">
              <a:lnSpc>
                <a:spcPct val="120000"/>
              </a:lnSpc>
              <a:spcBef>
                <a:spcPts val="0"/>
              </a:spcBef>
              <a:spcAft>
                <a:spcPct val="0"/>
              </a:spcAft>
              <a:buClr>
                <a:srgbClr val="000000"/>
              </a:buClr>
              <a:buSzPct val="120000"/>
              <a:buNone/>
              <a:defRPr/>
            </a:pPr>
            <a:r>
              <a:rPr lang="cs-CZ" sz="2200" kern="0" dirty="0">
                <a:solidFill>
                  <a:srgbClr val="000000"/>
                </a:solidFill>
                <a:latin typeface="Times New Roman" pitchFamily="18" charset="0"/>
              </a:rPr>
              <a:t>Dále můžeme úlohy rozdělit do následujících skupin:</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Úlohy na procvičení látky.</a:t>
            </a:r>
          </a:p>
          <a:p>
            <a:pPr marL="277813" lvl="0" indent="-277813" algn="just" fontAlgn="base">
              <a:lnSpc>
                <a:spcPct val="120000"/>
              </a:lnSpc>
              <a:spcBef>
                <a:spcPts val="0"/>
              </a:spcBef>
              <a:spcAft>
                <a:spcPct val="0"/>
              </a:spcAft>
              <a:buClr>
                <a:srgbClr val="000000"/>
              </a:buClr>
              <a:buSzPct val="120000"/>
              <a:buFontTx/>
              <a:buChar char="•"/>
              <a:defRPr/>
            </a:pPr>
            <a:r>
              <a:rPr lang="cs-CZ" sz="2200" kern="0" dirty="0">
                <a:solidFill>
                  <a:srgbClr val="000000"/>
                </a:solidFill>
                <a:latin typeface="Times New Roman" pitchFamily="18" charset="0"/>
              </a:rPr>
              <a:t>Úlohy tvořivé, problémové.</a:t>
            </a:r>
          </a:p>
          <a:p>
            <a:pPr marL="1588" lvl="0" indent="-1588" algn="just" fontAlgn="base">
              <a:lnSpc>
                <a:spcPct val="120000"/>
              </a:lnSpc>
              <a:spcBef>
                <a:spcPts val="0"/>
              </a:spcBef>
              <a:spcAft>
                <a:spcPct val="0"/>
              </a:spcAft>
              <a:buClr>
                <a:srgbClr val="000000"/>
              </a:buClr>
              <a:buSzPct val="120000"/>
              <a:buNone/>
              <a:defRPr/>
            </a:pPr>
            <a:r>
              <a:rPr lang="cs-CZ" sz="2200" kern="0" dirty="0">
                <a:solidFill>
                  <a:srgbClr val="000000"/>
                </a:solidFill>
                <a:latin typeface="Times New Roman" pitchFamily="18" charset="0"/>
              </a:rPr>
              <a:t>Učební úlohy utřídila podle náročnosti poznávacích procesů </a:t>
            </a:r>
            <a:r>
              <a:rPr lang="cs-CZ" sz="2200" b="1" kern="0" dirty="0">
                <a:solidFill>
                  <a:srgbClr val="000000"/>
                </a:solidFill>
                <a:latin typeface="Times New Roman" pitchFamily="18" charset="0"/>
              </a:rPr>
              <a:t>D. </a:t>
            </a:r>
            <a:r>
              <a:rPr lang="cs-CZ" sz="2200" b="1" kern="0" dirty="0" err="1">
                <a:solidFill>
                  <a:srgbClr val="000000"/>
                </a:solidFill>
                <a:latin typeface="Times New Roman" pitchFamily="18" charset="0"/>
              </a:rPr>
              <a:t>Tollingerová</a:t>
            </a:r>
            <a:r>
              <a:rPr lang="cs-CZ" sz="2200" b="1" kern="0" dirty="0">
                <a:solidFill>
                  <a:srgbClr val="000000"/>
                </a:solidFill>
                <a:latin typeface="Times New Roman" pitchFamily="18" charset="0"/>
              </a:rPr>
              <a:t>. </a:t>
            </a:r>
            <a:r>
              <a:rPr lang="cs-CZ" sz="2200" kern="0" dirty="0">
                <a:solidFill>
                  <a:srgbClr val="000000"/>
                </a:solidFill>
                <a:latin typeface="Times New Roman" pitchFamily="18" charset="0"/>
              </a:rPr>
              <a:t>Úlohy jsou v jednotlivých kategoriích uspořádány podle postupně stoupající náročnosti. Tato taxonomie vychází </a:t>
            </a:r>
            <a:r>
              <a:rPr lang="cs-CZ" sz="2200" b="1" kern="0" dirty="0">
                <a:solidFill>
                  <a:srgbClr val="000000"/>
                </a:solidFill>
                <a:latin typeface="Times New Roman" pitchFamily="18" charset="0"/>
              </a:rPr>
              <a:t>z </a:t>
            </a:r>
            <a:r>
              <a:rPr lang="cs-CZ" sz="2200" b="1" kern="0" dirty="0" err="1">
                <a:solidFill>
                  <a:srgbClr val="000000"/>
                </a:solidFill>
                <a:latin typeface="Times New Roman" pitchFamily="18" charset="0"/>
              </a:rPr>
              <a:t>Bloomovy</a:t>
            </a:r>
            <a:r>
              <a:rPr lang="cs-CZ" sz="2200" b="1" kern="0" dirty="0">
                <a:solidFill>
                  <a:srgbClr val="000000"/>
                </a:solidFill>
                <a:latin typeface="Times New Roman" pitchFamily="18" charset="0"/>
              </a:rPr>
              <a:t> taxonomie kognitivních cílů</a:t>
            </a:r>
            <a:r>
              <a:rPr lang="cs-CZ" sz="2200" b="1" kern="0" dirty="0" smtClean="0">
                <a:solidFill>
                  <a:srgbClr val="000000"/>
                </a:solidFill>
                <a:latin typeface="Times New Roman" pitchFamily="18" charset="0"/>
              </a:rPr>
              <a:t>.</a:t>
            </a:r>
            <a:endParaRPr lang="cs-CZ" sz="2200" b="1" kern="0" dirty="0">
              <a:solidFill>
                <a:srgbClr val="000000"/>
              </a:solidFill>
              <a:latin typeface="Times New Roman"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47</a:t>
            </a:fld>
            <a:endParaRPr lang="cs-CZ"/>
          </a:p>
        </p:txBody>
      </p:sp>
    </p:spTree>
    <p:extLst>
      <p:ext uri="{BB962C8B-B14F-4D97-AF65-F5344CB8AC3E}">
        <p14:creationId xmlns:p14="http://schemas.microsoft.com/office/powerpoint/2010/main" val="15665179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192688"/>
          </a:xfrm>
        </p:spPr>
        <p:txBody>
          <a:bodyPr>
            <a:normAutofit/>
          </a:bodyPr>
          <a:lstStyle/>
          <a:p>
            <a:pPr marL="0" lvl="0" indent="0">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Vybrané </a:t>
            </a:r>
            <a:r>
              <a:rPr lang="cs-CZ" sz="2000" b="1" dirty="0">
                <a:solidFill>
                  <a:schemeClr val="accent6">
                    <a:lumMod val="50000"/>
                  </a:schemeClr>
                </a:solidFill>
                <a:latin typeface="Times New Roman" panose="02020603050405020304" pitchFamily="18" charset="0"/>
                <a:cs typeface="Times New Roman" panose="02020603050405020304" pitchFamily="18" charset="0"/>
              </a:rPr>
              <a:t>metody aktivizující výuky</a:t>
            </a:r>
          </a:p>
          <a:p>
            <a:pPr marL="0" lvl="0" indent="0">
              <a:spcBef>
                <a:spcPts val="0"/>
              </a:spcBef>
              <a:buNone/>
            </a:pPr>
            <a:endParaRPr lang="cs-CZ" sz="2000" b="1"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Jsou to postupy, které vedou výuku tak, aby se </a:t>
            </a:r>
            <a:r>
              <a:rPr lang="cs-CZ" altLang="cs-CZ" sz="2000" kern="0" dirty="0" err="1">
                <a:solidFill>
                  <a:prstClr val="black"/>
                </a:solidFill>
                <a:latin typeface="Times New Roman" panose="02020603050405020304" pitchFamily="18" charset="0"/>
                <a:cs typeface="Times New Roman" panose="02020603050405020304" pitchFamily="18" charset="0"/>
              </a:rPr>
              <a:t>vv</a:t>
            </a:r>
            <a:r>
              <a:rPr lang="cs-CZ" altLang="cs-CZ" sz="2000" kern="0" dirty="0">
                <a:solidFill>
                  <a:prstClr val="black"/>
                </a:solidFill>
                <a:latin typeface="Times New Roman" panose="02020603050405020304" pitchFamily="18" charset="0"/>
                <a:cs typeface="Times New Roman" panose="02020603050405020304" pitchFamily="18" charset="0"/>
              </a:rPr>
              <a:t>. cílů dosahovalo hlavně na základě vlastní učební práce žáků, přičemž  se klade důraz na myšlení a řešení problémů. Metody vysoce efektivní ve vztahu k osvojovaným vědomostem a dovednostem i ve vztahu k rozvoji myšlení, představivosti, fantazie, tvůrčích schopností…atd. </a:t>
            </a:r>
            <a:r>
              <a:rPr lang="cs-CZ" altLang="cs-CZ" sz="2000" b="1" kern="0" dirty="0">
                <a:solidFill>
                  <a:prstClr val="black"/>
                </a:solidFill>
                <a:latin typeface="Times New Roman" panose="02020603050405020304" pitchFamily="18" charset="0"/>
                <a:cs typeface="Times New Roman" panose="02020603050405020304" pitchFamily="18" charset="0"/>
              </a:rPr>
              <a:t>Náročné na učitelovu přípravu</a:t>
            </a:r>
            <a:r>
              <a:rPr lang="cs-CZ" altLang="cs-CZ" sz="2000" kern="0" dirty="0">
                <a:solidFill>
                  <a:prstClr val="black"/>
                </a:solidFill>
                <a:latin typeface="Times New Roman" panose="02020603050405020304" pitchFamily="18" charset="0"/>
                <a:cs typeface="Times New Roman" panose="02020603050405020304" pitchFamily="18" charset="0"/>
              </a:rPr>
              <a:t>  a kladou vyšší  nároky i na žáky</a:t>
            </a:r>
            <a:r>
              <a:rPr lang="cs-CZ" altLang="cs-CZ" sz="2000" kern="0" dirty="0" smtClean="0">
                <a:solidFill>
                  <a:prstClr val="black"/>
                </a:solidFill>
                <a:latin typeface="Times New Roman" panose="02020603050405020304" pitchFamily="18" charset="0"/>
                <a:cs typeface="Times New Roman" panose="02020603050405020304" pitchFamily="18" charset="0"/>
              </a:rPr>
              <a:t>.</a:t>
            </a:r>
            <a:endParaRPr lang="cs-CZ" altLang="cs-CZ" sz="2000" b="1" kern="0" dirty="0">
              <a:solidFill>
                <a:srgbClr val="FFFFFF"/>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endParaRPr lang="cs-CZ" altLang="cs-CZ" sz="2000" b="1" kern="0" dirty="0" smtClean="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Diskusní metody</a:t>
            </a:r>
            <a:endPar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Rozhovor </a:t>
            </a:r>
            <a:r>
              <a:rPr lang="cs-CZ" altLang="cs-CZ" sz="2000" b="1" kern="0" dirty="0">
                <a:solidFill>
                  <a:prstClr val="black"/>
                </a:solidFill>
                <a:latin typeface="Times New Roman" panose="02020603050405020304" pitchFamily="18" charset="0"/>
                <a:cs typeface="Times New Roman" panose="02020603050405020304" pitchFamily="18" charset="0"/>
              </a:rPr>
              <a:t>- </a:t>
            </a:r>
            <a:r>
              <a:rPr lang="cs-CZ" altLang="cs-CZ" sz="2000" kern="0" dirty="0">
                <a:solidFill>
                  <a:prstClr val="black"/>
                </a:solidFill>
                <a:latin typeface="Times New Roman" panose="02020603050405020304" pitchFamily="18" charset="0"/>
                <a:cs typeface="Times New Roman" panose="02020603050405020304" pitchFamily="18" charset="0"/>
              </a:rPr>
              <a:t>učitel se ptá a žák odpovídá. Základní prvek je otázka, která je aktivizujícím prvkem a usměrňujícím veškerou další činnost žáka. </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Dialog -</a:t>
            </a:r>
            <a:r>
              <a:rPr lang="cs-CZ" altLang="cs-CZ" sz="2000" kern="0" dirty="0">
                <a:solidFill>
                  <a:prstClr val="black"/>
                </a:solidFill>
                <a:latin typeface="Times New Roman" panose="02020603050405020304" pitchFamily="18" charset="0"/>
                <a:cs typeface="Times New Roman" panose="02020603050405020304" pitchFamily="18" charset="0"/>
              </a:rPr>
              <a:t> otázky si kladou vzájemně oba účastníci. Předpokládá vyspělejší žáky. </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defRPr/>
            </a:pPr>
            <a:r>
              <a:rPr lang="cs-CZ" altLang="cs-CZ" sz="2000" b="1" kern="0" dirty="0">
                <a:solidFill>
                  <a:prstClr val="black"/>
                </a:solidFill>
                <a:latin typeface="Times New Roman" panose="02020603050405020304" pitchFamily="18" charset="0"/>
                <a:cs typeface="Times New Roman" panose="02020603050405020304" pitchFamily="18" charset="0"/>
              </a:rPr>
              <a:t>Diskuse - </a:t>
            </a:r>
            <a:r>
              <a:rPr lang="cs-CZ" altLang="cs-CZ" sz="2000" kern="0" dirty="0">
                <a:solidFill>
                  <a:prstClr val="black"/>
                </a:solidFill>
                <a:latin typeface="Times New Roman" panose="02020603050405020304" pitchFamily="18" charset="0"/>
                <a:cs typeface="Times New Roman" panose="02020603050405020304" pitchFamily="18" charset="0"/>
              </a:rPr>
              <a:t>všichni členové skupiny si navzájem kladou otázky a odpovídají na ně. Diskutuje se na ožehává témata, která nemají jednoznačné řešení. Používá se tehdy, když chce učitel znát názory žáků na určitý problém. Smyslem je výměna názorů a rozvoj komunikačních schopností.  </a:t>
            </a: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48</a:t>
            </a:fld>
            <a:endParaRPr lang="cs-CZ"/>
          </a:p>
        </p:txBody>
      </p:sp>
    </p:spTree>
    <p:extLst>
      <p:ext uri="{BB962C8B-B14F-4D97-AF65-F5344CB8AC3E}">
        <p14:creationId xmlns:p14="http://schemas.microsoft.com/office/powerpoint/2010/main" val="2116442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480720"/>
          </a:xfrm>
        </p:spPr>
        <p:txBody>
          <a:bodyPr>
            <a:noAutofit/>
          </a:bodyPr>
          <a:lstStyle/>
          <a:p>
            <a:pPr marL="1588" lvl="0" indent="17463" algn="just" fontAlgn="base">
              <a:lnSpc>
                <a:spcPct val="110000"/>
              </a:lnSpc>
              <a:spcBef>
                <a:spcPts val="0"/>
              </a:spcBef>
              <a:spcAft>
                <a:spcPct val="0"/>
              </a:spcAft>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Problémová metoda (řešení výukových problémů</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a:t>
            </a:r>
          </a:p>
          <a:p>
            <a:pPr marL="1588" lvl="0" indent="17463" algn="just" fontAlgn="base">
              <a:lnSpc>
                <a:spcPct val="110000"/>
              </a:lnSpc>
              <a:spcBef>
                <a:spcPts val="0"/>
              </a:spcBef>
              <a:spcAft>
                <a:spcPct val="0"/>
              </a:spcAft>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Podstata </a:t>
            </a:r>
            <a:r>
              <a:rPr lang="cs-CZ" altLang="cs-CZ" sz="2000" kern="0" dirty="0">
                <a:latin typeface="Times New Roman" panose="02020603050405020304" pitchFamily="18" charset="0"/>
                <a:cs typeface="Times New Roman" panose="02020603050405020304" pitchFamily="18" charset="0"/>
              </a:rPr>
              <a:t>s</a:t>
            </a:r>
            <a:r>
              <a:rPr lang="cs-CZ" altLang="cs-CZ" sz="2000" kern="0" dirty="0" smtClean="0">
                <a:latin typeface="Times New Roman" panose="02020603050405020304" pitchFamily="18" charset="0"/>
                <a:cs typeface="Times New Roman" panose="02020603050405020304" pitchFamily="18" charset="0"/>
              </a:rPr>
              <a:t>počívá </a:t>
            </a:r>
            <a:r>
              <a:rPr lang="cs-CZ" altLang="cs-CZ" sz="2000" kern="0" dirty="0">
                <a:latin typeface="Times New Roman" panose="02020603050405020304" pitchFamily="18" charset="0"/>
                <a:cs typeface="Times New Roman" panose="02020603050405020304" pitchFamily="18" charset="0"/>
              </a:rPr>
              <a:t>v tom, že žákům nejsou sdělovány tzv. hotové poznatky, kladoucí nároky hlavně na </a:t>
            </a:r>
            <a:r>
              <a:rPr lang="cs-CZ" altLang="cs-CZ" sz="2000" kern="0" dirty="0" smtClean="0">
                <a:latin typeface="Times New Roman" panose="02020603050405020304" pitchFamily="18" charset="0"/>
                <a:cs typeface="Times New Roman" panose="02020603050405020304" pitchFamily="18" charset="0"/>
              </a:rPr>
              <a:t>paměť, </a:t>
            </a:r>
            <a:r>
              <a:rPr lang="cs-CZ" altLang="cs-CZ" sz="2000" kern="0" dirty="0">
                <a:latin typeface="Times New Roman" panose="02020603050405020304" pitchFamily="18" charset="0"/>
                <a:cs typeface="Times New Roman" panose="02020603050405020304" pitchFamily="18" charset="0"/>
              </a:rPr>
              <a:t>ale jsou vedení k </a:t>
            </a:r>
            <a:r>
              <a:rPr lang="cs-CZ" altLang="cs-CZ" sz="2000" kern="0" dirty="0" smtClean="0">
                <a:latin typeface="Times New Roman" panose="02020603050405020304" pitchFamily="18" charset="0"/>
                <a:cs typeface="Times New Roman" panose="02020603050405020304" pitchFamily="18" charset="0"/>
              </a:rPr>
              <a:t>tomu, </a:t>
            </a:r>
            <a:r>
              <a:rPr lang="cs-CZ" altLang="cs-CZ" sz="2000" kern="0" dirty="0">
                <a:latin typeface="Times New Roman" panose="02020603050405020304" pitchFamily="18" charset="0"/>
                <a:cs typeface="Times New Roman" panose="02020603050405020304" pitchFamily="18" charset="0"/>
              </a:rPr>
              <a:t>aby samostatně nebo s nepatrnou pomocí učitele odvodili nové poznatky vlastní intenzivní myšlenkovou činností. Je to cesta náročnější a pomalejší.</a:t>
            </a: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Výukový problém</a:t>
            </a:r>
            <a:r>
              <a:rPr lang="cs-CZ" altLang="cs-CZ" sz="2000" kern="0" dirty="0" smtClean="0">
                <a:latin typeface="Times New Roman" panose="02020603050405020304" pitchFamily="18" charset="0"/>
                <a:cs typeface="Times New Roman" panose="02020603050405020304" pitchFamily="18" charset="0"/>
              </a:rPr>
              <a:t> - </a:t>
            </a:r>
            <a:r>
              <a:rPr lang="cs-CZ" altLang="cs-CZ" sz="2000" kern="0" dirty="0">
                <a:latin typeface="Times New Roman" panose="02020603050405020304" pitchFamily="18" charset="0"/>
                <a:cs typeface="Times New Roman" panose="02020603050405020304" pitchFamily="18" charset="0"/>
              </a:rPr>
              <a:t>je úkol, se kterým se žák</a:t>
            </a:r>
            <a:r>
              <a:rPr lang="cs-CZ" altLang="cs-CZ" sz="2000" b="1" kern="0" dirty="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dosud nesetkal a postup řešení neví. Je to teoretická nebo praktická obtíž, kterou žák samostatně řeší svým vlastním aktivním myšlenkovým zkoumáním. Přitom využívá dosavadní vědomosti a dovednosti.</a:t>
            </a: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Problémové vyučování</a:t>
            </a:r>
            <a:r>
              <a:rPr lang="cs-CZ" altLang="cs-CZ" sz="2000" kern="0" dirty="0" smtClean="0">
                <a:latin typeface="Times New Roman" panose="02020603050405020304" pitchFamily="18" charset="0"/>
                <a:cs typeface="Times New Roman" panose="02020603050405020304" pitchFamily="18" charset="0"/>
              </a:rPr>
              <a:t> - </a:t>
            </a:r>
            <a:r>
              <a:rPr lang="cs-CZ" altLang="cs-CZ" sz="2000" kern="0" dirty="0">
                <a:latin typeface="Times New Roman" panose="02020603050405020304" pitchFamily="18" charset="0"/>
                <a:cs typeface="Times New Roman" panose="02020603050405020304" pitchFamily="18" charset="0"/>
              </a:rPr>
              <a:t>soubor činností jako organizování problémových situací, formování problémů, poskytnutí nezbytné pomocí žákům při řešení problému, ověřování těchto řešení  a řízení procesu systematizace a upevňování takto získaných poznatků</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kern="0" dirty="0">
                <a:latin typeface="Times New Roman" panose="02020603050405020304" pitchFamily="18" charset="0"/>
                <a:cs typeface="Times New Roman" panose="02020603050405020304" pitchFamily="18" charset="0"/>
              </a:rPr>
              <a:t>Vlastnosti problému:</a:t>
            </a:r>
          </a:p>
          <a:p>
            <a:pPr marL="287338" indent="-285750" algn="just" fontAlgn="base">
              <a:lnSpc>
                <a:spcPct val="110000"/>
              </a:lnSpc>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Měli by vycházet z reálných životních situací nebo na ně </a:t>
            </a:r>
            <a:r>
              <a:rPr lang="cs-CZ" altLang="cs-CZ" sz="2000" kern="0" dirty="0" smtClean="0">
                <a:latin typeface="Times New Roman" panose="02020603050405020304" pitchFamily="18" charset="0"/>
                <a:cs typeface="Times New Roman" panose="02020603050405020304" pitchFamily="18" charset="0"/>
              </a:rPr>
              <a:t>navazovat.</a:t>
            </a:r>
            <a:endParaRPr lang="cs-CZ" altLang="cs-CZ" sz="2000" kern="0" dirty="0">
              <a:latin typeface="Times New Roman" panose="02020603050405020304" pitchFamily="18" charset="0"/>
              <a:cs typeface="Times New Roman" panose="02020603050405020304" pitchFamily="18" charset="0"/>
            </a:endParaRPr>
          </a:p>
          <a:p>
            <a:pPr marL="287338" indent="-285750" algn="just" fontAlgn="base">
              <a:lnSpc>
                <a:spcPct val="110000"/>
              </a:lnSpc>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Měli by být přiměřené věku a schopnostem </a:t>
            </a:r>
            <a:r>
              <a:rPr lang="cs-CZ" altLang="cs-CZ" sz="2000" kern="0" dirty="0" smtClean="0">
                <a:latin typeface="Times New Roman" panose="02020603050405020304" pitchFamily="18" charset="0"/>
                <a:cs typeface="Times New Roman" panose="02020603050405020304" pitchFamily="18" charset="0"/>
              </a:rPr>
              <a:t>žáků.</a:t>
            </a:r>
            <a:endParaRPr lang="cs-CZ" altLang="cs-CZ" sz="2000" kern="0" dirty="0">
              <a:latin typeface="Times New Roman" panose="02020603050405020304" pitchFamily="18" charset="0"/>
              <a:cs typeface="Times New Roman" panose="02020603050405020304" pitchFamily="18" charset="0"/>
            </a:endParaRPr>
          </a:p>
          <a:p>
            <a:pPr marL="287338" indent="-285750" algn="just" fontAlgn="base">
              <a:lnSpc>
                <a:spcPct val="110000"/>
              </a:lnSpc>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Měli by vést k uvažování, hledání, zkoumání</a:t>
            </a:r>
            <a:r>
              <a:rPr lang="cs-CZ" altLang="cs-CZ" sz="2000" kern="0" dirty="0" smtClean="0">
                <a:latin typeface="Times New Roman" panose="02020603050405020304" pitchFamily="18" charset="0"/>
                <a:cs typeface="Times New Roman" panose="02020603050405020304" pitchFamily="18" charset="0"/>
              </a:rPr>
              <a:t>.</a:t>
            </a:r>
            <a:endParaRPr lang="cs-CZ" altLang="cs-CZ" sz="2000" b="1" kern="0" dirty="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Způsoby řešení problému: </a:t>
            </a:r>
            <a:r>
              <a:rPr lang="cs-CZ" altLang="cs-CZ" sz="2000" kern="0" dirty="0">
                <a:latin typeface="Times New Roman" panose="02020603050405020304" pitchFamily="18" charset="0"/>
                <a:cs typeface="Times New Roman" panose="02020603050405020304" pitchFamily="18" charset="0"/>
              </a:rPr>
              <a:t>rozumovou analýzou, postřehem intuicí, metodou pokusu a omylu</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49</a:t>
            </a:fld>
            <a:endParaRPr lang="cs-CZ"/>
          </a:p>
        </p:txBody>
      </p:sp>
    </p:spTree>
    <p:extLst>
      <p:ext uri="{BB962C8B-B14F-4D97-AF65-F5344CB8AC3E}">
        <p14:creationId xmlns:p14="http://schemas.microsoft.com/office/powerpoint/2010/main" val="156753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a:bodyPr>
          <a:lstStyle/>
          <a:p>
            <a:pPr marL="0" indent="360363" algn="just">
              <a:spcBef>
                <a:spcPts val="0"/>
              </a:spcBef>
              <a:buAutoNum type="arabicPeriod"/>
            </a:pP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Didaktika jako věda a nástroj učitele, vztah k ostatním vědám. Základní pojmy</a:t>
            </a:r>
            <a:r>
              <a:rPr lang="cs-CZ" sz="2800" b="1" dirty="0">
                <a:solidFill>
                  <a:schemeClr val="accent6">
                    <a:lumMod val="50000"/>
                  </a:schemeClr>
                </a:solidFill>
                <a:latin typeface="Times New Roman" panose="02020603050405020304" pitchFamily="18" charset="0"/>
                <a:cs typeface="Times New Roman" panose="02020603050405020304" pitchFamily="18" charset="0"/>
              </a:rPr>
              <a:t>. Vzdělávací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teorie  </a:t>
            </a:r>
          </a:p>
          <a:p>
            <a:pPr marL="0" indent="0" algn="just">
              <a:spcBef>
                <a:spcPts val="0"/>
              </a:spcBef>
              <a:buNone/>
            </a:pPr>
            <a:endParaRPr lang="cs-CZ" sz="2000" dirty="0" smtClean="0">
              <a:solidFill>
                <a:schemeClr val="accent6">
                  <a:lumMod val="50000"/>
                </a:schemeClr>
              </a:solidFill>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Úvodní poznámka </a:t>
            </a: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Slovo </a:t>
            </a:r>
            <a:r>
              <a:rPr lang="cs-CZ" sz="2000" b="1" dirty="0" smtClean="0">
                <a:latin typeface="Times New Roman" panose="02020603050405020304" pitchFamily="18" charset="0"/>
                <a:cs typeface="Times New Roman" panose="02020603050405020304" pitchFamily="18" charset="0"/>
              </a:rPr>
              <a:t>didaktika </a:t>
            </a:r>
            <a:r>
              <a:rPr lang="cs-CZ" sz="2000" dirty="0" smtClean="0">
                <a:latin typeface="Times New Roman" panose="02020603050405020304" pitchFamily="18" charset="0"/>
                <a:cs typeface="Times New Roman" panose="02020603050405020304" pitchFamily="18" charset="0"/>
              </a:rPr>
              <a:t>odvozeno z řeckých slov </a:t>
            </a:r>
            <a:r>
              <a:rPr lang="cs-CZ" sz="2000" dirty="0" err="1" smtClean="0">
                <a:latin typeface="Times New Roman" panose="02020603050405020304" pitchFamily="18" charset="0"/>
                <a:cs typeface="Times New Roman" panose="02020603050405020304" pitchFamily="18" charset="0"/>
              </a:rPr>
              <a:t>didaktikos</a:t>
            </a:r>
            <a:r>
              <a:rPr lang="cs-CZ" sz="2000" dirty="0" smtClean="0">
                <a:latin typeface="Times New Roman" panose="02020603050405020304" pitchFamily="18" charset="0"/>
                <a:cs typeface="Times New Roman" panose="02020603050405020304" pitchFamily="18" charset="0"/>
              </a:rPr>
              <a:t> (poučující) a </a:t>
            </a:r>
            <a:r>
              <a:rPr lang="cs-CZ" sz="2000" dirty="0" err="1" smtClean="0">
                <a:latin typeface="Times New Roman" panose="02020603050405020304" pitchFamily="18" charset="0"/>
                <a:cs typeface="Times New Roman" panose="02020603050405020304" pitchFamily="18" charset="0"/>
              </a:rPr>
              <a:t>didasko</a:t>
            </a:r>
            <a:r>
              <a:rPr lang="cs-CZ" sz="2000" dirty="0" smtClean="0">
                <a:latin typeface="Times New Roman" panose="02020603050405020304" pitchFamily="18" charset="0"/>
                <a:cs typeface="Times New Roman" panose="02020603050405020304" pitchFamily="18" charset="0"/>
              </a:rPr>
              <a:t> (učím se).</a:t>
            </a: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Vlastní název didaktika zaveden začátkem 17. století (W. </a:t>
            </a:r>
            <a:r>
              <a:rPr lang="cs-CZ" sz="2000" dirty="0" err="1" smtClean="0">
                <a:latin typeface="Times New Roman" panose="02020603050405020304" pitchFamily="18" charset="0"/>
                <a:cs typeface="Times New Roman" panose="02020603050405020304" pitchFamily="18" charset="0"/>
              </a:rPr>
              <a:t>Ratke</a:t>
            </a:r>
            <a:r>
              <a:rPr lang="cs-CZ" sz="2000" dirty="0" smtClean="0">
                <a:latin typeface="Times New Roman" panose="02020603050405020304" pitchFamily="18" charset="0"/>
                <a:cs typeface="Times New Roman" panose="02020603050405020304" pitchFamily="18" charset="0"/>
              </a:rPr>
              <a:t> – označoval jí cestu učen, slovo didaktika se překládalo jako umění vyučovat).</a:t>
            </a:r>
          </a:p>
          <a:p>
            <a:pPr marL="0" indent="0" algn="just">
              <a:spcBef>
                <a:spcPts val="0"/>
              </a:spcBef>
              <a:buNone/>
            </a:pPr>
            <a:r>
              <a:rPr lang="cs-CZ" sz="2000" dirty="0" smtClean="0">
                <a:latin typeface="Times New Roman" panose="02020603050405020304" pitchFamily="18" charset="0"/>
                <a:cs typeface="Times New Roman" panose="02020603050405020304" pitchFamily="18" charset="0"/>
              </a:rPr>
              <a:t>Mezník ve vývoji didaktiky - J. A. Komenský (1592-1670), který vypracoval první systematickou didaktiku, Velká didaktika (1657). (</a:t>
            </a:r>
            <a:r>
              <a:rPr lang="cs-CZ" sz="2000" dirty="0" err="1" smtClean="0">
                <a:latin typeface="Times New Roman" panose="02020603050405020304" pitchFamily="18" charset="0"/>
                <a:cs typeface="Times New Roman" panose="02020603050405020304" pitchFamily="18" charset="0"/>
              </a:rPr>
              <a:t>Didactica</a:t>
            </a:r>
            <a:r>
              <a:rPr lang="cs-CZ" sz="2000" dirty="0" smtClean="0">
                <a:latin typeface="Times New Roman" panose="02020603050405020304" pitchFamily="18" charset="0"/>
                <a:cs typeface="Times New Roman" panose="02020603050405020304" pitchFamily="18" charset="0"/>
              </a:rPr>
              <a:t> </a:t>
            </a:r>
            <a:r>
              <a:rPr lang="cs-CZ" sz="2000" dirty="0" err="1" smtClean="0">
                <a:latin typeface="Times New Roman" panose="02020603050405020304" pitchFamily="18" charset="0"/>
                <a:cs typeface="Times New Roman" panose="02020603050405020304" pitchFamily="18" charset="0"/>
              </a:rPr>
              <a:t>magna</a:t>
            </a:r>
            <a:r>
              <a:rPr lang="cs-CZ" sz="2000" dirty="0" smtClean="0">
                <a:latin typeface="Times New Roman" panose="02020603050405020304" pitchFamily="18" charset="0"/>
                <a:cs typeface="Times New Roman" panose="02020603050405020304" pitchFamily="18" charset="0"/>
              </a:rPr>
              <a:t>). Komenský chápe didaktiku jako „všeobecné umění, jak naučit všechny všemu“. </a:t>
            </a:r>
          </a:p>
          <a:p>
            <a:pPr marL="0" indent="0" algn="just">
              <a:spcBef>
                <a:spcPts val="0"/>
              </a:spcBef>
              <a:buNone/>
            </a:pPr>
            <a:endParaRPr lang="cs-CZ" sz="2000"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2000" b="1" dirty="0" smtClean="0">
                <a:solidFill>
                  <a:schemeClr val="accent6">
                    <a:lumMod val="50000"/>
                  </a:schemeClr>
                </a:solidFill>
                <a:latin typeface="Times New Roman" panose="02020603050405020304" pitchFamily="18" charset="0"/>
                <a:cs typeface="Times New Roman" panose="02020603050405020304" pitchFamily="18" charset="0"/>
              </a:rPr>
              <a:t>Vymezení didaktiky jako vědy a základních pojmů</a:t>
            </a: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Didaktika - </a:t>
            </a:r>
            <a:r>
              <a:rPr lang="cs-CZ" sz="2000" dirty="0" smtClean="0">
                <a:latin typeface="Times New Roman" panose="02020603050405020304" pitchFamily="18" charset="0"/>
                <a:cs typeface="Times New Roman" panose="02020603050405020304" pitchFamily="18" charset="0"/>
              </a:rPr>
              <a:t>teorie vzdělávání, školní didaktika – teorie vyučování.</a:t>
            </a:r>
          </a:p>
          <a:p>
            <a:pPr marL="0" indent="0" algn="just">
              <a:spcBef>
                <a:spcPts val="0"/>
              </a:spcBef>
              <a:buNone/>
            </a:pPr>
            <a:r>
              <a:rPr lang="cs-CZ" sz="2000" b="1" dirty="0" smtClean="0">
                <a:latin typeface="Times New Roman" panose="02020603050405020304" pitchFamily="18" charset="0"/>
                <a:cs typeface="Times New Roman" panose="02020603050405020304" pitchFamily="18" charset="0"/>
              </a:rPr>
              <a:t>Vzdělávání -</a:t>
            </a:r>
            <a:r>
              <a:rPr lang="cs-CZ" sz="2000" dirty="0" smtClean="0">
                <a:latin typeface="Times New Roman" panose="02020603050405020304" pitchFamily="18" charset="0"/>
                <a:cs typeface="Times New Roman" panose="02020603050405020304" pitchFamily="18" charset="0"/>
              </a:rPr>
              <a:t> proces osvojování nových vědomostí, dovedností, návyků, postojů. Také proces formování osobnosti, názorů a zájmů.</a:t>
            </a:r>
          </a:p>
          <a:p>
            <a:pPr marL="0" indent="0" algn="just">
              <a:spcBef>
                <a:spcPts val="0"/>
              </a:spcBef>
              <a:buNone/>
            </a:pPr>
            <a:endParaRPr lang="cs-CZ" sz="2000" dirty="0" smtClean="0">
              <a:latin typeface="Times New Roman" panose="02020603050405020304" pitchFamily="18" charset="0"/>
              <a:cs typeface="Times New Roman" panose="02020603050405020304" pitchFamily="18" charset="0"/>
            </a:endParaRPr>
          </a:p>
          <a:p>
            <a:pPr marL="0" indent="0" algn="just">
              <a:buNone/>
            </a:pPr>
            <a:endParaRPr lang="cs-CZ" sz="20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a:t>
            </a:fld>
            <a:endParaRPr lang="cs-CZ"/>
          </a:p>
        </p:txBody>
      </p:sp>
    </p:spTree>
    <p:extLst>
      <p:ext uri="{BB962C8B-B14F-4D97-AF65-F5344CB8AC3E}">
        <p14:creationId xmlns:p14="http://schemas.microsoft.com/office/powerpoint/2010/main" val="42320710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120680"/>
          </a:xfrm>
        </p:spPr>
        <p:txBody>
          <a:bodyPr>
            <a:noAutofit/>
          </a:bodyPr>
          <a:lstStyle/>
          <a:p>
            <a:pPr marL="1588" lvl="0" indent="17463" algn="just" fontAlgn="base">
              <a:spcBef>
                <a:spcPts val="0"/>
              </a:spcBef>
              <a:spcAft>
                <a:spcPct val="0"/>
              </a:spcAft>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Situační </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metody</a:t>
            </a:r>
          </a:p>
          <a:p>
            <a:pPr marL="1588" lvl="0" indent="17463"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P</a:t>
            </a:r>
            <a:r>
              <a:rPr lang="cs-CZ" altLang="cs-CZ" sz="2000" b="1" kern="0" dirty="0" smtClean="0">
                <a:latin typeface="Times New Roman" panose="02020603050405020304" pitchFamily="18" charset="0"/>
                <a:cs typeface="Times New Roman" panose="02020603050405020304" pitchFamily="18" charset="0"/>
              </a:rPr>
              <a:t>odstata </a:t>
            </a:r>
            <a:r>
              <a:rPr lang="cs-CZ" altLang="cs-CZ" sz="2000" b="1" kern="0" dirty="0">
                <a:latin typeface="Times New Roman" panose="02020603050405020304" pitchFamily="18" charset="0"/>
                <a:cs typeface="Times New Roman" panose="02020603050405020304" pitchFamily="18" charset="0"/>
              </a:rPr>
              <a:t>spočívá v hledání postupů vedoucích k řešení určité konkrétní situace, případu, která je žákům </a:t>
            </a:r>
            <a:r>
              <a:rPr lang="cs-CZ" altLang="cs-CZ" sz="2000" b="1" kern="0" dirty="0" smtClean="0">
                <a:latin typeface="Times New Roman" panose="02020603050405020304" pitchFamily="18" charset="0"/>
                <a:cs typeface="Times New Roman" panose="02020603050405020304" pitchFamily="18" charset="0"/>
              </a:rPr>
              <a:t>prezentován </a:t>
            </a:r>
            <a:r>
              <a:rPr lang="cs-CZ" altLang="cs-CZ" sz="2000" b="1" kern="0" dirty="0">
                <a:latin typeface="Times New Roman" panose="02020603050405020304" pitchFamily="18" charset="0"/>
                <a:cs typeface="Times New Roman" panose="02020603050405020304" pitchFamily="18" charset="0"/>
              </a:rPr>
              <a:t>k řešení.</a:t>
            </a:r>
            <a:r>
              <a:rPr lang="cs-CZ" altLang="cs-CZ" sz="2000" kern="0" dirty="0">
                <a:latin typeface="Times New Roman" panose="02020603050405020304" pitchFamily="18" charset="0"/>
                <a:cs typeface="Times New Roman" panose="02020603050405020304" pitchFamily="18" charset="0"/>
              </a:rPr>
              <a:t> Při realizaci jsou žáci spíše statickými pozorovateli. Východisko- přesný popis konkrétní situace, doplněný např. schématy, obrazem, videozáznamem apod. Úkolem žáků je najít (navrhnout) postup, jak danou situaci řešit. Tvořivý moment lze vidět ve vyhledávání potřebných informací, v rozhodování o postupu i v síle představivosti, pomocí níž se anticipuje optimální řešení.</a:t>
            </a:r>
          </a:p>
          <a:p>
            <a:pPr lvl="0" algn="just" fontAlgn="base">
              <a:spcBef>
                <a:spcPts val="0"/>
              </a:spcBef>
              <a:spcAft>
                <a:spcPct val="0"/>
              </a:spcAft>
              <a:buClr>
                <a:srgbClr val="FFCC00"/>
              </a:buClr>
              <a:buSzPct val="120000"/>
              <a:buNone/>
              <a:defRPr/>
            </a:pPr>
            <a:endParaRPr lang="cs-CZ" altLang="cs-CZ" sz="2000" b="1" kern="0" dirty="0" smtClean="0">
              <a:solidFill>
                <a:srgbClr val="FFFFFF"/>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lvl="0" algn="just" fontAlgn="base">
              <a:spcBef>
                <a:spcPts val="0"/>
              </a:spcBef>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Inscenační metody</a:t>
            </a:r>
            <a:endParaRPr lang="cs-CZ" altLang="cs-CZ" sz="2000" kern="0" dirty="0" smtClean="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P</a:t>
            </a:r>
            <a:r>
              <a:rPr lang="cs-CZ" altLang="cs-CZ" sz="2000" b="1" kern="0" dirty="0" smtClean="0">
                <a:latin typeface="Times New Roman" panose="02020603050405020304" pitchFamily="18" charset="0"/>
                <a:cs typeface="Times New Roman" panose="02020603050405020304" pitchFamily="18" charset="0"/>
              </a:rPr>
              <a:t>odstatu </a:t>
            </a:r>
            <a:r>
              <a:rPr lang="cs-CZ" altLang="cs-CZ" sz="2000" b="1" kern="0" dirty="0">
                <a:latin typeface="Times New Roman" panose="02020603050405020304" pitchFamily="18" charset="0"/>
                <a:cs typeface="Times New Roman" panose="02020603050405020304" pitchFamily="18" charset="0"/>
              </a:rPr>
              <a:t>tvoří vtažení žáků do prožívání situace. Žáci sami ztvárňují a představují určité osoby, činnosti. </a:t>
            </a:r>
            <a:r>
              <a:rPr lang="cs-CZ" altLang="cs-CZ" sz="2000" kern="0" dirty="0">
                <a:latin typeface="Times New Roman" panose="02020603050405020304" pitchFamily="18" charset="0"/>
                <a:cs typeface="Times New Roman" panose="02020603050405020304" pitchFamily="18" charset="0"/>
              </a:rPr>
              <a:t>Tyto metody využívají prvků dramatického učení a napomáhají osobnostnímu a sociálnímu rozvoji žáka. Je to metoda, která vede k naplňování osobnostně rozvojových i věcně vzdělávacích cílů prostřednictvím navození, přípravy, rozehrání a reflexe fiktivní situace s výchovně hodnotným obsahem. </a:t>
            </a:r>
          </a:p>
          <a:p>
            <a:pPr marL="1588" lvl="0" indent="17463" algn="just" fontAlgn="base">
              <a:spcBef>
                <a:spcPts val="0"/>
              </a:spcBef>
              <a:spcAft>
                <a:spcPct val="0"/>
              </a:spcAft>
              <a:buClr>
                <a:srgbClr val="FFCC00"/>
              </a:buClr>
              <a:buSzPct val="120000"/>
              <a:buNone/>
              <a:defRPr/>
            </a:pPr>
            <a:endParaRPr lang="cs-CZ" altLang="cs-CZ" sz="2000" b="1" kern="0" dirty="0" smtClean="0">
              <a:solidFill>
                <a:srgbClr val="FFFFFF"/>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Didaktické hry</a:t>
            </a:r>
          </a:p>
          <a:p>
            <a:pPr marL="1588" lvl="0" indent="17463"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J</a:t>
            </a:r>
            <a:r>
              <a:rPr lang="cs-CZ" altLang="cs-CZ" sz="2000" b="1" kern="0" dirty="0" smtClean="0">
                <a:latin typeface="Times New Roman" panose="02020603050405020304" pitchFamily="18" charset="0"/>
                <a:cs typeface="Times New Roman" panose="02020603050405020304" pitchFamily="18" charset="0"/>
              </a:rPr>
              <a:t>sou </a:t>
            </a:r>
            <a:r>
              <a:rPr lang="cs-CZ" altLang="cs-CZ" sz="2000" b="1" kern="0" dirty="0">
                <a:latin typeface="Times New Roman" panose="02020603050405020304" pitchFamily="18" charset="0"/>
                <a:cs typeface="Times New Roman" panose="02020603050405020304" pitchFamily="18" charset="0"/>
              </a:rPr>
              <a:t>hry, ke kterým žáky záměrně podnítí pedagog a které směřují k dosažení určitých didaktických cílů. Dobrovolně volená činnost. Učení probíhá nenásilně a jakoby ve druhém plánu. </a:t>
            </a:r>
            <a:endParaRPr lang="cs-CZ" sz="2000" b="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50</a:t>
            </a:fld>
            <a:endParaRPr lang="cs-CZ"/>
          </a:p>
        </p:txBody>
      </p:sp>
    </p:spTree>
    <p:extLst>
      <p:ext uri="{BB962C8B-B14F-4D97-AF65-F5344CB8AC3E}">
        <p14:creationId xmlns:p14="http://schemas.microsoft.com/office/powerpoint/2010/main" val="2619655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1588" lvl="0" indent="17463" algn="just" fontAlgn="base">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Je to hra s pravidly. Prostředek všestranného rozvoje osobnosti žáka. Je to činnost, při které dítě spontánně uplatňuje poznávací aktivity a realizuje poznávací činnosti pod primárním vlivem příslušného pravidla. Didaktická hra má následující komponenty: cíl hry, pomůcky, pravidla hry, obsah (vlastní hra a hodnocení). Při stanovení hry je třeba respektovat schopnosti a věkové zvláštnosti žáků. Nevhodně zvolená hra žáky odradí</a:t>
            </a:r>
            <a:r>
              <a:rPr lang="cs-CZ" altLang="cs-CZ" sz="2000" kern="0" dirty="0" smtClean="0">
                <a:solidFill>
                  <a:prstClr val="black"/>
                </a:solidFill>
                <a:latin typeface="Times New Roman" panose="02020603050405020304" pitchFamily="18" charset="0"/>
                <a:cs typeface="Times New Roman" panose="02020603050405020304" pitchFamily="18" charset="0"/>
              </a:rPr>
              <a:t>. Třeba </a:t>
            </a:r>
            <a:r>
              <a:rPr lang="cs-CZ" altLang="cs-CZ" sz="2000" kern="0" dirty="0">
                <a:solidFill>
                  <a:prstClr val="black"/>
                </a:solidFill>
                <a:latin typeface="Times New Roman" panose="02020603050405020304" pitchFamily="18" charset="0"/>
                <a:cs typeface="Times New Roman" panose="02020603050405020304" pitchFamily="18" charset="0"/>
              </a:rPr>
              <a:t>věnovat velkou pozornost přípravě pomůcek. Pravidla musí být jasná, stručná a přesná. Na konci nesmí chybět zhodnocení. </a:t>
            </a:r>
          </a:p>
          <a:p>
            <a:pPr marL="361950" lvl="0" indent="-361950" algn="just" fontAlgn="base">
              <a:spcBef>
                <a:spcPts val="0"/>
              </a:spcBef>
              <a:spcAft>
                <a:spcPct val="0"/>
              </a:spcAft>
              <a:buClr>
                <a:srgbClr val="FFCC00"/>
              </a:buClr>
              <a:buSzPct val="120000"/>
              <a:buNone/>
              <a:defRPr/>
            </a:pPr>
            <a:endParaRPr lang="cs-CZ" altLang="cs-CZ" sz="2000" b="1" kern="0" dirty="0" smtClean="0">
              <a:solidFill>
                <a:srgbClr val="FFCC00"/>
              </a:solidFill>
              <a:effectLst>
                <a:outerShdw blurRad="38100" dist="38100" dir="2700000" algn="tl">
                  <a:srgbClr val="000000"/>
                </a:outerShdw>
              </a:effectLst>
              <a:latin typeface="Tahoma"/>
            </a:endParaRPr>
          </a:p>
          <a:p>
            <a:pPr marL="361950" lvl="0" indent="-361950" algn="just" fontAlgn="base">
              <a:spcBef>
                <a:spcPts val="0"/>
              </a:spcBef>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Výukové </a:t>
            </a: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projekty (projektová výuka)</a:t>
            </a:r>
          </a:p>
          <a:p>
            <a:pPr marL="0" lvl="0" indent="0"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Projekt lze vymezit jako komplexní pracovní úkol, při jehož řešení si žáci současně osvojují nové vědomosti a dovednosti. </a:t>
            </a:r>
            <a:r>
              <a:rPr lang="cs-CZ" altLang="cs-CZ" sz="2000" kern="0" dirty="0">
                <a:latin typeface="Times New Roman" panose="02020603050405020304" pitchFamily="18" charset="0"/>
                <a:cs typeface="Times New Roman" panose="02020603050405020304" pitchFamily="18" charset="0"/>
              </a:rPr>
              <a:t>Při jeho realizaci se uplatňuje mnoho aktivizujících metod, zejména metod samostatné práce. Důležitá je kromě cíle i cesta k tomuto cíli. Je to proces poznávání, aktivní a samostatná myšlenková i praktická činnost žáků při řešení dílčích úkolů. Podstatou projektové výuky je zcela jiné uspořádání učební látky, než je obvyklé v systému vyučovacích předmětů</a:t>
            </a:r>
            <a:r>
              <a:rPr lang="cs-CZ" altLang="cs-CZ" sz="1800" kern="0" dirty="0">
                <a:latin typeface="Times New Roman" panose="02020603050405020304" pitchFamily="18" charset="0"/>
                <a:cs typeface="Times New Roman" panose="02020603050405020304" pitchFamily="18" charset="0"/>
              </a:rPr>
              <a:t>. </a:t>
            </a:r>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51</a:t>
            </a:fld>
            <a:endParaRPr lang="cs-CZ"/>
          </a:p>
        </p:txBody>
      </p:sp>
    </p:spTree>
    <p:extLst>
      <p:ext uri="{BB962C8B-B14F-4D97-AF65-F5344CB8AC3E}">
        <p14:creationId xmlns:p14="http://schemas.microsoft.com/office/powerpoint/2010/main" val="15559775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120680"/>
          </a:xfrm>
        </p:spPr>
        <p:txBody>
          <a:bodyPr>
            <a:noAutofit/>
          </a:bodyPr>
          <a:lstStyle/>
          <a:p>
            <a:pPr marL="361950" lvl="0" indent="-361950"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Postup </a:t>
            </a:r>
            <a:r>
              <a:rPr lang="cs-CZ" altLang="cs-CZ" sz="2000" b="1" kern="0" dirty="0">
                <a:latin typeface="Times New Roman" panose="02020603050405020304" pitchFamily="18" charset="0"/>
                <a:cs typeface="Times New Roman" panose="02020603050405020304" pitchFamily="18" charset="0"/>
              </a:rPr>
              <a:t>při využití výukových projektů:</a:t>
            </a:r>
          </a:p>
          <a:p>
            <a:pPr marL="457200" lvl="0" indent="-457200" algn="just" fontAlgn="base">
              <a:spcBef>
                <a:spcPts val="0"/>
              </a:spcBef>
              <a:spcAft>
                <a:spcPct val="0"/>
              </a:spcAft>
              <a:buSzPct val="100000"/>
              <a:buFont typeface="+mj-lt"/>
              <a:buAutoNum type="arabicPeriod"/>
              <a:defRPr/>
            </a:pPr>
            <a:r>
              <a:rPr lang="cs-CZ" altLang="cs-CZ" sz="2000" kern="0" dirty="0">
                <a:latin typeface="Times New Roman" panose="02020603050405020304" pitchFamily="18" charset="0"/>
                <a:cs typeface="Times New Roman" panose="02020603050405020304" pitchFamily="18" charset="0"/>
              </a:rPr>
              <a:t>Stanovení úkolu, který je pro žáky zajímavý, přitažlivý a představuje pro ně skutečný problém. Náměty by </a:t>
            </a:r>
            <a:r>
              <a:rPr lang="cs-CZ" altLang="cs-CZ" sz="2000" kern="0" dirty="0" smtClean="0">
                <a:latin typeface="Times New Roman" panose="02020603050405020304" pitchFamily="18" charset="0"/>
                <a:cs typeface="Times New Roman" panose="02020603050405020304" pitchFamily="18" charset="0"/>
              </a:rPr>
              <a:t>měly </a:t>
            </a:r>
            <a:r>
              <a:rPr lang="cs-CZ" altLang="cs-CZ" sz="2000" kern="0" dirty="0">
                <a:latin typeface="Times New Roman" panose="02020603050405020304" pitchFamily="18" charset="0"/>
                <a:cs typeface="Times New Roman" panose="02020603050405020304" pitchFamily="18" charset="0"/>
              </a:rPr>
              <a:t>vycházet z prostředí blízkého žákům a </a:t>
            </a:r>
            <a:r>
              <a:rPr lang="cs-CZ" altLang="cs-CZ" sz="2000" kern="0" dirty="0" smtClean="0">
                <a:latin typeface="Times New Roman" panose="02020603050405020304" pitchFamily="18" charset="0"/>
                <a:cs typeface="Times New Roman" panose="02020603050405020304" pitchFamily="18" charset="0"/>
              </a:rPr>
              <a:t>měly </a:t>
            </a:r>
            <a:r>
              <a:rPr lang="cs-CZ" altLang="cs-CZ" sz="2000" kern="0" dirty="0">
                <a:latin typeface="Times New Roman" panose="02020603050405020304" pitchFamily="18" charset="0"/>
                <a:cs typeface="Times New Roman" panose="02020603050405020304" pitchFamily="18" charset="0"/>
              </a:rPr>
              <a:t>by být přiměřené jejich věku a úrovní jejich předcházejícího poznání a jejich zájmům</a:t>
            </a:r>
            <a:r>
              <a:rPr lang="cs-CZ" altLang="cs-CZ" sz="2000" kern="0" dirty="0" smtClean="0">
                <a:latin typeface="Times New Roman" panose="02020603050405020304" pitchFamily="18" charset="0"/>
                <a:cs typeface="Times New Roman" panose="02020603050405020304" pitchFamily="18" charset="0"/>
              </a:rPr>
              <a:t>. Vhodná </a:t>
            </a:r>
            <a:r>
              <a:rPr lang="cs-CZ" altLang="cs-CZ" sz="2000" kern="0" dirty="0">
                <a:latin typeface="Times New Roman" panose="02020603050405020304" pitchFamily="18" charset="0"/>
                <a:cs typeface="Times New Roman" panose="02020603050405020304" pitchFamily="18" charset="0"/>
              </a:rPr>
              <a:t>motivace je důležitá.</a:t>
            </a:r>
          </a:p>
          <a:p>
            <a:pPr marL="457200" lvl="0" indent="-457200" algn="just" fontAlgn="base">
              <a:spcBef>
                <a:spcPts val="0"/>
              </a:spcBef>
              <a:spcAft>
                <a:spcPct val="0"/>
              </a:spcAft>
              <a:buSzPct val="100000"/>
              <a:buFont typeface="+mj-lt"/>
              <a:buAutoNum type="arabicPeriod"/>
              <a:defRPr/>
            </a:pPr>
            <a:r>
              <a:rPr lang="cs-CZ" altLang="cs-CZ" sz="2000" kern="0" dirty="0">
                <a:latin typeface="Times New Roman" panose="02020603050405020304" pitchFamily="18" charset="0"/>
                <a:cs typeface="Times New Roman" panose="02020603050405020304" pitchFamily="18" charset="0"/>
              </a:rPr>
              <a:t>Stanovení postupu při realizaci projektu, rozdělení úkolů. Měla by probíhat formou diskuse se žáky</a:t>
            </a:r>
            <a:r>
              <a:rPr lang="cs-CZ" altLang="cs-CZ" sz="2000" kern="0" dirty="0" smtClean="0">
                <a:latin typeface="Times New Roman" panose="02020603050405020304" pitchFamily="18" charset="0"/>
                <a:cs typeface="Times New Roman" panose="02020603050405020304" pitchFamily="18" charset="0"/>
              </a:rPr>
              <a:t>. Je </a:t>
            </a:r>
            <a:r>
              <a:rPr lang="cs-CZ" altLang="cs-CZ" sz="2000" kern="0" dirty="0">
                <a:latin typeface="Times New Roman" panose="02020603050405020304" pitchFamily="18" charset="0"/>
                <a:cs typeface="Times New Roman" panose="02020603050405020304" pitchFamily="18" charset="0"/>
              </a:rPr>
              <a:t>také třeba rozvážit spotřebu materiálu a potřebné náklady, zajištění odpovědnosti a plnění jednotlivých úkolů a způsob prezentace výstupů.</a:t>
            </a:r>
          </a:p>
          <a:p>
            <a:pPr marL="457200" lvl="0" indent="-457200" algn="just" fontAlgn="base">
              <a:spcBef>
                <a:spcPts val="0"/>
              </a:spcBef>
              <a:spcAft>
                <a:spcPct val="0"/>
              </a:spcAft>
              <a:buSzPct val="100000"/>
              <a:buFont typeface="+mj-lt"/>
              <a:buAutoNum type="arabicPeriod"/>
              <a:defRPr/>
            </a:pPr>
            <a:r>
              <a:rPr lang="cs-CZ" altLang="cs-CZ" sz="2000" kern="0" dirty="0">
                <a:latin typeface="Times New Roman" panose="02020603050405020304" pitchFamily="18" charset="0"/>
                <a:cs typeface="Times New Roman" panose="02020603050405020304" pitchFamily="18" charset="0"/>
              </a:rPr>
              <a:t>Realizace projektu, která vede k splnění stanovených cílů</a:t>
            </a:r>
            <a:r>
              <a:rPr lang="cs-CZ" altLang="cs-CZ" sz="2000" kern="0" dirty="0" smtClean="0">
                <a:latin typeface="Times New Roman" panose="02020603050405020304" pitchFamily="18" charset="0"/>
                <a:cs typeface="Times New Roman" panose="02020603050405020304" pitchFamily="18" charset="0"/>
              </a:rPr>
              <a:t>. Žáci </a:t>
            </a:r>
            <a:r>
              <a:rPr lang="cs-CZ" altLang="cs-CZ" sz="2000" kern="0" dirty="0">
                <a:latin typeface="Times New Roman" panose="02020603050405020304" pitchFamily="18" charset="0"/>
                <a:cs typeface="Times New Roman" panose="02020603050405020304" pitchFamily="18" charset="0"/>
              </a:rPr>
              <a:t>vyhledávají informace, </a:t>
            </a:r>
            <a:r>
              <a:rPr lang="cs-CZ" altLang="cs-CZ" sz="2000" kern="0" dirty="0" smtClean="0">
                <a:latin typeface="Times New Roman" panose="02020603050405020304" pitchFamily="18" charset="0"/>
                <a:cs typeface="Times New Roman" panose="02020603050405020304" pitchFamily="18" charset="0"/>
              </a:rPr>
              <a:t>pracují </a:t>
            </a:r>
            <a:r>
              <a:rPr lang="cs-CZ" altLang="cs-CZ" sz="2000" kern="0" dirty="0">
                <a:latin typeface="Times New Roman" panose="02020603050405020304" pitchFamily="18" charset="0"/>
                <a:cs typeface="Times New Roman" panose="02020603050405020304" pitchFamily="18" charset="0"/>
              </a:rPr>
              <a:t>ve škole i v terénu, pozorují, měří experimentují, pracují v dílnách, pořizují nákresy, plány…atd. Projekt většinou prostupuje více předměty.</a:t>
            </a:r>
          </a:p>
          <a:p>
            <a:pPr marL="457200" lvl="0" indent="-457200" algn="just" fontAlgn="base">
              <a:spcBef>
                <a:spcPts val="0"/>
              </a:spcBef>
              <a:spcAft>
                <a:spcPct val="0"/>
              </a:spcAft>
              <a:buSzPct val="100000"/>
              <a:buFont typeface="+mj-lt"/>
              <a:buAutoNum type="arabicPeriod"/>
              <a:defRPr/>
            </a:pPr>
            <a:r>
              <a:rPr lang="cs-CZ" altLang="cs-CZ" sz="2000" kern="0" dirty="0">
                <a:latin typeface="Times New Roman" panose="02020603050405020304" pitchFamily="18" charset="0"/>
                <a:cs typeface="Times New Roman" panose="02020603050405020304" pitchFamily="18" charset="0"/>
              </a:rPr>
              <a:t>Vyhodnocení a zveřejnění výsledků realizace projektu (výstava, prezentace, dokumentace apod</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endParaRPr lang="cs-CZ" altLang="cs-CZ" sz="2000" kern="0" dirty="0" smtClean="0">
              <a:latin typeface="Times New Roman" panose="02020603050405020304" pitchFamily="18" charset="0"/>
              <a:cs typeface="Times New Roman" panose="02020603050405020304" pitchFamily="18" charset="0"/>
            </a:endParaRPr>
          </a:p>
          <a:p>
            <a:pPr marL="361950" lvl="0" indent="-361950"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Hlavní </a:t>
            </a:r>
            <a:r>
              <a:rPr lang="cs-CZ" altLang="cs-CZ" sz="2000" b="1" kern="0" dirty="0" smtClean="0">
                <a:latin typeface="Times New Roman" panose="02020603050405020304" pitchFamily="18" charset="0"/>
                <a:cs typeface="Times New Roman" panose="02020603050405020304" pitchFamily="18" charset="0"/>
              </a:rPr>
              <a:t>přednosti projektového </a:t>
            </a:r>
            <a:r>
              <a:rPr lang="cs-CZ" altLang="cs-CZ" sz="2000" b="1" kern="0" dirty="0">
                <a:latin typeface="Times New Roman" panose="02020603050405020304" pitchFamily="18" charset="0"/>
                <a:cs typeface="Times New Roman" panose="02020603050405020304" pitchFamily="18" charset="0"/>
              </a:rPr>
              <a:t>vyučování:</a:t>
            </a:r>
          </a:p>
          <a:p>
            <a:pPr lvl="0" fontAlgn="base">
              <a:spcBef>
                <a:spcPts val="0"/>
              </a:spcBef>
              <a:spcAft>
                <a:spcPct val="0"/>
              </a:spcAft>
              <a:buSzPct val="120000"/>
              <a:defRPr/>
            </a:pPr>
            <a:r>
              <a:rPr lang="cs-CZ" altLang="cs-CZ" sz="2000" kern="0" dirty="0">
                <a:latin typeface="Times New Roman" panose="02020603050405020304" pitchFamily="18" charset="0"/>
                <a:cs typeface="Times New Roman" panose="02020603050405020304" pitchFamily="18" charset="0"/>
              </a:rPr>
              <a:t>Vytvoření konkrétního </a:t>
            </a:r>
            <a:r>
              <a:rPr lang="cs-CZ" altLang="cs-CZ" sz="2000" kern="0" dirty="0" smtClean="0">
                <a:latin typeface="Times New Roman" panose="02020603050405020304" pitchFamily="18" charset="0"/>
                <a:cs typeface="Times New Roman" panose="02020603050405020304" pitchFamily="18" charset="0"/>
              </a:rPr>
              <a:t>produktu</a:t>
            </a:r>
            <a:r>
              <a:rPr lang="en-US" altLang="cs-CZ" sz="2000" kern="0" dirty="0" smtClean="0">
                <a:latin typeface="Times New Roman" panose="02020603050405020304" pitchFamily="18" charset="0"/>
                <a:cs typeface="Times New Roman" panose="02020603050405020304" pitchFamily="18" charset="0"/>
              </a:rPr>
              <a:t>, </a:t>
            </a:r>
            <a:r>
              <a:rPr lang="en-US" altLang="cs-CZ" sz="2000" kern="0" dirty="0">
                <a:latin typeface="Times New Roman" panose="02020603050405020304" pitchFamily="18" charset="0"/>
                <a:cs typeface="Times New Roman" panose="02020603050405020304" pitchFamily="18" charset="0"/>
              </a:rPr>
              <a:t>t</a:t>
            </a:r>
            <a:r>
              <a:rPr lang="cs-CZ" altLang="cs-CZ" sz="2000" kern="0" dirty="0" err="1" smtClean="0">
                <a:latin typeface="Times New Roman" panose="02020603050405020304" pitchFamily="18" charset="0"/>
                <a:cs typeface="Times New Roman" panose="02020603050405020304" pitchFamily="18" charset="0"/>
              </a:rPr>
              <a:t>ýmová</a:t>
            </a:r>
            <a:r>
              <a:rPr lang="cs-CZ" altLang="cs-CZ" sz="2000" kern="0" dirty="0" smtClean="0">
                <a:latin typeface="Times New Roman" panose="02020603050405020304" pitchFamily="18" charset="0"/>
                <a:cs typeface="Times New Roman" panose="02020603050405020304" pitchFamily="18" charset="0"/>
              </a:rPr>
              <a:t> práce</a:t>
            </a:r>
            <a:r>
              <a:rPr lang="en-US" altLang="cs-CZ" sz="2000" kern="0" dirty="0" smtClean="0">
                <a:latin typeface="Times New Roman" panose="02020603050405020304" pitchFamily="18" charset="0"/>
                <a:cs typeface="Times New Roman" panose="02020603050405020304" pitchFamily="18" charset="0"/>
              </a:rPr>
              <a:t>, s</a:t>
            </a:r>
            <a:r>
              <a:rPr lang="cs-CZ" altLang="cs-CZ" sz="2000" kern="0" dirty="0" err="1" smtClean="0">
                <a:latin typeface="Times New Roman" panose="02020603050405020304" pitchFamily="18" charset="0"/>
                <a:cs typeface="Times New Roman" panose="02020603050405020304" pitchFamily="18" charset="0"/>
              </a:rPr>
              <a:t>chopnost</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samostatně vyhledávat informace</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52</a:t>
            </a:fld>
            <a:endParaRPr lang="cs-CZ"/>
          </a:p>
        </p:txBody>
      </p:sp>
    </p:spTree>
    <p:extLst>
      <p:ext uri="{BB962C8B-B14F-4D97-AF65-F5344CB8AC3E}">
        <p14:creationId xmlns:p14="http://schemas.microsoft.com/office/powerpoint/2010/main" val="21209447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192688"/>
          </a:xfrm>
        </p:spPr>
        <p:txBody>
          <a:bodyPr>
            <a:noAutofit/>
          </a:bodyPr>
          <a:lstStyle/>
          <a:p>
            <a:pPr lvl="0"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Respektování mezipředmětových a časových souvislostí</a:t>
            </a:r>
            <a:r>
              <a:rPr lang="en-US" altLang="cs-CZ" sz="2000" kern="0" dirty="0">
                <a:solidFill>
                  <a:prstClr val="black"/>
                </a:solidFill>
                <a:latin typeface="Times New Roman" panose="02020603050405020304" pitchFamily="18" charset="0"/>
                <a:cs typeface="Times New Roman" panose="02020603050405020304" pitchFamily="18" charset="0"/>
              </a:rPr>
              <a:t>, r</a:t>
            </a:r>
            <a:r>
              <a:rPr lang="cs-CZ" altLang="cs-CZ" sz="2000" kern="0" dirty="0" err="1">
                <a:solidFill>
                  <a:prstClr val="black"/>
                </a:solidFill>
                <a:latin typeface="Times New Roman" panose="02020603050405020304" pitchFamily="18" charset="0"/>
                <a:cs typeface="Times New Roman" panose="02020603050405020304" pitchFamily="18" charset="0"/>
              </a:rPr>
              <a:t>espektování</a:t>
            </a:r>
            <a:r>
              <a:rPr lang="cs-CZ" altLang="cs-CZ" sz="2000" kern="0" dirty="0">
                <a:solidFill>
                  <a:prstClr val="black"/>
                </a:solidFill>
                <a:latin typeface="Times New Roman" panose="02020603050405020304" pitchFamily="18" charset="0"/>
                <a:cs typeface="Times New Roman" panose="02020603050405020304" pitchFamily="18" charset="0"/>
              </a:rPr>
              <a:t> individuality a samostatného postupu.</a:t>
            </a:r>
          </a:p>
          <a:p>
            <a:pPr lvl="0" fontAlgn="base">
              <a:spcBef>
                <a:spcPts val="0"/>
              </a:spcBef>
              <a:spcAft>
                <a:spcPct val="0"/>
              </a:spcAft>
              <a:buSzPct val="120000"/>
              <a:defRPr/>
            </a:pPr>
            <a:r>
              <a:rPr lang="cs-CZ" altLang="cs-CZ" sz="2000" kern="0" dirty="0">
                <a:solidFill>
                  <a:prstClr val="black"/>
                </a:solidFill>
                <a:latin typeface="Times New Roman" panose="02020603050405020304" pitchFamily="18" charset="0"/>
                <a:cs typeface="Times New Roman" panose="02020603050405020304" pitchFamily="18" charset="0"/>
              </a:rPr>
              <a:t>Změněná role učitele</a:t>
            </a:r>
            <a:r>
              <a:rPr lang="cs-CZ" altLang="cs-CZ" sz="2000" kern="0" dirty="0" smtClean="0">
                <a:solidFill>
                  <a:prstClr val="black"/>
                </a:solidFill>
                <a:latin typeface="Times New Roman" panose="02020603050405020304" pitchFamily="18" charset="0"/>
                <a:cs typeface="Times New Roman" panose="02020603050405020304" pitchFamily="18" charset="0"/>
              </a:rPr>
              <a:t>.</a:t>
            </a:r>
            <a:endParaRPr lang="cs-CZ" altLang="cs-CZ" sz="2000" kern="0" dirty="0" smtClean="0">
              <a:latin typeface="Times New Roman" panose="02020603050405020304" pitchFamily="18" charset="0"/>
              <a:cs typeface="Times New Roman" panose="02020603050405020304" pitchFamily="18" charset="0"/>
            </a:endParaRPr>
          </a:p>
          <a:p>
            <a:pPr marL="0" lvl="0" indent="0" algn="just" fontAlgn="base">
              <a:lnSpc>
                <a:spcPct val="80000"/>
              </a:lnSpc>
              <a:spcAft>
                <a:spcPct val="0"/>
              </a:spcAft>
              <a:buClr>
                <a:srgbClr val="FFCC00"/>
              </a:buClr>
              <a:buSzPct val="120000"/>
              <a:buNone/>
              <a:defRPr/>
            </a:pPr>
            <a:endParaRPr lang="cs-CZ" altLang="cs-CZ" sz="2000" kern="0" dirty="0">
              <a:latin typeface="Times New Roman" panose="02020603050405020304" pitchFamily="18" charset="0"/>
              <a:cs typeface="Times New Roman" panose="02020603050405020304" pitchFamily="18" charset="0"/>
            </a:endParaRPr>
          </a:p>
          <a:p>
            <a:pPr marL="0" lvl="0" indent="0" algn="just" fontAlgn="base">
              <a:spcBef>
                <a:spcPts val="0"/>
              </a:spcBef>
              <a:spcAft>
                <a:spcPct val="0"/>
              </a:spcAft>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Příprava </a:t>
            </a:r>
            <a:r>
              <a:rPr lang="cs-CZ" altLang="cs-CZ" sz="2000" kern="0" dirty="0">
                <a:latin typeface="Times New Roman" panose="02020603050405020304" pitchFamily="18" charset="0"/>
                <a:cs typeface="Times New Roman" panose="02020603050405020304" pitchFamily="18" charset="0"/>
              </a:rPr>
              <a:t>projektu klade vysoké nároky na všechny učitele, kteří se na </a:t>
            </a:r>
            <a:r>
              <a:rPr lang="cs-CZ" altLang="cs-CZ" sz="2000" kern="0" dirty="0" smtClean="0">
                <a:latin typeface="Times New Roman" panose="02020603050405020304" pitchFamily="18" charset="0"/>
                <a:cs typeface="Times New Roman" panose="02020603050405020304" pitchFamily="18" charset="0"/>
              </a:rPr>
              <a:t>jeho realizaci </a:t>
            </a:r>
            <a:r>
              <a:rPr lang="cs-CZ" altLang="cs-CZ" sz="2000" kern="0" dirty="0">
                <a:latin typeface="Times New Roman" panose="02020603050405020304" pitchFamily="18" charset="0"/>
                <a:cs typeface="Times New Roman" panose="02020603050405020304" pitchFamily="18" charset="0"/>
              </a:rPr>
              <a:t>podílejí. </a:t>
            </a:r>
            <a:r>
              <a:rPr lang="cs-CZ" altLang="cs-CZ" sz="2000" b="1" kern="0" dirty="0">
                <a:latin typeface="Times New Roman" panose="02020603050405020304" pitchFamily="18" charset="0"/>
                <a:cs typeface="Times New Roman" panose="02020603050405020304" pitchFamily="18" charset="0"/>
              </a:rPr>
              <a:t>Příprava musí být důkladná a promyšlená</a:t>
            </a:r>
            <a:r>
              <a:rPr lang="cs-CZ" altLang="cs-CZ" sz="2000" b="1" kern="0" dirty="0" smtClean="0">
                <a:latin typeface="Times New Roman" panose="02020603050405020304" pitchFamily="18" charset="0"/>
                <a:cs typeface="Times New Roman" panose="02020603050405020304" pitchFamily="18" charset="0"/>
              </a:rPr>
              <a:t>.</a:t>
            </a:r>
          </a:p>
          <a:p>
            <a:pPr marL="361950" lvl="0" indent="-361950"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Členění </a:t>
            </a:r>
            <a:r>
              <a:rPr lang="cs-CZ" altLang="cs-CZ" sz="2000" b="1" kern="0" dirty="0">
                <a:latin typeface="Times New Roman" panose="02020603050405020304" pitchFamily="18" charset="0"/>
                <a:cs typeface="Times New Roman" panose="02020603050405020304" pitchFamily="18" charset="0"/>
              </a:rPr>
              <a:t>projektů: </a:t>
            </a:r>
          </a:p>
          <a:p>
            <a:pPr fontAlgn="base">
              <a:spcBef>
                <a:spcPts val="0"/>
              </a:spcBef>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Projekty teoretické nebo praktické.</a:t>
            </a:r>
          </a:p>
          <a:p>
            <a:pPr fontAlgn="base">
              <a:spcBef>
                <a:spcPts val="0"/>
              </a:spcBef>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Projekty žákovské nebo navržené učitelem.</a:t>
            </a:r>
          </a:p>
          <a:p>
            <a:pPr fontAlgn="base">
              <a:spcBef>
                <a:spcPts val="0"/>
              </a:spcBef>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Projekty krátkodobé, střednědobé, dlouhodobé, mimořádně dlouhodobé</a:t>
            </a:r>
          </a:p>
          <a:p>
            <a:pPr fontAlgn="base">
              <a:spcBef>
                <a:spcPts val="0"/>
              </a:spcBef>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Projekty v rámci jednoho předmětu nebo mezipředmětové</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a:p>
            <a:pPr marL="361950" lvl="0" indent="-361950" fontAlgn="base">
              <a:spcBef>
                <a:spcPts val="0"/>
              </a:spcBef>
              <a:spcAft>
                <a:spcPct val="0"/>
              </a:spcAft>
              <a:buClr>
                <a:srgbClr val="FFCC00"/>
              </a:buClr>
              <a:buSzPct val="120000"/>
              <a:buNone/>
              <a:defRPr/>
            </a:pPr>
            <a:r>
              <a:rPr lang="cs-CZ" altLang="cs-CZ" sz="2000" kern="0" dirty="0">
                <a:latin typeface="Times New Roman" panose="02020603050405020304" pitchFamily="18" charset="0"/>
                <a:cs typeface="Times New Roman" panose="02020603050405020304" pitchFamily="18" charset="0"/>
              </a:rPr>
              <a:t>Dnes časté </a:t>
            </a:r>
            <a:r>
              <a:rPr lang="cs-CZ" altLang="cs-CZ" sz="2000" kern="0" dirty="0" smtClean="0">
                <a:latin typeface="Times New Roman" panose="02020603050405020304" pitchFamily="18" charset="0"/>
                <a:cs typeface="Times New Roman" panose="02020603050405020304" pitchFamily="18" charset="0"/>
              </a:rPr>
              <a:t>tzv. </a:t>
            </a:r>
            <a:r>
              <a:rPr lang="cs-CZ" altLang="cs-CZ" sz="2000" b="1" kern="0" dirty="0" smtClean="0">
                <a:latin typeface="Times New Roman" panose="02020603050405020304" pitchFamily="18" charset="0"/>
                <a:cs typeface="Times New Roman" panose="02020603050405020304" pitchFamily="18" charset="0"/>
              </a:rPr>
              <a:t>projektové </a:t>
            </a:r>
            <a:r>
              <a:rPr lang="cs-CZ" altLang="cs-CZ" sz="2000" b="1" kern="0" dirty="0">
                <a:latin typeface="Times New Roman" panose="02020603050405020304" pitchFamily="18" charset="0"/>
                <a:cs typeface="Times New Roman" panose="02020603050405020304" pitchFamily="18" charset="0"/>
              </a:rPr>
              <a:t>týdny.</a:t>
            </a:r>
          </a:p>
          <a:p>
            <a:pPr marL="1588" lvl="0" indent="-1588" algn="just" fontAlgn="base">
              <a:spcBef>
                <a:spcPts val="0"/>
              </a:spcBef>
              <a:spcAft>
                <a:spcPct val="0"/>
              </a:spcAft>
              <a:buClr>
                <a:srgbClr val="FFCC00"/>
              </a:buClr>
              <a:buSzPct val="120000"/>
              <a:buNone/>
              <a:defRPr/>
            </a:pP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Brainstorming</a:t>
            </a:r>
          </a:p>
          <a:p>
            <a:pPr marL="1588" lvl="0" indent="-1588" algn="just" fontAlgn="base">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V českém překladu „bouře mozků“. V českém prostředí také „burza nápadů. Metoda navržena Alexem </a:t>
            </a:r>
            <a:r>
              <a:rPr lang="cs-CZ" altLang="cs-CZ" sz="2000" kern="0" dirty="0" err="1">
                <a:solidFill>
                  <a:prstClr val="black"/>
                </a:solidFill>
                <a:latin typeface="Times New Roman" panose="02020603050405020304" pitchFamily="18" charset="0"/>
                <a:cs typeface="Times New Roman" panose="02020603050405020304" pitchFamily="18" charset="0"/>
              </a:rPr>
              <a:t>Osbornem</a:t>
            </a:r>
            <a:r>
              <a:rPr lang="cs-CZ" altLang="cs-CZ" sz="2000" kern="0" dirty="0">
                <a:solidFill>
                  <a:prstClr val="black"/>
                </a:solidFill>
                <a:latin typeface="Times New Roman" panose="02020603050405020304" pitchFamily="18" charset="0"/>
                <a:cs typeface="Times New Roman" panose="02020603050405020304" pitchFamily="18" charset="0"/>
              </a:rPr>
              <a:t> v r. 1953 jako metoda podněcování skupin k tvůrčímu myšlení. </a:t>
            </a:r>
            <a:r>
              <a:rPr lang="cs-CZ" altLang="cs-CZ" sz="2000" b="1" kern="0" dirty="0">
                <a:solidFill>
                  <a:prstClr val="black"/>
                </a:solidFill>
                <a:latin typeface="Times New Roman" panose="02020603050405020304" pitchFamily="18" charset="0"/>
                <a:cs typeface="Times New Roman" panose="02020603050405020304" pitchFamily="18" charset="0"/>
              </a:rPr>
              <a:t>Hlavním smyslem metody je vyprodukovat co nejvíce nápadů a potom posoudit jejich užitečnost. </a:t>
            </a:r>
            <a:r>
              <a:rPr lang="cs-CZ" altLang="cs-CZ" sz="2000" kern="0" dirty="0">
                <a:solidFill>
                  <a:prstClr val="black"/>
                </a:solidFill>
                <a:latin typeface="Times New Roman" panose="02020603050405020304" pitchFamily="18" charset="0"/>
                <a:cs typeface="Times New Roman" panose="02020603050405020304" pitchFamily="18" charset="0"/>
              </a:rPr>
              <a:t>Nenabízí tedy úplně dořešení problému. Není vhodná pro řešení problémů, které předpokládají analytické postupy nebo minimální počet alternativ řešení (dvě až  tři). </a:t>
            </a: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53</a:t>
            </a:fld>
            <a:endParaRPr lang="cs-CZ"/>
          </a:p>
        </p:txBody>
      </p:sp>
    </p:spTree>
    <p:extLst>
      <p:ext uri="{BB962C8B-B14F-4D97-AF65-F5344CB8AC3E}">
        <p14:creationId xmlns:p14="http://schemas.microsoft.com/office/powerpoint/2010/main" val="6359536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1588" lvl="0" indent="-1588" algn="just" fontAlgn="base">
              <a:spcBef>
                <a:spcPts val="0"/>
              </a:spcBef>
              <a:spcAft>
                <a:spcPct val="0"/>
              </a:spcAft>
              <a:buClr>
                <a:srgbClr val="FFCC00"/>
              </a:buClr>
              <a:buSzPct val="120000"/>
              <a:buNone/>
              <a:defRPr/>
            </a:pPr>
            <a:r>
              <a:rPr lang="cs-CZ" altLang="cs-CZ" sz="2000" kern="0" dirty="0">
                <a:solidFill>
                  <a:prstClr val="black"/>
                </a:solidFill>
                <a:latin typeface="Times New Roman" panose="02020603050405020304" pitchFamily="18" charset="0"/>
                <a:cs typeface="Times New Roman" panose="02020603050405020304" pitchFamily="18" charset="0"/>
              </a:rPr>
              <a:t>Formulace vhodných problémů mohou začínat slovy: “Jak?, Navrhněte., Vymyslete., apod. </a:t>
            </a: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1588" lvl="0" indent="-1588" algn="just" fontAlgn="base">
              <a:spcBef>
                <a:spcPts val="0"/>
              </a:spcBef>
              <a:spcAft>
                <a:spcPct val="0"/>
              </a:spcAft>
              <a:buClr>
                <a:srgbClr val="FFCC00"/>
              </a:buClr>
              <a:buSzPct val="120000"/>
              <a:buNone/>
              <a:defRPr/>
            </a:pPr>
            <a:r>
              <a:rPr lang="cs-CZ" altLang="cs-CZ" sz="2000" kern="0" dirty="0" smtClean="0">
                <a:solidFill>
                  <a:prstClr val="black"/>
                </a:solidFill>
                <a:latin typeface="Times New Roman" panose="02020603050405020304" pitchFamily="18" charset="0"/>
                <a:cs typeface="Times New Roman" panose="02020603050405020304" pitchFamily="18" charset="0"/>
              </a:rPr>
              <a:t>Optimální </a:t>
            </a:r>
            <a:r>
              <a:rPr lang="cs-CZ" altLang="cs-CZ" sz="2000" kern="0" dirty="0">
                <a:solidFill>
                  <a:prstClr val="black"/>
                </a:solidFill>
                <a:latin typeface="Times New Roman" panose="02020603050405020304" pitchFamily="18" charset="0"/>
                <a:cs typeface="Times New Roman" panose="02020603050405020304" pitchFamily="18" charset="0"/>
              </a:rPr>
              <a:t>čas trvání je 30 - 45 minut. Počet účastníků 7 –12. Ve třídě se většinou tvoří více skupin. Lze však organizovat brainstorming jako vstup do skupinové výuky nebo projektové výuky v kolektivu celé třídy. </a:t>
            </a:r>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54</a:t>
            </a:fld>
            <a:endParaRPr lang="cs-CZ"/>
          </a:p>
        </p:txBody>
      </p:sp>
    </p:spTree>
    <p:extLst>
      <p:ext uri="{BB962C8B-B14F-4D97-AF65-F5344CB8AC3E}">
        <p14:creationId xmlns:p14="http://schemas.microsoft.com/office/powerpoint/2010/main" val="41507962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264696"/>
          </a:xfrm>
        </p:spPr>
        <p:txBody>
          <a:bodyPr>
            <a:normAutofit/>
          </a:bodyPr>
          <a:lstStyle/>
          <a:p>
            <a:pPr marL="0" lvl="0" indent="0">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8. Organizační formy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výuky</a:t>
            </a:r>
          </a:p>
          <a:p>
            <a:pPr marL="0" lvl="0" indent="0">
              <a:buNone/>
            </a:pPr>
            <a:endParaRPr lang="cs-CZ" sz="1800" b="1" kern="0" dirty="0" smtClean="0">
              <a:solidFill>
                <a:srgbClr val="000000"/>
              </a:solidFill>
              <a:latin typeface="Times New Roman" pitchFamily="18" charset="0"/>
            </a:endParaRPr>
          </a:p>
          <a:p>
            <a:pPr marL="0" lvl="0" indent="0" algn="just">
              <a:buNone/>
            </a:pPr>
            <a:r>
              <a:rPr lang="cs-CZ" sz="2000" b="1" kern="0" dirty="0" smtClean="0">
                <a:solidFill>
                  <a:srgbClr val="000000"/>
                </a:solidFill>
                <a:latin typeface="Times New Roman" pitchFamily="18" charset="0"/>
              </a:rPr>
              <a:t>Organizačními  formami </a:t>
            </a:r>
            <a:r>
              <a:rPr lang="cs-CZ" sz="2000" b="1" kern="0" dirty="0">
                <a:solidFill>
                  <a:srgbClr val="000000"/>
                </a:solidFill>
                <a:latin typeface="Times New Roman" pitchFamily="18" charset="0"/>
              </a:rPr>
              <a:t>vyučovacího procesu</a:t>
            </a:r>
            <a:r>
              <a:rPr lang="cs-CZ" sz="2000" kern="0" dirty="0">
                <a:solidFill>
                  <a:srgbClr val="000000"/>
                </a:solidFill>
                <a:latin typeface="Times New Roman" pitchFamily="18" charset="0"/>
              </a:rPr>
              <a:t> rozumíme organizační uspořádání podmínek výuky tak, aby učitel mohl stanovené specifické výukové cíle optimálně realizovat při respektování didaktických zásad, vyučovacích metod a didaktických prostředků (</a:t>
            </a:r>
            <a:r>
              <a:rPr lang="cs-CZ" sz="2000" kern="0" dirty="0" err="1">
                <a:solidFill>
                  <a:srgbClr val="000000"/>
                </a:solidFill>
                <a:latin typeface="Times New Roman" pitchFamily="18" charset="0"/>
              </a:rPr>
              <a:t>Bajtoš</a:t>
            </a:r>
            <a:r>
              <a:rPr lang="cs-CZ" sz="2000" kern="0" dirty="0">
                <a:solidFill>
                  <a:srgbClr val="000000"/>
                </a:solidFill>
                <a:latin typeface="Times New Roman" pitchFamily="18" charset="0"/>
              </a:rPr>
              <a:t>, 1999</a:t>
            </a:r>
            <a:r>
              <a:rPr lang="cs-CZ" sz="2000" kern="0" dirty="0" smtClean="0">
                <a:solidFill>
                  <a:srgbClr val="000000"/>
                </a:solidFill>
                <a:latin typeface="Times New Roman" pitchFamily="18" charset="0"/>
              </a:rPr>
              <a:t>).</a:t>
            </a:r>
            <a:r>
              <a:rPr lang="cs-CZ" sz="2000" kern="0" dirty="0">
                <a:solidFill>
                  <a:srgbClr val="000000"/>
                </a:solidFill>
                <a:latin typeface="Times New Roman" pitchFamily="18" charset="0"/>
              </a:rPr>
              <a:t> Pro organizaci </a:t>
            </a:r>
            <a:r>
              <a:rPr lang="cs-CZ" sz="2000" kern="0" dirty="0" smtClean="0">
                <a:solidFill>
                  <a:srgbClr val="000000"/>
                </a:solidFill>
                <a:latin typeface="Times New Roman" pitchFamily="18" charset="0"/>
              </a:rPr>
              <a:t>výuky jsou důležité dva momenty: </a:t>
            </a:r>
            <a:r>
              <a:rPr lang="cs-CZ" sz="2000" kern="0" dirty="0">
                <a:solidFill>
                  <a:srgbClr val="000000"/>
                </a:solidFill>
                <a:latin typeface="Times New Roman" pitchFamily="18" charset="0"/>
              </a:rPr>
              <a:t>s kým pracujeme a kde výuka </a:t>
            </a:r>
            <a:r>
              <a:rPr lang="cs-CZ" sz="2000" kern="0" dirty="0" smtClean="0">
                <a:solidFill>
                  <a:srgbClr val="000000"/>
                </a:solidFill>
                <a:latin typeface="Times New Roman" pitchFamily="18" charset="0"/>
              </a:rPr>
              <a:t>probíhá.</a:t>
            </a:r>
          </a:p>
          <a:p>
            <a:pPr marL="0" lvl="0" indent="0" algn="just">
              <a:buNone/>
            </a:pPr>
            <a:endParaRPr lang="cs-CZ" sz="2000" kern="0" dirty="0" smtClean="0">
              <a:solidFill>
                <a:srgbClr val="000000"/>
              </a:solidFill>
              <a:latin typeface="Times New Roman" pitchFamily="18" charset="0"/>
            </a:endParaRPr>
          </a:p>
          <a:p>
            <a:pPr marL="0" lvl="0" indent="0" algn="just">
              <a:buNone/>
            </a:pPr>
            <a:r>
              <a:rPr lang="cs-CZ" sz="2000" b="1" kern="0" dirty="0" smtClean="0">
                <a:solidFill>
                  <a:schemeClr val="accent6">
                    <a:lumMod val="50000"/>
                  </a:schemeClr>
                </a:solidFill>
                <a:latin typeface="Times New Roman" pitchFamily="18" charset="0"/>
              </a:rPr>
              <a:t>Klasifikace organizačních forem výuky</a:t>
            </a:r>
          </a:p>
          <a:p>
            <a:pPr marL="0" lvl="0" indent="0" algn="just">
              <a:buNone/>
            </a:pPr>
            <a:r>
              <a:rPr lang="cs-CZ" sz="2000" kern="0" dirty="0" smtClean="0">
                <a:solidFill>
                  <a:srgbClr val="000000"/>
                </a:solidFill>
                <a:latin typeface="Times New Roman" pitchFamily="18" charset="0"/>
              </a:rPr>
              <a:t>Existuje </a:t>
            </a:r>
            <a:r>
              <a:rPr lang="cs-CZ" sz="2000" kern="0" dirty="0">
                <a:solidFill>
                  <a:srgbClr val="000000"/>
                </a:solidFill>
                <a:latin typeface="Times New Roman" pitchFamily="18" charset="0"/>
              </a:rPr>
              <a:t>více  kritérií </a:t>
            </a:r>
            <a:r>
              <a:rPr lang="cs-CZ" sz="2000" b="1" kern="0" dirty="0">
                <a:solidFill>
                  <a:srgbClr val="000000"/>
                </a:solidFill>
                <a:latin typeface="Times New Roman" pitchFamily="18" charset="0"/>
              </a:rPr>
              <a:t>klasifikace organizačních forem výuky</a:t>
            </a:r>
            <a:r>
              <a:rPr lang="cs-CZ" sz="2000" kern="0" dirty="0">
                <a:solidFill>
                  <a:srgbClr val="000000"/>
                </a:solidFill>
                <a:latin typeface="Times New Roman" pitchFamily="18" charset="0"/>
              </a:rPr>
              <a:t>. Dále uvádíme přístup vhodný pro potřeby odborného </a:t>
            </a:r>
            <a:r>
              <a:rPr lang="cs-CZ" sz="2000" kern="0" dirty="0" smtClean="0">
                <a:solidFill>
                  <a:srgbClr val="000000"/>
                </a:solidFill>
                <a:latin typeface="Times New Roman" pitchFamily="18" charset="0"/>
              </a:rPr>
              <a:t>vzdělávání:</a:t>
            </a:r>
          </a:p>
          <a:p>
            <a:pPr marL="266700" lvl="0" indent="-266700" fontAlgn="base">
              <a:spcAft>
                <a:spcPct val="0"/>
              </a:spcAft>
              <a:buClr>
                <a:srgbClr val="FFCC00"/>
              </a:buClr>
              <a:buSzPct val="120000"/>
              <a:buNone/>
              <a:defRPr/>
            </a:pPr>
            <a:r>
              <a:rPr lang="cs-CZ" sz="2000" b="1" kern="0" dirty="0" smtClean="0">
                <a:solidFill>
                  <a:srgbClr val="000000"/>
                </a:solidFill>
                <a:latin typeface="Times New Roman" pitchFamily="18" charset="0"/>
              </a:rPr>
              <a:t>1. Podle </a:t>
            </a:r>
            <a:r>
              <a:rPr lang="cs-CZ" sz="2000" b="1" kern="0" dirty="0">
                <a:solidFill>
                  <a:srgbClr val="000000"/>
                </a:solidFill>
                <a:latin typeface="Times New Roman" pitchFamily="18" charset="0"/>
              </a:rPr>
              <a:t>způsobu organizace:</a:t>
            </a:r>
          </a:p>
          <a:p>
            <a:pPr marL="266700" lvl="0" indent="-266700" fontAlgn="base">
              <a:spcAft>
                <a:spcPct val="0"/>
              </a:spcAft>
              <a:buClr>
                <a:srgbClr val="000000"/>
              </a:buClr>
              <a:buSzPct val="120000"/>
              <a:buFontTx/>
              <a:buChar char="•"/>
              <a:defRPr/>
            </a:pPr>
            <a:r>
              <a:rPr lang="cs-CZ" sz="2000" kern="0" dirty="0">
                <a:solidFill>
                  <a:srgbClr val="000000"/>
                </a:solidFill>
                <a:latin typeface="Times New Roman" pitchFamily="18" charset="0"/>
              </a:rPr>
              <a:t>Vyučovací hodina.</a:t>
            </a:r>
          </a:p>
          <a:p>
            <a:pPr marL="266700" lvl="0" indent="-266700" fontAlgn="base">
              <a:spcAft>
                <a:spcPct val="0"/>
              </a:spcAft>
              <a:buClr>
                <a:srgbClr val="000000"/>
              </a:buClr>
              <a:buSzPct val="120000"/>
              <a:buFontTx/>
              <a:buChar char="•"/>
              <a:defRPr/>
            </a:pPr>
            <a:r>
              <a:rPr lang="cs-CZ" sz="2000" kern="0" dirty="0">
                <a:solidFill>
                  <a:srgbClr val="000000"/>
                </a:solidFill>
                <a:latin typeface="Times New Roman" pitchFamily="18" charset="0"/>
              </a:rPr>
              <a:t>Praktické vyučování.</a:t>
            </a:r>
          </a:p>
          <a:p>
            <a:pPr marL="266700" lvl="0" indent="-266700" fontAlgn="base">
              <a:spcAft>
                <a:spcPct val="0"/>
              </a:spcAft>
              <a:buClr>
                <a:srgbClr val="000000"/>
              </a:buClr>
              <a:buSzPct val="120000"/>
              <a:buFontTx/>
              <a:buChar char="•"/>
              <a:defRPr/>
            </a:pPr>
            <a:r>
              <a:rPr lang="cs-CZ" sz="2000" kern="0" dirty="0">
                <a:solidFill>
                  <a:srgbClr val="000000"/>
                </a:solidFill>
                <a:latin typeface="Times New Roman" pitchFamily="18" charset="0"/>
              </a:rPr>
              <a:t>Exkurze.</a:t>
            </a:r>
          </a:p>
          <a:p>
            <a:pPr marL="266700" lvl="0" indent="-266700" fontAlgn="base">
              <a:spcAft>
                <a:spcPct val="0"/>
              </a:spcAft>
              <a:buClr>
                <a:srgbClr val="000000"/>
              </a:buClr>
              <a:buSzPct val="120000"/>
              <a:buFontTx/>
              <a:buChar char="•"/>
              <a:defRPr/>
            </a:pPr>
            <a:r>
              <a:rPr lang="cs-CZ" sz="2000" kern="0" dirty="0">
                <a:solidFill>
                  <a:srgbClr val="000000"/>
                </a:solidFill>
                <a:latin typeface="Times New Roman" pitchFamily="18" charset="0"/>
              </a:rPr>
              <a:t>Samostatná práce žáků.</a:t>
            </a:r>
          </a:p>
          <a:p>
            <a:pPr marL="266700" lvl="0" indent="-266700" fontAlgn="base">
              <a:spcAft>
                <a:spcPct val="0"/>
              </a:spcAft>
              <a:buClr>
                <a:srgbClr val="000000"/>
              </a:buClr>
              <a:buSzPct val="120000"/>
              <a:buFontTx/>
              <a:buChar char="•"/>
              <a:defRPr/>
            </a:pPr>
            <a:r>
              <a:rPr lang="cs-CZ" sz="2000" kern="0" dirty="0">
                <a:solidFill>
                  <a:srgbClr val="000000"/>
                </a:solidFill>
                <a:latin typeface="Times New Roman" pitchFamily="18" charset="0"/>
              </a:rPr>
              <a:t>Konzultace kolokvium.</a:t>
            </a:r>
          </a:p>
          <a:p>
            <a:pPr marL="266700" lvl="0" indent="-266700" fontAlgn="base">
              <a:spcAft>
                <a:spcPct val="0"/>
              </a:spcAft>
              <a:buClr>
                <a:srgbClr val="000000"/>
              </a:buClr>
              <a:buSzPct val="120000"/>
              <a:buNone/>
              <a:defRPr/>
            </a:pPr>
            <a:endParaRPr lang="cs-CZ" sz="1800" kern="0" dirty="0">
              <a:solidFill>
                <a:srgbClr val="000000"/>
              </a:solidFill>
              <a:latin typeface="Times New Roman"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55</a:t>
            </a:fld>
            <a:endParaRPr lang="cs-CZ"/>
          </a:p>
        </p:txBody>
      </p:sp>
    </p:spTree>
    <p:extLst>
      <p:ext uri="{BB962C8B-B14F-4D97-AF65-F5344CB8AC3E}">
        <p14:creationId xmlns:p14="http://schemas.microsoft.com/office/powerpoint/2010/main" val="8560323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Autofit/>
          </a:bodyPr>
          <a:lstStyle/>
          <a:p>
            <a:pPr marL="266700" lvl="0" indent="-266700" fontAlgn="base">
              <a:lnSpc>
                <a:spcPct val="110000"/>
              </a:lnSpc>
              <a:spcBef>
                <a:spcPts val="0"/>
              </a:spcBef>
              <a:spcAft>
                <a:spcPct val="0"/>
              </a:spcAft>
              <a:buClr>
                <a:srgbClr val="000000"/>
              </a:buClr>
              <a:buSzPct val="120000"/>
              <a:buNone/>
              <a:defRPr/>
            </a:pPr>
            <a:r>
              <a:rPr lang="cs-CZ" sz="2000" b="1" kern="0" dirty="0" smtClean="0">
                <a:solidFill>
                  <a:srgbClr val="000000"/>
                </a:solidFill>
                <a:latin typeface="Times New Roman" pitchFamily="18" charset="0"/>
              </a:rPr>
              <a:t>2. Podle </a:t>
            </a:r>
            <a:r>
              <a:rPr lang="cs-CZ" sz="2000" b="1" kern="0" dirty="0">
                <a:solidFill>
                  <a:srgbClr val="000000"/>
                </a:solidFill>
                <a:latin typeface="Times New Roman" pitchFamily="18" charset="0"/>
              </a:rPr>
              <a:t>zřetele k jednotlivci a kolektivu:</a:t>
            </a:r>
          </a:p>
          <a:p>
            <a:pPr marL="266700" lvl="0" indent="-266700" algn="just" fontAlgn="base">
              <a:lnSpc>
                <a:spcPct val="110000"/>
              </a:lnSpc>
              <a:spcBef>
                <a:spcPts val="0"/>
              </a:spcBef>
              <a:spcAft>
                <a:spcPct val="0"/>
              </a:spcAft>
              <a:buClr>
                <a:srgbClr val="000000"/>
              </a:buClr>
              <a:buFontTx/>
              <a:buChar char="•"/>
              <a:defRPr/>
            </a:pPr>
            <a:r>
              <a:rPr lang="cs-CZ" sz="2000" kern="0" dirty="0">
                <a:solidFill>
                  <a:srgbClr val="000000"/>
                </a:solidFill>
                <a:latin typeface="Times New Roman" pitchFamily="18" charset="0"/>
              </a:rPr>
              <a:t>Vyučování individuální nebo individualizované (žák pracuje podle svého programu, za řízení celé třídy učitelem).</a:t>
            </a:r>
          </a:p>
          <a:p>
            <a:pPr marL="266700" lvl="0" indent="-266700" fontAlgn="base">
              <a:lnSpc>
                <a:spcPct val="110000"/>
              </a:lnSpc>
              <a:spcBef>
                <a:spcPts val="0"/>
              </a:spcBef>
              <a:spcAft>
                <a:spcPct val="0"/>
              </a:spcAft>
              <a:buClr>
                <a:srgbClr val="000000"/>
              </a:buClr>
              <a:buFontTx/>
              <a:buChar char="•"/>
              <a:defRPr/>
            </a:pPr>
            <a:r>
              <a:rPr lang="cs-CZ" sz="2000" kern="0" dirty="0">
                <a:solidFill>
                  <a:srgbClr val="000000"/>
                </a:solidFill>
                <a:latin typeface="Times New Roman" pitchFamily="18" charset="0"/>
              </a:rPr>
              <a:t>Vyučování skupinové.</a:t>
            </a:r>
          </a:p>
          <a:p>
            <a:pPr marL="266700" lvl="0" indent="-266700" fontAlgn="base">
              <a:lnSpc>
                <a:spcPct val="110000"/>
              </a:lnSpc>
              <a:spcBef>
                <a:spcPts val="0"/>
              </a:spcBef>
              <a:spcAft>
                <a:spcPct val="0"/>
              </a:spcAft>
              <a:buClr>
                <a:srgbClr val="000000"/>
              </a:buClr>
              <a:buFontTx/>
              <a:buChar char="•"/>
              <a:defRPr/>
            </a:pPr>
            <a:r>
              <a:rPr lang="cs-CZ" sz="2000" kern="0" dirty="0">
                <a:solidFill>
                  <a:srgbClr val="000000"/>
                </a:solidFill>
                <a:latin typeface="Times New Roman" pitchFamily="18" charset="0"/>
              </a:rPr>
              <a:t>Vyučování hromadné (frontální</a:t>
            </a:r>
            <a:r>
              <a:rPr lang="cs-CZ" sz="2000" kern="0" dirty="0" smtClean="0">
                <a:solidFill>
                  <a:srgbClr val="000000"/>
                </a:solidFill>
                <a:latin typeface="Times New Roman" pitchFamily="18" charset="0"/>
              </a:rPr>
              <a:t>).</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266700" lvl="0" indent="-266700" fontAlgn="base">
              <a:lnSpc>
                <a:spcPct val="110000"/>
              </a:lnSpc>
              <a:spcBef>
                <a:spcPts val="0"/>
              </a:spcBef>
              <a:spcAft>
                <a:spcPct val="0"/>
              </a:spcAft>
              <a:buClr>
                <a:srgbClr val="FFCC00"/>
              </a:buClr>
              <a:buSzPct val="120000"/>
              <a:buNone/>
              <a:defRPr/>
            </a:pPr>
            <a:endParaRPr lang="cs-CZ" sz="2000" b="1" kern="0" dirty="0" smtClean="0">
              <a:solidFill>
                <a:srgbClr val="000000"/>
              </a:solidFill>
              <a:latin typeface="Times New Roman" pitchFamily="18" charset="0"/>
            </a:endParaRPr>
          </a:p>
          <a:p>
            <a:pPr marL="266700" lvl="0" indent="-266700" fontAlgn="base">
              <a:lnSpc>
                <a:spcPct val="110000"/>
              </a:lnSpc>
              <a:spcBef>
                <a:spcPts val="0"/>
              </a:spcBef>
              <a:spcAft>
                <a:spcPct val="0"/>
              </a:spcAft>
              <a:buClr>
                <a:srgbClr val="FFCC00"/>
              </a:buClr>
              <a:buSzPct val="120000"/>
              <a:buNone/>
              <a:defRPr/>
            </a:pPr>
            <a:r>
              <a:rPr lang="cs-CZ" sz="2000" b="1" kern="0" dirty="0" smtClean="0">
                <a:solidFill>
                  <a:srgbClr val="000000"/>
                </a:solidFill>
                <a:latin typeface="Times New Roman" pitchFamily="18" charset="0"/>
              </a:rPr>
              <a:t>3. Podle </a:t>
            </a:r>
            <a:r>
              <a:rPr lang="cs-CZ" sz="2000" b="1" kern="0" dirty="0">
                <a:solidFill>
                  <a:srgbClr val="000000"/>
                </a:solidFill>
                <a:latin typeface="Times New Roman" pitchFamily="18" charset="0"/>
              </a:rPr>
              <a:t>místa realizace výuky:</a:t>
            </a:r>
          </a:p>
          <a:p>
            <a:pPr lvl="0" fontAlgn="base">
              <a:lnSpc>
                <a:spcPct val="110000"/>
              </a:lnSpc>
              <a:spcBef>
                <a:spcPts val="0"/>
              </a:spcBef>
              <a:spcAft>
                <a:spcPct val="0"/>
              </a:spcAft>
              <a:buClr>
                <a:srgbClr val="000000"/>
              </a:buClr>
              <a:buSzPct val="100000"/>
              <a:buFontTx/>
              <a:buChar char="•"/>
              <a:defRPr/>
            </a:pPr>
            <a:r>
              <a:rPr lang="cs-CZ" sz="2000" kern="0" dirty="0">
                <a:solidFill>
                  <a:srgbClr val="000000"/>
                </a:solidFill>
                <a:latin typeface="Times New Roman" pitchFamily="18" charset="0"/>
              </a:rPr>
              <a:t>Výuka ve škole (třída, specializovaná učebna, laboratoř, dílna, školní pozemek).</a:t>
            </a:r>
          </a:p>
          <a:p>
            <a:pPr lvl="0" algn="just" fontAlgn="base">
              <a:lnSpc>
                <a:spcPct val="110000"/>
              </a:lnSpc>
              <a:spcBef>
                <a:spcPts val="0"/>
              </a:spcBef>
              <a:spcAft>
                <a:spcPct val="0"/>
              </a:spcAft>
              <a:buClr>
                <a:srgbClr val="000000"/>
              </a:buClr>
              <a:buSzPct val="100000"/>
              <a:buFontTx/>
              <a:buChar char="•"/>
              <a:defRPr/>
            </a:pPr>
            <a:r>
              <a:rPr lang="cs-CZ" sz="2000" kern="0" dirty="0">
                <a:solidFill>
                  <a:srgbClr val="000000"/>
                </a:solidFill>
                <a:latin typeface="Times New Roman" pitchFamily="18" charset="0"/>
              </a:rPr>
              <a:t>Výuka v mimoškolním prostředí (domácí práce, exkurze, práce ve firmách, továrnách, opravnách, práce v zájmových kroužcích, práce v terénu apod.).</a:t>
            </a:r>
          </a:p>
          <a:p>
            <a:pPr marL="1588" lvl="0" indent="17463" algn="just" fontAlgn="base">
              <a:lnSpc>
                <a:spcPct val="110000"/>
              </a:lnSpc>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lnSpc>
                <a:spcPct val="110000"/>
              </a:lnSpc>
              <a:spcBef>
                <a:spcPts val="0"/>
              </a:spcBef>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Vyučovací hodina </a:t>
            </a:r>
          </a:p>
          <a:p>
            <a:pPr marL="1588" lvl="0" indent="17463" algn="just" fontAlgn="base">
              <a:lnSpc>
                <a:spcPct val="110000"/>
              </a:lnSpc>
              <a:spcBef>
                <a:spcPts val="0"/>
              </a:spcBef>
              <a:spcAft>
                <a:spcPct val="0"/>
              </a:spcAft>
              <a:buClr>
                <a:srgbClr val="FFCC00"/>
              </a:buClr>
              <a:buSzPct val="120000"/>
              <a:buNone/>
              <a:defRPr/>
            </a:pPr>
            <a:r>
              <a:rPr lang="cs-CZ" altLang="cs-CZ" sz="2000" kern="0" dirty="0">
                <a:latin typeface="Times New Roman" panose="02020603050405020304" pitchFamily="18" charset="0"/>
                <a:cs typeface="Times New Roman" panose="02020603050405020304" pitchFamily="18" charset="0"/>
              </a:rPr>
              <a:t>Z</a:t>
            </a:r>
            <a:r>
              <a:rPr lang="cs-CZ" altLang="cs-CZ" sz="2000" kern="0" dirty="0" smtClean="0">
                <a:latin typeface="Times New Roman" panose="02020603050405020304" pitchFamily="18" charset="0"/>
                <a:cs typeface="Times New Roman" panose="02020603050405020304" pitchFamily="18" charset="0"/>
              </a:rPr>
              <a:t>ákladní </a:t>
            </a:r>
            <a:r>
              <a:rPr lang="cs-CZ" altLang="cs-CZ" sz="2000" kern="0" dirty="0">
                <a:latin typeface="Times New Roman" panose="02020603050405020304" pitchFamily="18" charset="0"/>
                <a:cs typeface="Times New Roman" panose="02020603050405020304" pitchFamily="18" charset="0"/>
              </a:rPr>
              <a:t>organizační forma </a:t>
            </a:r>
            <a:r>
              <a:rPr lang="cs-CZ" altLang="cs-CZ" sz="2000" kern="0" dirty="0" smtClean="0">
                <a:latin typeface="Times New Roman" panose="02020603050405020304" pitchFamily="18" charset="0"/>
                <a:cs typeface="Times New Roman" panose="02020603050405020304" pitchFamily="18" charset="0"/>
              </a:rPr>
              <a:t>vyučování </a:t>
            </a:r>
            <a:r>
              <a:rPr lang="cs-CZ" altLang="cs-CZ" sz="2000" kern="0" dirty="0">
                <a:latin typeface="Times New Roman" panose="02020603050405020304" pitchFamily="18" charset="0"/>
                <a:cs typeface="Times New Roman" panose="02020603050405020304" pitchFamily="18" charset="0"/>
              </a:rPr>
              <a:t>(základní jednotka výuky).Vyučovací hodiny uspořádány do systému(rozvrh hodin), který by měl respektovat základní pedagogické a hygienické principy. Předměty vyžadující zvýšenou duševní činnost zařazovat pokud možno první tři až čtyři hodiny</a:t>
            </a:r>
            <a:r>
              <a:rPr lang="cs-CZ" altLang="cs-CZ" sz="2000" kern="0" dirty="0" smtClean="0">
                <a:latin typeface="Times New Roman" panose="02020603050405020304" pitchFamily="18" charset="0"/>
                <a:cs typeface="Times New Roman" panose="02020603050405020304" pitchFamily="18" charset="0"/>
              </a:rPr>
              <a:t>. Pracovní </a:t>
            </a:r>
            <a:r>
              <a:rPr lang="cs-CZ" altLang="cs-CZ" sz="2000" kern="0" dirty="0">
                <a:latin typeface="Times New Roman" panose="02020603050405020304" pitchFamily="18" charset="0"/>
                <a:cs typeface="Times New Roman" panose="02020603050405020304" pitchFamily="18" charset="0"/>
              </a:rPr>
              <a:t>schopnost žáků se mění i v průběhu týdne. Ve vyučovací hodině lze zpravidla rozlišit fáze (etapy).</a:t>
            </a:r>
          </a:p>
          <a:p>
            <a:pPr marL="0" indent="0">
              <a:lnSpc>
                <a:spcPct val="110000"/>
              </a:lnSpc>
              <a:spcBef>
                <a:spcPts val="0"/>
              </a:spcBef>
              <a:buNone/>
            </a:pPr>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56</a:t>
            </a:fld>
            <a:endParaRPr lang="cs-CZ"/>
          </a:p>
        </p:txBody>
      </p:sp>
    </p:spTree>
    <p:extLst>
      <p:ext uri="{BB962C8B-B14F-4D97-AF65-F5344CB8AC3E}">
        <p14:creationId xmlns:p14="http://schemas.microsoft.com/office/powerpoint/2010/main" val="3297602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08712"/>
          </a:xfrm>
        </p:spPr>
        <p:txBody>
          <a:bodyPr>
            <a:noAutofit/>
          </a:bodyPr>
          <a:lstStyle/>
          <a:p>
            <a:pPr marL="0" lvl="0" indent="0" algn="just" fontAlgn="base">
              <a:spcBef>
                <a:spcPts val="0"/>
              </a:spcBef>
              <a:spcAft>
                <a:spcPct val="0"/>
              </a:spcAft>
              <a:buClr>
                <a:srgbClr val="FFCC00"/>
              </a:buClr>
              <a:buSzPct val="120000"/>
              <a:buNone/>
              <a:defRPr/>
            </a:pPr>
            <a:r>
              <a:rPr lang="cs-CZ" sz="2000" b="1" kern="0" dirty="0">
                <a:solidFill>
                  <a:srgbClr val="000000"/>
                </a:solidFill>
                <a:latin typeface="Times New Roman" pitchFamily="18" charset="0"/>
              </a:rPr>
              <a:t>Podle didaktické funkce, kterou vyučovací hodina plní, můžeme rozlišit:</a:t>
            </a:r>
          </a:p>
          <a:p>
            <a:pPr marL="266700" lvl="0" indent="-266700" algn="just" fontAlgn="base">
              <a:spcBef>
                <a:spcPts val="0"/>
              </a:spcBef>
              <a:spcAft>
                <a:spcPct val="0"/>
              </a:spcAft>
              <a:buClr>
                <a:srgbClr val="000000"/>
              </a:buClr>
              <a:buFontTx/>
              <a:buChar char="•"/>
              <a:defRPr/>
            </a:pPr>
            <a:r>
              <a:rPr lang="cs-CZ" sz="2000" kern="0" dirty="0">
                <a:solidFill>
                  <a:srgbClr val="000000"/>
                </a:solidFill>
                <a:latin typeface="Times New Roman" pitchFamily="18" charset="0"/>
              </a:rPr>
              <a:t>Hodiny přípravy žáků na osvojování nových vědomostí nebo dovedností (</a:t>
            </a:r>
            <a:r>
              <a:rPr lang="cs-CZ" sz="2000" kern="0" dirty="0" smtClean="0">
                <a:solidFill>
                  <a:srgbClr val="000000"/>
                </a:solidFill>
                <a:latin typeface="Times New Roman" pitchFamily="18" charset="0"/>
              </a:rPr>
              <a:t>hodiny úvodní</a:t>
            </a:r>
            <a:r>
              <a:rPr lang="cs-CZ" sz="2000" kern="0" dirty="0">
                <a:solidFill>
                  <a:srgbClr val="000000"/>
                </a:solidFill>
                <a:latin typeface="Times New Roman" pitchFamily="18" charset="0"/>
              </a:rPr>
              <a:t>, motivační apod.).</a:t>
            </a:r>
          </a:p>
          <a:p>
            <a:pPr marL="266700" lvl="0" indent="-266700" algn="just" fontAlgn="base">
              <a:spcBef>
                <a:spcPts val="0"/>
              </a:spcBef>
              <a:spcAft>
                <a:spcPct val="0"/>
              </a:spcAft>
              <a:buClr>
                <a:srgbClr val="000000"/>
              </a:buClr>
              <a:buFontTx/>
              <a:buChar char="•"/>
              <a:defRPr/>
            </a:pPr>
            <a:r>
              <a:rPr lang="cs-CZ" sz="2000" kern="0" dirty="0">
                <a:solidFill>
                  <a:srgbClr val="000000"/>
                </a:solidFill>
                <a:latin typeface="Times New Roman" pitchFamily="18" charset="0"/>
              </a:rPr>
              <a:t>Hodiny osvojování nových vědomostí.</a:t>
            </a:r>
          </a:p>
          <a:p>
            <a:pPr marL="266700" lvl="0" indent="-266700" algn="just" fontAlgn="base">
              <a:spcBef>
                <a:spcPts val="0"/>
              </a:spcBef>
              <a:spcAft>
                <a:spcPct val="0"/>
              </a:spcAft>
              <a:buClr>
                <a:srgbClr val="000000"/>
              </a:buClr>
              <a:buFontTx/>
              <a:buChar char="•"/>
              <a:defRPr/>
            </a:pPr>
            <a:r>
              <a:rPr lang="cs-CZ" sz="2000" kern="0" dirty="0">
                <a:solidFill>
                  <a:srgbClr val="000000"/>
                </a:solidFill>
                <a:latin typeface="Times New Roman" pitchFamily="18" charset="0"/>
              </a:rPr>
              <a:t>Hodiny opakování a upevňování </a:t>
            </a:r>
            <a:r>
              <a:rPr lang="cs-CZ" sz="2000" kern="0" dirty="0" smtClean="0">
                <a:solidFill>
                  <a:srgbClr val="000000"/>
                </a:solidFill>
                <a:latin typeface="Times New Roman" pitchFamily="18" charset="0"/>
              </a:rPr>
              <a:t>vědomostí (dovedností).</a:t>
            </a:r>
            <a:endParaRPr lang="cs-CZ" sz="2000" kern="0" dirty="0">
              <a:solidFill>
                <a:srgbClr val="000000"/>
              </a:solidFill>
              <a:latin typeface="Times New Roman" pitchFamily="18" charset="0"/>
            </a:endParaRPr>
          </a:p>
          <a:p>
            <a:pPr marL="266700" lvl="0" indent="-266700" algn="just" fontAlgn="base">
              <a:spcBef>
                <a:spcPts val="0"/>
              </a:spcBef>
              <a:spcAft>
                <a:spcPct val="0"/>
              </a:spcAft>
              <a:buClr>
                <a:srgbClr val="000000"/>
              </a:buClr>
              <a:buFontTx/>
              <a:buChar char="•"/>
              <a:defRPr/>
            </a:pPr>
            <a:r>
              <a:rPr lang="cs-CZ" sz="2000" kern="0" dirty="0" smtClean="0">
                <a:solidFill>
                  <a:srgbClr val="000000"/>
                </a:solidFill>
                <a:latin typeface="Times New Roman" pitchFamily="18" charset="0"/>
              </a:rPr>
              <a:t>Hodiny </a:t>
            </a:r>
            <a:r>
              <a:rPr lang="cs-CZ" sz="2000" kern="0" dirty="0">
                <a:solidFill>
                  <a:srgbClr val="000000"/>
                </a:solidFill>
                <a:latin typeface="Times New Roman" pitchFamily="18" charset="0"/>
              </a:rPr>
              <a:t>použití vědomostí a dovedností v praxi.</a:t>
            </a:r>
          </a:p>
          <a:p>
            <a:pPr marL="266700" lvl="0" indent="-266700" algn="just" fontAlgn="base">
              <a:spcBef>
                <a:spcPts val="0"/>
              </a:spcBef>
              <a:spcAft>
                <a:spcPct val="0"/>
              </a:spcAft>
              <a:buClr>
                <a:srgbClr val="000000"/>
              </a:buClr>
              <a:buFontTx/>
              <a:buChar char="•"/>
              <a:defRPr/>
            </a:pPr>
            <a:r>
              <a:rPr lang="cs-CZ" sz="2000" kern="0" dirty="0">
                <a:solidFill>
                  <a:srgbClr val="000000"/>
                </a:solidFill>
                <a:latin typeface="Times New Roman" pitchFamily="18" charset="0"/>
              </a:rPr>
              <a:t>Hodiny prověřování znalostí a dovedností (diagnostické).</a:t>
            </a:r>
          </a:p>
          <a:p>
            <a:pPr marL="266700" lvl="0" indent="-266700" algn="just" fontAlgn="base">
              <a:spcBef>
                <a:spcPts val="0"/>
              </a:spcBef>
              <a:spcAft>
                <a:spcPct val="0"/>
              </a:spcAft>
              <a:buClr>
                <a:srgbClr val="000000"/>
              </a:buClr>
              <a:buFontTx/>
              <a:buChar char="•"/>
              <a:defRPr/>
            </a:pPr>
            <a:r>
              <a:rPr lang="cs-CZ" sz="2000" kern="0" dirty="0">
                <a:solidFill>
                  <a:srgbClr val="000000"/>
                </a:solidFill>
                <a:latin typeface="Times New Roman" pitchFamily="18" charset="0"/>
              </a:rPr>
              <a:t>Hodiny kombinované (hodiny základního typu), plní všechny didaktické</a:t>
            </a:r>
            <a:r>
              <a:rPr lang="cs-CZ" sz="2000" kern="0" dirty="0">
                <a:solidFill>
                  <a:srgbClr val="FFFFFF"/>
                </a:solidFill>
                <a:latin typeface="Times New Roman" pitchFamily="18" charset="0"/>
              </a:rPr>
              <a:t> </a:t>
            </a:r>
            <a:r>
              <a:rPr lang="cs-CZ" sz="2000" kern="0" dirty="0">
                <a:solidFill>
                  <a:srgbClr val="000000"/>
                </a:solidFill>
                <a:latin typeface="Times New Roman" pitchFamily="18" charset="0"/>
              </a:rPr>
              <a:t>funkce.</a:t>
            </a:r>
          </a:p>
          <a:p>
            <a:pPr lvl="0" algn="just" fontAlgn="base">
              <a:spcBef>
                <a:spcPts val="0"/>
              </a:spcBef>
              <a:spcAft>
                <a:spcPct val="0"/>
              </a:spcAft>
              <a:buClr>
                <a:srgbClr val="FFCC00"/>
              </a:buClr>
              <a:buSzPct val="120000"/>
              <a:buNone/>
              <a:defRPr/>
            </a:pPr>
            <a:endParaRPr lang="cs-CZ" altLang="cs-CZ" sz="2000" b="1" kern="0" dirty="0">
              <a:latin typeface="Times New Roman" panose="02020603050405020304" pitchFamily="18" charset="0"/>
              <a:cs typeface="Times New Roman" panose="02020603050405020304" pitchFamily="18" charset="0"/>
            </a:endParaRPr>
          </a:p>
          <a:p>
            <a:pPr lvl="0"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Fáze </a:t>
            </a:r>
            <a:r>
              <a:rPr lang="cs-CZ" altLang="cs-CZ" sz="2000" b="1" kern="0" dirty="0">
                <a:latin typeface="Times New Roman" panose="02020603050405020304" pitchFamily="18" charset="0"/>
                <a:cs typeface="Times New Roman" panose="02020603050405020304" pitchFamily="18" charset="0"/>
              </a:rPr>
              <a:t>(etapy) vyučovací </a:t>
            </a:r>
            <a:r>
              <a:rPr lang="cs-CZ" altLang="cs-CZ" sz="2000" b="1" kern="0" dirty="0" smtClean="0">
                <a:latin typeface="Times New Roman" panose="02020603050405020304" pitchFamily="18" charset="0"/>
                <a:cs typeface="Times New Roman" panose="02020603050405020304" pitchFamily="18" charset="0"/>
              </a:rPr>
              <a:t>hodiny</a:t>
            </a:r>
            <a:r>
              <a:rPr lang="cs-CZ" altLang="cs-CZ" sz="2000" kern="0" dirty="0" smtClean="0">
                <a:latin typeface="Times New Roman" panose="02020603050405020304" pitchFamily="18" charset="0"/>
                <a:cs typeface="Times New Roman" panose="02020603050405020304" pitchFamily="18" charset="0"/>
              </a:rPr>
              <a:t>  </a:t>
            </a:r>
            <a:r>
              <a:rPr lang="cs-CZ" altLang="cs-CZ" sz="2000" b="1" kern="0" dirty="0" smtClean="0">
                <a:latin typeface="Times New Roman" panose="02020603050405020304" pitchFamily="18" charset="0"/>
                <a:cs typeface="Times New Roman" panose="02020603050405020304" pitchFamily="18" charset="0"/>
              </a:rPr>
              <a:t>(kombinovaná, smíšená hodina, hodina základního typu – může plnit všechny didaktické funkce):</a:t>
            </a:r>
            <a:endParaRPr lang="cs-CZ" altLang="cs-CZ" sz="2000" b="1" kern="0" dirty="0">
              <a:latin typeface="Times New Roman" panose="02020603050405020304" pitchFamily="18" charset="0"/>
              <a:cs typeface="Times New Roman" panose="02020603050405020304" pitchFamily="18" charset="0"/>
            </a:endParaRP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Zahájení, sdělení cíle hodiny, organizační pokyny.</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Kontrola domácího úkolu a přípravy žáků.</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Opakování probraného učiva, na které bude navazovat učivo nové.</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Motivace k novému učivu.</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Expozice nového učiva.</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Procvičování a upevňování nového učiva.</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Pokyny k domácí přípravě žáků.</a:t>
            </a:r>
          </a:p>
          <a:p>
            <a:pPr lvl="0" algn="just" fontAlgn="base">
              <a:spcBef>
                <a:spcPts val="0"/>
              </a:spcBef>
              <a:spcAft>
                <a:spcPct val="0"/>
              </a:spcAft>
              <a:buClr>
                <a:schemeClr val="tx1"/>
              </a:buClr>
              <a:buFontTx/>
              <a:buChar char="•"/>
              <a:defRPr/>
            </a:pPr>
            <a:r>
              <a:rPr lang="cs-CZ" altLang="cs-CZ" sz="2000" kern="0" dirty="0">
                <a:latin typeface="Times New Roman" panose="02020603050405020304" pitchFamily="18" charset="0"/>
                <a:cs typeface="Times New Roman" panose="02020603050405020304" pitchFamily="18" charset="0"/>
              </a:rPr>
              <a:t>Shrnutí, zhodnocení a zakončení hodiny</a:t>
            </a:r>
            <a:r>
              <a:rPr lang="cs-CZ" altLang="cs-CZ" sz="2000" kern="0" dirty="0" smtClean="0">
                <a:latin typeface="Times New Roman" panose="02020603050405020304" pitchFamily="18" charset="0"/>
                <a:cs typeface="Times New Roman" panose="02020603050405020304" pitchFamily="18" charset="0"/>
              </a:rPr>
              <a:t>.</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57</a:t>
            </a:fld>
            <a:endParaRPr lang="cs-CZ"/>
          </a:p>
        </p:txBody>
      </p:sp>
    </p:spTree>
    <p:extLst>
      <p:ext uri="{BB962C8B-B14F-4D97-AF65-F5344CB8AC3E}">
        <p14:creationId xmlns:p14="http://schemas.microsoft.com/office/powerpoint/2010/main" val="24125216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8640"/>
            <a:ext cx="8229600" cy="6525344"/>
          </a:xfrm>
        </p:spPr>
        <p:txBody>
          <a:bodyPr>
            <a:normAutofit fontScale="85000" lnSpcReduction="20000"/>
          </a:bodyPr>
          <a:lstStyle/>
          <a:p>
            <a:pPr marL="0" lvl="0" indent="0" algn="just" fontAlgn="base">
              <a:lnSpc>
                <a:spcPct val="120000"/>
              </a:lnSpc>
              <a:spcBef>
                <a:spcPts val="0"/>
              </a:spcBef>
              <a:buClr>
                <a:srgbClr val="FFCC00"/>
              </a:buClr>
              <a:buSzPct val="120000"/>
              <a:buNone/>
              <a:defRPr/>
            </a:pPr>
            <a:r>
              <a:rPr lang="cs-CZ" altLang="cs-CZ" sz="2400" kern="0" dirty="0">
                <a:solidFill>
                  <a:prstClr val="black"/>
                </a:solidFill>
                <a:latin typeface="Times New Roman" panose="02020603050405020304" pitchFamily="18" charset="0"/>
                <a:cs typeface="Times New Roman" panose="02020603050405020304" pitchFamily="18" charset="0"/>
              </a:rPr>
              <a:t>Struktura hodiny závisí na mnoha činitelích. Cíl, obsah, výkonnost žáků, vyspělost třídy, materiální podmínky, použité </a:t>
            </a:r>
            <a:r>
              <a:rPr lang="cs-CZ" altLang="cs-CZ" sz="2400" kern="0" dirty="0" smtClean="0">
                <a:solidFill>
                  <a:prstClr val="black"/>
                </a:solidFill>
                <a:latin typeface="Times New Roman" panose="02020603050405020304" pitchFamily="18" charset="0"/>
                <a:cs typeface="Times New Roman" panose="02020603050405020304" pitchFamily="18" charset="0"/>
              </a:rPr>
              <a:t>metody…atd. Všechny </a:t>
            </a:r>
            <a:r>
              <a:rPr lang="cs-CZ" altLang="cs-CZ" sz="2400" kern="0" dirty="0">
                <a:solidFill>
                  <a:prstClr val="black"/>
                </a:solidFill>
                <a:latin typeface="Times New Roman" panose="02020603050405020304" pitchFamily="18" charset="0"/>
                <a:cs typeface="Times New Roman" panose="02020603050405020304" pitchFamily="18" charset="0"/>
              </a:rPr>
              <a:t>uvedené fáze a jejich pořadí můžou (nemusí) v každé hodině vyskytnout.</a:t>
            </a:r>
          </a:p>
          <a:p>
            <a:pPr marL="0" lvl="0" indent="0">
              <a:lnSpc>
                <a:spcPct val="120000"/>
              </a:lnSpc>
              <a:spcBef>
                <a:spcPts val="0"/>
              </a:spcBef>
              <a:buNone/>
            </a:pPr>
            <a:endParaRPr lang="cs-CZ" sz="2400" dirty="0" smtClean="0">
              <a:solidFill>
                <a:prstClr val="black"/>
              </a:solidFill>
              <a:latin typeface="Times New Roman" panose="02020603050405020304" pitchFamily="18" charset="0"/>
              <a:cs typeface="Times New Roman" panose="02020603050405020304" pitchFamily="18" charset="0"/>
            </a:endParaRPr>
          </a:p>
          <a:p>
            <a:pPr marL="0" lvl="0" indent="0">
              <a:lnSpc>
                <a:spcPct val="120000"/>
              </a:lnSpc>
              <a:spcBef>
                <a:spcPts val="0"/>
              </a:spcBef>
              <a:buNone/>
            </a:pPr>
            <a:r>
              <a:rPr lang="cs-CZ" sz="2400" b="1" dirty="0" smtClean="0">
                <a:solidFill>
                  <a:schemeClr val="accent6">
                    <a:lumMod val="50000"/>
                  </a:schemeClr>
                </a:solidFill>
                <a:latin typeface="Times New Roman" panose="02020603050405020304" pitchFamily="18" charset="0"/>
                <a:cs typeface="Times New Roman" panose="02020603050405020304" pitchFamily="18" charset="0"/>
              </a:rPr>
              <a:t>Frontální vyučování (hromadné)</a:t>
            </a:r>
          </a:p>
          <a:p>
            <a:pPr marL="0" lvl="0" indent="0" algn="just">
              <a:lnSpc>
                <a:spcPct val="120000"/>
              </a:lnSpc>
              <a:spcBef>
                <a:spcPts val="0"/>
              </a:spcBef>
              <a:buNone/>
            </a:pPr>
            <a:r>
              <a:rPr lang="cs-CZ" sz="2400" dirty="0" smtClean="0">
                <a:solidFill>
                  <a:prstClr val="black"/>
                </a:solidFill>
                <a:latin typeface="Times New Roman" panose="02020603050405020304" pitchFamily="18" charset="0"/>
                <a:cs typeface="Times New Roman" panose="02020603050405020304" pitchFamily="18" charset="0"/>
              </a:rPr>
              <a:t>Ve výukové praxi má významné místo. Podstatou je práce učitele s celou skupinou žáků (celou třídou), plánovitě, cílevědomě, soustavně a ve vymezeném čase. Každá hodina má svůj dílčí výukový cíl a dochází k osobnímu kontaktu a různorodé komunikaci učitele se žáky. Učitel poznává žáky a má možnost uplatňovat individuální přístup k žákům (za předpokladu dodržení normy počtu žáků). </a:t>
            </a:r>
          </a:p>
          <a:p>
            <a:pPr marL="0" lvl="0" indent="0" algn="just">
              <a:lnSpc>
                <a:spcPct val="120000"/>
              </a:lnSpc>
              <a:spcBef>
                <a:spcPts val="0"/>
              </a:spcBef>
              <a:buNone/>
            </a:pPr>
            <a:endParaRPr lang="cs-CZ" sz="24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20000"/>
              </a:lnSpc>
              <a:spcBef>
                <a:spcPts val="0"/>
              </a:spcBef>
              <a:buNone/>
            </a:pPr>
            <a:r>
              <a:rPr lang="cs-CZ" sz="2400" b="1" dirty="0" smtClean="0">
                <a:solidFill>
                  <a:schemeClr val="accent6">
                    <a:lumMod val="50000"/>
                  </a:schemeClr>
                </a:solidFill>
                <a:latin typeface="Times New Roman" panose="02020603050405020304" pitchFamily="18" charset="0"/>
                <a:cs typeface="Times New Roman" panose="02020603050405020304" pitchFamily="18" charset="0"/>
              </a:rPr>
              <a:t>Skupinové a kooperativní vyučování </a:t>
            </a:r>
          </a:p>
          <a:p>
            <a:pPr marL="1588" lvl="0" indent="17463" algn="just" fontAlgn="base">
              <a:lnSpc>
                <a:spcPct val="120000"/>
              </a:lnSpc>
              <a:spcBef>
                <a:spcPts val="0"/>
              </a:spcBef>
              <a:buClr>
                <a:srgbClr val="FFCC00"/>
              </a:buClr>
              <a:buSzPct val="120000"/>
              <a:buNone/>
              <a:defRPr/>
            </a:pPr>
            <a:r>
              <a:rPr lang="cs-CZ" altLang="cs-CZ" sz="2400" kern="0" dirty="0" smtClean="0">
                <a:latin typeface="Times New Roman" panose="02020603050405020304" pitchFamily="18" charset="0"/>
                <a:cs typeface="Times New Roman" panose="02020603050405020304" pitchFamily="18" charset="0"/>
              </a:rPr>
              <a:t>Podstatou je rozdělení třídy </a:t>
            </a:r>
            <a:r>
              <a:rPr lang="cs-CZ" altLang="cs-CZ" sz="2400" kern="0" dirty="0">
                <a:latin typeface="Times New Roman" panose="02020603050405020304" pitchFamily="18" charset="0"/>
                <a:cs typeface="Times New Roman" panose="02020603050405020304" pitchFamily="18" charset="0"/>
              </a:rPr>
              <a:t>na několik skupin, které samostatně řeší vlastní </a:t>
            </a:r>
            <a:r>
              <a:rPr lang="cs-CZ" altLang="cs-CZ" sz="2400" kern="0" dirty="0" smtClean="0">
                <a:latin typeface="Times New Roman" panose="02020603050405020304" pitchFamily="18" charset="0"/>
                <a:cs typeface="Times New Roman" panose="02020603050405020304" pitchFamily="18" charset="0"/>
              </a:rPr>
              <a:t>úkoly (dvou a pětičlenných). </a:t>
            </a:r>
            <a:r>
              <a:rPr lang="cs-CZ" altLang="cs-CZ" sz="2400" kern="0" dirty="0">
                <a:latin typeface="Times New Roman" panose="02020603050405020304" pitchFamily="18" charset="0"/>
                <a:cs typeface="Times New Roman" panose="02020603050405020304" pitchFamily="18" charset="0"/>
              </a:rPr>
              <a:t>Práce v menších skupinách umožňuje určitou individualizaci vyučování</a:t>
            </a:r>
            <a:r>
              <a:rPr lang="cs-CZ" altLang="cs-CZ" sz="2400" kern="0" dirty="0" smtClean="0">
                <a:latin typeface="Times New Roman" panose="02020603050405020304" pitchFamily="18" charset="0"/>
                <a:cs typeface="Times New Roman" panose="02020603050405020304" pitchFamily="18" charset="0"/>
              </a:rPr>
              <a:t>. </a:t>
            </a:r>
            <a:r>
              <a:rPr lang="cs-CZ" altLang="cs-CZ" sz="2400" kern="0" dirty="0">
                <a:latin typeface="Times New Roman" panose="02020603050405020304" pitchFamily="18" charset="0"/>
                <a:cs typeface="Times New Roman" panose="02020603050405020304" pitchFamily="18" charset="0"/>
              </a:rPr>
              <a:t>O</a:t>
            </a:r>
            <a:r>
              <a:rPr lang="cs-CZ" altLang="cs-CZ" sz="2400" kern="0" dirty="0" smtClean="0">
                <a:latin typeface="Times New Roman" panose="02020603050405020304" pitchFamily="18" charset="0"/>
                <a:cs typeface="Times New Roman" panose="02020603050405020304" pitchFamily="18" charset="0"/>
              </a:rPr>
              <a:t>značováno </a:t>
            </a:r>
            <a:r>
              <a:rPr lang="cs-CZ" altLang="cs-CZ" sz="2400" kern="0" dirty="0">
                <a:latin typeface="Times New Roman" panose="02020603050405020304" pitchFamily="18" charset="0"/>
                <a:cs typeface="Times New Roman" panose="02020603050405020304" pitchFamily="18" charset="0"/>
              </a:rPr>
              <a:t>jako zvláštní organizační forma vyučování. Lze sestavit</a:t>
            </a:r>
            <a:r>
              <a:rPr lang="cs-CZ" altLang="cs-CZ" sz="2400" kern="0" dirty="0" smtClean="0">
                <a:latin typeface="Times New Roman" panose="02020603050405020304" pitchFamily="18" charset="0"/>
                <a:cs typeface="Times New Roman" panose="02020603050405020304" pitchFamily="18" charset="0"/>
              </a:rPr>
              <a:t>:</a:t>
            </a:r>
            <a:endParaRPr lang="cs-CZ" altLang="cs-CZ" sz="2400" b="1" kern="0" dirty="0" smtClean="0">
              <a:latin typeface="Times New Roman" panose="02020603050405020304" pitchFamily="18" charset="0"/>
              <a:cs typeface="Times New Roman" panose="02020603050405020304" pitchFamily="18" charset="0"/>
            </a:endParaRPr>
          </a:p>
          <a:p>
            <a:pPr marL="268288" indent="-268288" algn="just" fontAlgn="base">
              <a:lnSpc>
                <a:spcPct val="120000"/>
              </a:lnSpc>
              <a:spcBef>
                <a:spcPts val="0"/>
              </a:spcBef>
              <a:buClr>
                <a:schemeClr val="tx1"/>
              </a:buClr>
              <a:buSzPct val="100000"/>
              <a:defRPr/>
            </a:pPr>
            <a:r>
              <a:rPr lang="cs-CZ" altLang="cs-CZ" sz="2400" kern="0" dirty="0" smtClean="0">
                <a:latin typeface="Times New Roman" panose="02020603050405020304" pitchFamily="18" charset="0"/>
                <a:cs typeface="Times New Roman" panose="02020603050405020304" pitchFamily="18" charset="0"/>
              </a:rPr>
              <a:t>Homogenní </a:t>
            </a:r>
            <a:r>
              <a:rPr lang="cs-CZ" altLang="cs-CZ" sz="2400" kern="0" dirty="0">
                <a:latin typeface="Times New Roman" panose="02020603050405020304" pitchFamily="18" charset="0"/>
                <a:cs typeface="Times New Roman" panose="02020603050405020304" pitchFamily="18" charset="0"/>
              </a:rPr>
              <a:t>skupiny (stejnorodé</a:t>
            </a:r>
            <a:r>
              <a:rPr lang="cs-CZ" altLang="cs-CZ" sz="2400" kern="0" dirty="0" smtClean="0">
                <a:latin typeface="Times New Roman" panose="02020603050405020304" pitchFamily="18" charset="0"/>
                <a:cs typeface="Times New Roman" panose="02020603050405020304" pitchFamily="18" charset="0"/>
              </a:rPr>
              <a:t>) - </a:t>
            </a:r>
            <a:r>
              <a:rPr lang="cs-CZ" altLang="cs-CZ" sz="2400" kern="0" dirty="0">
                <a:latin typeface="Times New Roman" panose="02020603050405020304" pitchFamily="18" charset="0"/>
                <a:cs typeface="Times New Roman" panose="02020603050405020304" pitchFamily="18" charset="0"/>
              </a:rPr>
              <a:t>tvoří žáci s přibližně stejnou úrovní poznávacích procesů a pracovního tempa</a:t>
            </a:r>
            <a:r>
              <a:rPr lang="cs-CZ" altLang="cs-CZ" sz="2400" kern="0" dirty="0" smtClean="0">
                <a:latin typeface="Times New Roman" panose="02020603050405020304" pitchFamily="18" charset="0"/>
                <a:cs typeface="Times New Roman" panose="02020603050405020304" pitchFamily="18" charset="0"/>
              </a:rPr>
              <a:t>.</a:t>
            </a:r>
          </a:p>
          <a:p>
            <a:pPr marL="268288" indent="-268288" algn="just" fontAlgn="base">
              <a:lnSpc>
                <a:spcPct val="120000"/>
              </a:lnSpc>
              <a:spcBef>
                <a:spcPts val="0"/>
              </a:spcBef>
              <a:buClr>
                <a:schemeClr val="tx1"/>
              </a:buClr>
              <a:buSzPct val="100000"/>
              <a:defRPr/>
            </a:pPr>
            <a:r>
              <a:rPr lang="cs-CZ" altLang="cs-CZ" sz="2400" kern="0" dirty="0">
                <a:solidFill>
                  <a:prstClr val="black"/>
                </a:solidFill>
                <a:latin typeface="Times New Roman" panose="02020603050405020304" pitchFamily="18" charset="0"/>
                <a:cs typeface="Times New Roman" panose="02020603050405020304" pitchFamily="18" charset="0"/>
              </a:rPr>
              <a:t>Heterogenní skupiny (různorodé) </a:t>
            </a:r>
            <a:r>
              <a:rPr lang="cs-CZ" altLang="cs-CZ" sz="2400" b="1" kern="0" dirty="0">
                <a:solidFill>
                  <a:prstClr val="black"/>
                </a:solidFill>
                <a:latin typeface="Times New Roman" panose="02020603050405020304" pitchFamily="18" charset="0"/>
                <a:cs typeface="Times New Roman" panose="02020603050405020304" pitchFamily="18" charset="0"/>
              </a:rPr>
              <a:t>-</a:t>
            </a:r>
            <a:r>
              <a:rPr lang="cs-CZ" altLang="cs-CZ" sz="2400" kern="0" dirty="0">
                <a:solidFill>
                  <a:prstClr val="black"/>
                </a:solidFill>
                <a:latin typeface="Times New Roman" panose="02020603050405020304" pitchFamily="18" charset="0"/>
                <a:cs typeface="Times New Roman" panose="02020603050405020304" pitchFamily="18" charset="0"/>
              </a:rPr>
              <a:t> tvoří žáci s rozdílnou úrovní poznávacích procesů a pracovního tempa.</a:t>
            </a:r>
            <a:endParaRPr lang="cs-CZ" altLang="cs-CZ" sz="2400" kern="0" dirty="0">
              <a:latin typeface="Times New Roman" panose="02020603050405020304" pitchFamily="18" charset="0"/>
              <a:cs typeface="Times New Roman" panose="02020603050405020304" pitchFamily="18" charset="0"/>
            </a:endParaRPr>
          </a:p>
          <a:p>
            <a:pPr marL="0" indent="0">
              <a:buNone/>
            </a:pPr>
            <a:endParaRPr lang="cs-CZ" sz="22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58</a:t>
            </a:fld>
            <a:endParaRPr lang="cs-CZ"/>
          </a:p>
        </p:txBody>
      </p:sp>
    </p:spTree>
    <p:extLst>
      <p:ext uri="{BB962C8B-B14F-4D97-AF65-F5344CB8AC3E}">
        <p14:creationId xmlns:p14="http://schemas.microsoft.com/office/powerpoint/2010/main" val="38803081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8640"/>
            <a:ext cx="8229600" cy="6408712"/>
          </a:xfrm>
        </p:spPr>
        <p:txBody>
          <a:bodyPr/>
          <a:lstStyle/>
          <a:p>
            <a:pPr marL="1588" indent="0" algn="just" fontAlgn="base">
              <a:spcBef>
                <a:spcPts val="0"/>
              </a:spcBef>
              <a:spcAft>
                <a:spcPct val="0"/>
              </a:spcAft>
              <a:buSzPct val="100000"/>
              <a:buNone/>
              <a:defRPr/>
            </a:pPr>
            <a:r>
              <a:rPr lang="cs-CZ" altLang="cs-CZ" sz="2000" kern="0" dirty="0" smtClean="0">
                <a:solidFill>
                  <a:prstClr val="black"/>
                </a:solidFill>
                <a:latin typeface="Times New Roman" panose="02020603050405020304" pitchFamily="18" charset="0"/>
                <a:cs typeface="Times New Roman" panose="02020603050405020304" pitchFamily="18" charset="0"/>
              </a:rPr>
              <a:t>Žáci </a:t>
            </a:r>
            <a:r>
              <a:rPr lang="cs-CZ" altLang="cs-CZ" sz="2000" kern="0" dirty="0">
                <a:solidFill>
                  <a:prstClr val="black"/>
                </a:solidFill>
                <a:latin typeface="Times New Roman" panose="02020603050405020304" pitchFamily="18" charset="0"/>
                <a:cs typeface="Times New Roman" panose="02020603050405020304" pitchFamily="18" charset="0"/>
              </a:rPr>
              <a:t>mohou řešit úkoly individuálně nebo společně. Učitel se věnuje nejslabším skupinám žáků. Ostatní pracují samostatně. Schopnější žáci řeší náročnější úkoly. </a:t>
            </a: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1588" indent="0" algn="just" fontAlgn="base">
              <a:spcBef>
                <a:spcPts val="0"/>
              </a:spcBef>
              <a:spcAft>
                <a:spcPct val="0"/>
              </a:spcAft>
              <a:buSzPct val="100000"/>
              <a:buNone/>
              <a:defRPr/>
            </a:pPr>
            <a:r>
              <a:rPr lang="cs-CZ" altLang="cs-CZ" sz="2000" b="1" kern="0" dirty="0" smtClean="0">
                <a:solidFill>
                  <a:prstClr val="black"/>
                </a:solidFill>
                <a:latin typeface="Times New Roman" panose="02020603050405020304" pitchFamily="18" charset="0"/>
                <a:cs typeface="Times New Roman" panose="02020603050405020304" pitchFamily="18" charset="0"/>
              </a:rPr>
              <a:t>Klady </a:t>
            </a:r>
            <a:r>
              <a:rPr lang="cs-CZ" altLang="cs-CZ" sz="2000" b="1" kern="0" dirty="0">
                <a:solidFill>
                  <a:prstClr val="black"/>
                </a:solidFill>
                <a:latin typeface="Times New Roman" panose="02020603050405020304" pitchFamily="18" charset="0"/>
                <a:cs typeface="Times New Roman" panose="02020603050405020304" pitchFamily="18" charset="0"/>
              </a:rPr>
              <a:t>skupinové výuky: </a:t>
            </a:r>
            <a:r>
              <a:rPr lang="cs-CZ" altLang="cs-CZ" sz="2000" kern="0" dirty="0">
                <a:solidFill>
                  <a:prstClr val="black"/>
                </a:solidFill>
                <a:latin typeface="Times New Roman" panose="02020603050405020304" pitchFamily="18" charset="0"/>
                <a:cs typeface="Times New Roman" panose="02020603050405020304" pitchFamily="18" charset="0"/>
              </a:rPr>
              <a:t>zvýšená aktivita žáků, odpovědnost za učení, větší zájem o úkoly, žáci mohou do určité míry volit tempo práce, rozvoj komunikace, učení se organizaci práce, zvýšení sebevědomí, žák před spolužáky snadněji přizná neznalost, učitel se může věnovat slabší skupině…atd</a:t>
            </a:r>
            <a:r>
              <a:rPr lang="cs-CZ" altLang="cs-CZ" sz="2000" kern="0" dirty="0" smtClean="0">
                <a:solidFill>
                  <a:prstClr val="black"/>
                </a:solidFill>
                <a:latin typeface="Times New Roman" panose="02020603050405020304" pitchFamily="18" charset="0"/>
                <a:cs typeface="Times New Roman" panose="02020603050405020304" pitchFamily="18" charset="0"/>
              </a:rPr>
              <a:t>.</a:t>
            </a:r>
            <a:endParaRPr lang="cs-CZ" altLang="cs-CZ" sz="2000" kern="0" dirty="0" smtClean="0">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kern="0" dirty="0" smtClean="0">
                <a:latin typeface="Times New Roman" panose="02020603050405020304" pitchFamily="18" charset="0"/>
                <a:cs typeface="Times New Roman" panose="02020603050405020304" pitchFamily="18" charset="0"/>
              </a:rPr>
              <a:t>V některých případech a třeba uspořádat prostor třídy pro potřeby skupinové výuky (seskupení lavic) pokud je to možné. Viz. schéma.</a:t>
            </a:r>
            <a:endParaRPr lang="cs-CZ" altLang="cs-CZ" sz="2000" kern="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59</a:t>
            </a:fld>
            <a:endParaRPr lang="cs-CZ"/>
          </a:p>
        </p:txBody>
      </p:sp>
      <p:sp>
        <p:nvSpPr>
          <p:cNvPr id="5" name="Obdélník 4"/>
          <p:cNvSpPr/>
          <p:nvPr/>
        </p:nvSpPr>
        <p:spPr>
          <a:xfrm>
            <a:off x="1115616" y="5229200"/>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6" name="Obdélník 5"/>
          <p:cNvSpPr/>
          <p:nvPr/>
        </p:nvSpPr>
        <p:spPr>
          <a:xfrm>
            <a:off x="1115616" y="3717032"/>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7" name="Obdélník 6"/>
          <p:cNvSpPr/>
          <p:nvPr/>
        </p:nvSpPr>
        <p:spPr>
          <a:xfrm>
            <a:off x="2771800" y="3717032"/>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8" name="Obdélník 7"/>
          <p:cNvSpPr/>
          <p:nvPr/>
        </p:nvSpPr>
        <p:spPr>
          <a:xfrm>
            <a:off x="2771800" y="5229200"/>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9" name="Ovál 8"/>
          <p:cNvSpPr/>
          <p:nvPr/>
        </p:nvSpPr>
        <p:spPr>
          <a:xfrm>
            <a:off x="1259632" y="328498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0" name="Ovál 9"/>
          <p:cNvSpPr/>
          <p:nvPr/>
        </p:nvSpPr>
        <p:spPr>
          <a:xfrm>
            <a:off x="1259632" y="422108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1" name="Ovál 10"/>
          <p:cNvSpPr/>
          <p:nvPr/>
        </p:nvSpPr>
        <p:spPr>
          <a:xfrm>
            <a:off x="2843808" y="422108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2" name="Ovál 11"/>
          <p:cNvSpPr/>
          <p:nvPr/>
        </p:nvSpPr>
        <p:spPr>
          <a:xfrm>
            <a:off x="2915816" y="328498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3" name="Ovál 12"/>
          <p:cNvSpPr/>
          <p:nvPr/>
        </p:nvSpPr>
        <p:spPr>
          <a:xfrm>
            <a:off x="1259632" y="4797152"/>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4" name="Ovál 13"/>
          <p:cNvSpPr/>
          <p:nvPr/>
        </p:nvSpPr>
        <p:spPr>
          <a:xfrm>
            <a:off x="2843808" y="4797152"/>
            <a:ext cx="368424" cy="35165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5" name="Ovál 14"/>
          <p:cNvSpPr/>
          <p:nvPr/>
        </p:nvSpPr>
        <p:spPr>
          <a:xfrm>
            <a:off x="1259632" y="5733256"/>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6" name="Ovál 15"/>
          <p:cNvSpPr/>
          <p:nvPr/>
        </p:nvSpPr>
        <p:spPr>
          <a:xfrm>
            <a:off x="2771800" y="5733256"/>
            <a:ext cx="385192" cy="40689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7" name="Ovál 16"/>
          <p:cNvSpPr/>
          <p:nvPr/>
        </p:nvSpPr>
        <p:spPr>
          <a:xfrm>
            <a:off x="1979712" y="4437112"/>
            <a:ext cx="576064" cy="5760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U</a:t>
            </a:r>
            <a:endParaRPr lang="cs-CZ" dirty="0">
              <a:solidFill>
                <a:schemeClr val="tx1"/>
              </a:solidFill>
            </a:endParaRPr>
          </a:p>
        </p:txBody>
      </p:sp>
      <p:sp>
        <p:nvSpPr>
          <p:cNvPr id="18" name="Ovál 17"/>
          <p:cNvSpPr/>
          <p:nvPr/>
        </p:nvSpPr>
        <p:spPr>
          <a:xfrm>
            <a:off x="3419872" y="5229200"/>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19" name="Ovál 18"/>
          <p:cNvSpPr/>
          <p:nvPr/>
        </p:nvSpPr>
        <p:spPr>
          <a:xfrm>
            <a:off x="683568" y="3717032"/>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0" name="Ovál 19"/>
          <p:cNvSpPr/>
          <p:nvPr/>
        </p:nvSpPr>
        <p:spPr>
          <a:xfrm>
            <a:off x="683568" y="530120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1" name="Ovál 20"/>
          <p:cNvSpPr/>
          <p:nvPr/>
        </p:nvSpPr>
        <p:spPr>
          <a:xfrm>
            <a:off x="3419872" y="3717032"/>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2" name="Obdélník 21"/>
          <p:cNvSpPr/>
          <p:nvPr/>
        </p:nvSpPr>
        <p:spPr>
          <a:xfrm>
            <a:off x="7812360" y="4005064"/>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23" name="Ovál 22"/>
          <p:cNvSpPr/>
          <p:nvPr/>
        </p:nvSpPr>
        <p:spPr>
          <a:xfrm>
            <a:off x="7884368" y="4509120"/>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4" name="Ovál 23"/>
          <p:cNvSpPr/>
          <p:nvPr/>
        </p:nvSpPr>
        <p:spPr>
          <a:xfrm>
            <a:off x="7956376" y="3573016"/>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5" name="Ovál 24"/>
          <p:cNvSpPr/>
          <p:nvPr/>
        </p:nvSpPr>
        <p:spPr>
          <a:xfrm>
            <a:off x="8460432" y="400506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6" name="Ovál 25"/>
          <p:cNvSpPr/>
          <p:nvPr/>
        </p:nvSpPr>
        <p:spPr>
          <a:xfrm>
            <a:off x="7380312" y="400506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7" name="Obdélník 26"/>
          <p:cNvSpPr/>
          <p:nvPr/>
        </p:nvSpPr>
        <p:spPr>
          <a:xfrm>
            <a:off x="6948264" y="5301208"/>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28" name="Ovál 27"/>
          <p:cNvSpPr/>
          <p:nvPr/>
        </p:nvSpPr>
        <p:spPr>
          <a:xfrm>
            <a:off x="7020272" y="580526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29" name="Ovál 28"/>
          <p:cNvSpPr/>
          <p:nvPr/>
        </p:nvSpPr>
        <p:spPr>
          <a:xfrm>
            <a:off x="7092280" y="4869160"/>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0" name="Ovál 29"/>
          <p:cNvSpPr/>
          <p:nvPr/>
        </p:nvSpPr>
        <p:spPr>
          <a:xfrm>
            <a:off x="7596336" y="530120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1" name="Ovál 30"/>
          <p:cNvSpPr/>
          <p:nvPr/>
        </p:nvSpPr>
        <p:spPr>
          <a:xfrm>
            <a:off x="6516216" y="5373216"/>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2" name="Obdélník 31"/>
          <p:cNvSpPr/>
          <p:nvPr/>
        </p:nvSpPr>
        <p:spPr>
          <a:xfrm>
            <a:off x="5292080" y="5301208"/>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33" name="Ovál 32"/>
          <p:cNvSpPr/>
          <p:nvPr/>
        </p:nvSpPr>
        <p:spPr>
          <a:xfrm>
            <a:off x="5364088" y="5805264"/>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4" name="Ovál 33"/>
          <p:cNvSpPr/>
          <p:nvPr/>
        </p:nvSpPr>
        <p:spPr>
          <a:xfrm>
            <a:off x="5436096" y="4869160"/>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5" name="Ovál 34"/>
          <p:cNvSpPr/>
          <p:nvPr/>
        </p:nvSpPr>
        <p:spPr>
          <a:xfrm>
            <a:off x="5940152" y="530120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6" name="Ovál 35"/>
          <p:cNvSpPr/>
          <p:nvPr/>
        </p:nvSpPr>
        <p:spPr>
          <a:xfrm>
            <a:off x="4860032" y="530120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7" name="Obdélník 36"/>
          <p:cNvSpPr/>
          <p:nvPr/>
        </p:nvSpPr>
        <p:spPr>
          <a:xfrm>
            <a:off x="4644008" y="3933056"/>
            <a:ext cx="576064" cy="432048"/>
          </a:xfrm>
          <a:prstGeom prst="rect">
            <a:avLst/>
          </a:prstGeom>
          <a:solidFill>
            <a:schemeClr val="tx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38" name="Ovál 37"/>
          <p:cNvSpPr/>
          <p:nvPr/>
        </p:nvSpPr>
        <p:spPr>
          <a:xfrm>
            <a:off x="4716016" y="4437112"/>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39" name="Ovál 38"/>
          <p:cNvSpPr/>
          <p:nvPr/>
        </p:nvSpPr>
        <p:spPr>
          <a:xfrm>
            <a:off x="4788024" y="3501008"/>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40" name="Ovál 39"/>
          <p:cNvSpPr/>
          <p:nvPr/>
        </p:nvSpPr>
        <p:spPr>
          <a:xfrm>
            <a:off x="5292080" y="3933056"/>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41" name="Ovál 40"/>
          <p:cNvSpPr/>
          <p:nvPr/>
        </p:nvSpPr>
        <p:spPr>
          <a:xfrm>
            <a:off x="4211960" y="3933056"/>
            <a:ext cx="36004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Ž</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42" name="Ovál 41"/>
          <p:cNvSpPr/>
          <p:nvPr/>
        </p:nvSpPr>
        <p:spPr>
          <a:xfrm>
            <a:off x="6228184" y="3861048"/>
            <a:ext cx="576064" cy="5760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U</a:t>
            </a:r>
            <a:endParaRPr lang="cs-CZ" dirty="0">
              <a:solidFill>
                <a:schemeClr val="tx1"/>
              </a:solidFill>
            </a:endParaRPr>
          </a:p>
        </p:txBody>
      </p:sp>
      <p:cxnSp>
        <p:nvCxnSpPr>
          <p:cNvPr id="44" name="Přímá spojnice se šipkou 43"/>
          <p:cNvCxnSpPr/>
          <p:nvPr/>
        </p:nvCxnSpPr>
        <p:spPr>
          <a:xfrm flipV="1">
            <a:off x="2411760" y="3933056"/>
            <a:ext cx="288032" cy="50405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H="1" flipV="1">
            <a:off x="1763688" y="3933056"/>
            <a:ext cx="360041" cy="50405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Přímá spojnice se šipkou 53"/>
          <p:cNvCxnSpPr/>
          <p:nvPr/>
        </p:nvCxnSpPr>
        <p:spPr>
          <a:xfrm>
            <a:off x="2411760" y="4941168"/>
            <a:ext cx="288032" cy="50405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Přímá spojnice se šipkou 63"/>
          <p:cNvCxnSpPr/>
          <p:nvPr/>
        </p:nvCxnSpPr>
        <p:spPr>
          <a:xfrm flipH="1">
            <a:off x="1763688" y="4941168"/>
            <a:ext cx="360040" cy="50405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Přímá spojnice se šipkou 74"/>
          <p:cNvCxnSpPr>
            <a:stCxn id="42" idx="6"/>
          </p:cNvCxnSpPr>
          <p:nvPr/>
        </p:nvCxnSpPr>
        <p:spPr>
          <a:xfrm>
            <a:off x="6804248" y="4149080"/>
            <a:ext cx="432048"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Přímá spojnice se šipkou 75"/>
          <p:cNvCxnSpPr/>
          <p:nvPr/>
        </p:nvCxnSpPr>
        <p:spPr>
          <a:xfrm>
            <a:off x="6660232" y="4365104"/>
            <a:ext cx="360040" cy="43204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Přímá spojnice se šipkou 77"/>
          <p:cNvCxnSpPr/>
          <p:nvPr/>
        </p:nvCxnSpPr>
        <p:spPr>
          <a:xfrm flipH="1">
            <a:off x="6012160" y="4365104"/>
            <a:ext cx="360040" cy="43204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Přímá spojnice se šipkou 79"/>
          <p:cNvCxnSpPr/>
          <p:nvPr/>
        </p:nvCxnSpPr>
        <p:spPr>
          <a:xfrm flipH="1">
            <a:off x="5724128" y="4149080"/>
            <a:ext cx="50405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TextovéPole 85"/>
          <p:cNvSpPr txBox="1"/>
          <p:nvPr/>
        </p:nvSpPr>
        <p:spPr>
          <a:xfrm>
            <a:off x="539552" y="6237312"/>
            <a:ext cx="6984776" cy="400110"/>
          </a:xfrm>
          <a:prstGeom prst="rect">
            <a:avLst/>
          </a:prstGeom>
          <a:noFill/>
        </p:spPr>
        <p:txBody>
          <a:bodyPr wrap="square" rtlCol="0">
            <a:spAutoFit/>
          </a:bodyPr>
          <a:lstStyle/>
          <a:p>
            <a:r>
              <a:rPr lang="cs-CZ" sz="2000" b="1" dirty="0" smtClean="0">
                <a:latin typeface="Times New Roman" panose="02020603050405020304" pitchFamily="18" charset="0"/>
                <a:cs typeface="Times New Roman" panose="02020603050405020304" pitchFamily="18" charset="0"/>
              </a:rPr>
              <a:t>Schéma 4. Možné uspořádání lavic při skupinové výuce   </a:t>
            </a: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9809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4138637" y="1195686"/>
            <a:ext cx="215900" cy="647700"/>
          </a:xfrm>
          <a:prstGeom prst="downArrow">
            <a:avLst>
              <a:gd name="adj1" fmla="val 50000"/>
              <a:gd name="adj2" fmla="val 91544"/>
            </a:avLst>
          </a:prstGeom>
          <a:solidFill>
            <a:srgbClr val="00C600">
              <a:lumMod val="75000"/>
            </a:srgbClr>
          </a:solidFill>
          <a:ln w="9525">
            <a:solidFill>
              <a:srgbClr val="FFFFFF"/>
            </a:solidFill>
            <a:miter lim="800000"/>
            <a:headEnd/>
            <a:tailEnd/>
          </a:ln>
          <a:effectLst/>
        </p:spPr>
        <p:txBody>
          <a:bodyPr wrap="none" anchor="ct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smtClean="0">
              <a:ln>
                <a:noFill/>
              </a:ln>
              <a:solidFill>
                <a:srgbClr val="FFFFFF"/>
              </a:solidFill>
              <a:effectLst/>
              <a:uLnTx/>
              <a:uFillTx/>
              <a:latin typeface="Tahoma" pitchFamily="34" charset="0"/>
            </a:endParaRPr>
          </a:p>
        </p:txBody>
      </p:sp>
      <p:sp>
        <p:nvSpPr>
          <p:cNvPr id="5" name="AutoShape 5"/>
          <p:cNvSpPr>
            <a:spLocks noChangeArrowheads="1"/>
          </p:cNvSpPr>
          <p:nvPr/>
        </p:nvSpPr>
        <p:spPr bwMode="auto">
          <a:xfrm rot="3900000">
            <a:off x="2729731" y="1644155"/>
            <a:ext cx="234950" cy="1452562"/>
          </a:xfrm>
          <a:prstGeom prst="downArrow">
            <a:avLst>
              <a:gd name="adj1" fmla="val 50000"/>
              <a:gd name="adj2" fmla="val 132235"/>
            </a:avLst>
          </a:prstGeom>
          <a:solidFill>
            <a:srgbClr val="00C600">
              <a:lumMod val="75000"/>
            </a:srgbClr>
          </a:solidFill>
          <a:ln w="9525">
            <a:solidFill>
              <a:srgbClr val="FFFFFF"/>
            </a:solidFill>
            <a:miter lim="800000"/>
            <a:headEnd/>
            <a:tailEnd/>
          </a:ln>
          <a:effectLst/>
        </p:spPr>
        <p:txBody>
          <a:bodyPr wrap="none" anchor="ct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smtClean="0">
              <a:ln>
                <a:noFill/>
              </a:ln>
              <a:solidFill>
                <a:srgbClr val="00C600">
                  <a:lumMod val="40000"/>
                  <a:lumOff val="60000"/>
                </a:srgbClr>
              </a:solidFill>
              <a:effectLst/>
              <a:uLnTx/>
              <a:uFillTx/>
              <a:latin typeface="Tahoma" pitchFamily="34" charset="0"/>
            </a:endParaRPr>
          </a:p>
        </p:txBody>
      </p:sp>
      <p:sp>
        <p:nvSpPr>
          <p:cNvPr id="6" name="AutoShape 6"/>
          <p:cNvSpPr>
            <a:spLocks noChangeArrowheads="1"/>
          </p:cNvSpPr>
          <p:nvPr/>
        </p:nvSpPr>
        <p:spPr bwMode="auto">
          <a:xfrm>
            <a:off x="4137050" y="2276773"/>
            <a:ext cx="215900" cy="506413"/>
          </a:xfrm>
          <a:prstGeom prst="downArrow">
            <a:avLst>
              <a:gd name="adj1" fmla="val 50000"/>
              <a:gd name="adj2" fmla="val 58640"/>
            </a:avLst>
          </a:prstGeom>
          <a:solidFill>
            <a:srgbClr val="00C600">
              <a:lumMod val="75000"/>
            </a:srgbClr>
          </a:solidFill>
          <a:ln w="9525">
            <a:solidFill>
              <a:srgbClr val="FFFFFF"/>
            </a:solidFill>
            <a:miter lim="800000"/>
            <a:headEnd/>
            <a:tailEnd/>
          </a:ln>
          <a:effectLst/>
        </p:spPr>
        <p:txBody>
          <a:bodyPr wrap="none" anchor="ct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smtClean="0">
              <a:ln>
                <a:noFill/>
              </a:ln>
              <a:solidFill>
                <a:srgbClr val="FFFFFF"/>
              </a:solidFill>
              <a:effectLst/>
              <a:uLnTx/>
              <a:uFillTx/>
              <a:latin typeface="Tahoma" pitchFamily="34" charset="0"/>
            </a:endParaRPr>
          </a:p>
        </p:txBody>
      </p:sp>
      <p:sp>
        <p:nvSpPr>
          <p:cNvPr id="8" name="Text Box 9"/>
          <p:cNvSpPr txBox="1">
            <a:spLocks noChangeArrowheads="1"/>
          </p:cNvSpPr>
          <p:nvPr/>
        </p:nvSpPr>
        <p:spPr bwMode="auto">
          <a:xfrm>
            <a:off x="2625750" y="692448"/>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eaLnBrk="1" fontAlgn="base" hangingPunct="1">
              <a:spcBef>
                <a:spcPct val="50000"/>
              </a:spcBef>
              <a:spcAft>
                <a:spcPct val="0"/>
              </a:spcAft>
              <a:buClrTx/>
              <a:buSzTx/>
              <a:buFontTx/>
              <a:buNone/>
            </a:pPr>
            <a:r>
              <a:rPr lang="cs-CZ" altLang="cs-CZ" sz="1800" b="1" dirty="0">
                <a:solidFill>
                  <a:srgbClr val="000000"/>
                </a:solidFill>
                <a:latin typeface="Times New Roman" pitchFamily="18" charset="0"/>
              </a:rPr>
              <a:t>PEDAGOGIKA</a:t>
            </a:r>
          </a:p>
        </p:txBody>
      </p:sp>
      <p:sp>
        <p:nvSpPr>
          <p:cNvPr id="9" name="Text Box 10"/>
          <p:cNvSpPr txBox="1">
            <a:spLocks noChangeArrowheads="1"/>
          </p:cNvSpPr>
          <p:nvPr/>
        </p:nvSpPr>
        <p:spPr bwMode="auto">
          <a:xfrm>
            <a:off x="2625750" y="1844973"/>
            <a:ext cx="32400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eaLnBrk="1" fontAlgn="base" hangingPunct="1">
              <a:spcBef>
                <a:spcPct val="50000"/>
              </a:spcBef>
              <a:spcAft>
                <a:spcPct val="0"/>
              </a:spcAft>
              <a:buClrTx/>
              <a:buSzTx/>
              <a:buFontTx/>
              <a:buNone/>
            </a:pPr>
            <a:r>
              <a:rPr lang="cs-CZ" altLang="cs-CZ" sz="1800" b="1">
                <a:solidFill>
                  <a:srgbClr val="000000"/>
                </a:solidFill>
                <a:latin typeface="Times New Roman" pitchFamily="18" charset="0"/>
                <a:cs typeface="Times New Roman" pitchFamily="18" charset="0"/>
              </a:rPr>
              <a:t>DIDAKTIKY</a:t>
            </a:r>
          </a:p>
        </p:txBody>
      </p:sp>
      <p:sp>
        <p:nvSpPr>
          <p:cNvPr id="10" name="Text Box 11"/>
          <p:cNvSpPr txBox="1">
            <a:spLocks noChangeArrowheads="1"/>
          </p:cNvSpPr>
          <p:nvPr/>
        </p:nvSpPr>
        <p:spPr bwMode="auto">
          <a:xfrm>
            <a:off x="609625" y="2814936"/>
            <a:ext cx="2398712" cy="2554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fontAlgn="base" hangingPunct="1">
              <a:spcBef>
                <a:spcPct val="50000"/>
              </a:spcBef>
              <a:spcAft>
                <a:spcPct val="0"/>
              </a:spcAft>
              <a:buClrTx/>
              <a:buSzTx/>
              <a:buFontTx/>
              <a:buNone/>
            </a:pPr>
            <a:r>
              <a:rPr lang="cs-CZ" altLang="cs-CZ" sz="1600" dirty="0">
                <a:solidFill>
                  <a:srgbClr val="000000"/>
                </a:solidFill>
                <a:latin typeface="Times New Roman" pitchFamily="18" charset="0"/>
                <a:cs typeface="Times New Roman" pitchFamily="18" charset="0"/>
              </a:rPr>
              <a:t>OBECNÁ DIDAKTIKA, OBOROVÉ DIDAKTIKY (didaktika elektrotechnických předmětů, didaktika strojírenských předmětů, didaktika  ekonomických předmětů, didaktika praktického vyučování..</a:t>
            </a:r>
            <a:r>
              <a:rPr lang="cs-CZ" altLang="cs-CZ" sz="1600" dirty="0" err="1">
                <a:solidFill>
                  <a:srgbClr val="000000"/>
                </a:solidFill>
                <a:latin typeface="Times New Roman" pitchFamily="18" charset="0"/>
                <a:cs typeface="Times New Roman" pitchFamily="18" charset="0"/>
              </a:rPr>
              <a:t>atd</a:t>
            </a:r>
            <a:r>
              <a:rPr lang="cs-CZ" altLang="cs-CZ" sz="1600" dirty="0">
                <a:solidFill>
                  <a:srgbClr val="000000"/>
                </a:solidFill>
                <a:latin typeface="Times New Roman" pitchFamily="18" charset="0"/>
                <a:cs typeface="Times New Roman" pitchFamily="18" charset="0"/>
              </a:rPr>
              <a:t>.) </a:t>
            </a:r>
          </a:p>
        </p:txBody>
      </p:sp>
      <p:sp>
        <p:nvSpPr>
          <p:cNvPr id="11" name="Text Box 12"/>
          <p:cNvSpPr txBox="1">
            <a:spLocks noChangeArrowheads="1"/>
          </p:cNvSpPr>
          <p:nvPr/>
        </p:nvSpPr>
        <p:spPr bwMode="auto">
          <a:xfrm>
            <a:off x="3008337" y="2781598"/>
            <a:ext cx="2751138"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fontAlgn="base" hangingPunct="1">
              <a:spcBef>
                <a:spcPct val="0"/>
              </a:spcBef>
              <a:spcAft>
                <a:spcPct val="0"/>
              </a:spcAft>
              <a:buClrTx/>
              <a:buSzTx/>
              <a:buFontTx/>
              <a:buNone/>
            </a:pPr>
            <a:r>
              <a:rPr lang="cs-CZ" altLang="cs-CZ" sz="1600" dirty="0">
                <a:solidFill>
                  <a:srgbClr val="000000"/>
                </a:solidFill>
                <a:latin typeface="Times New Roman" pitchFamily="18" charset="0"/>
                <a:cs typeface="Times New Roman" pitchFamily="18" charset="0"/>
              </a:rPr>
              <a:t>SPECIÁLNÍ DIDAKTIKY</a:t>
            </a:r>
          </a:p>
          <a:p>
            <a:pPr algn="just" eaLnBrk="1" fontAlgn="base" hangingPunct="1">
              <a:spcBef>
                <a:spcPct val="0"/>
              </a:spcBef>
              <a:spcAft>
                <a:spcPct val="0"/>
              </a:spcAft>
              <a:buClrTx/>
              <a:buSzTx/>
              <a:buFontTx/>
              <a:buNone/>
            </a:pPr>
            <a:r>
              <a:rPr lang="cs-CZ" altLang="cs-CZ" sz="1600" dirty="0">
                <a:solidFill>
                  <a:srgbClr val="000000"/>
                </a:solidFill>
                <a:latin typeface="Times New Roman" pitchFamily="18" charset="0"/>
                <a:cs typeface="Times New Roman" pitchFamily="18" charset="0"/>
              </a:rPr>
              <a:t>(PŘEDMĚTOVÉ, OBOROVÉ DIDAKTIKY). Didaktika fyziky, didaktika elekroniky, didaktika informatiky, didaktika zbožíznalství…atd. </a:t>
            </a:r>
          </a:p>
        </p:txBody>
      </p:sp>
      <p:sp>
        <p:nvSpPr>
          <p:cNvPr id="12" name="AutoShape 13"/>
          <p:cNvSpPr>
            <a:spLocks noChangeArrowheads="1"/>
          </p:cNvSpPr>
          <p:nvPr/>
        </p:nvSpPr>
        <p:spPr bwMode="auto">
          <a:xfrm rot="17820000">
            <a:off x="5499918" y="1640980"/>
            <a:ext cx="231775" cy="1423988"/>
          </a:xfrm>
          <a:prstGeom prst="downArrow">
            <a:avLst>
              <a:gd name="adj1" fmla="val 50000"/>
              <a:gd name="adj2" fmla="val 124669"/>
            </a:avLst>
          </a:prstGeom>
          <a:solidFill>
            <a:srgbClr val="00C600">
              <a:lumMod val="75000"/>
            </a:srgbClr>
          </a:solidFill>
          <a:ln w="9525">
            <a:solidFill>
              <a:srgbClr val="FFFFFF"/>
            </a:solidFill>
            <a:miter lim="800000"/>
            <a:headEnd/>
            <a:tailEnd/>
          </a:ln>
          <a:effectLst/>
        </p:spPr>
        <p:txBody>
          <a:bodyPr wrap="none" anchor="ct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smtClean="0">
              <a:ln>
                <a:noFill/>
              </a:ln>
              <a:solidFill>
                <a:srgbClr val="FFFFFF"/>
              </a:solidFill>
              <a:effectLst/>
              <a:uLnTx/>
              <a:uFillTx/>
              <a:latin typeface="Tahoma" pitchFamily="34" charset="0"/>
            </a:endParaRPr>
          </a:p>
        </p:txBody>
      </p:sp>
      <p:sp>
        <p:nvSpPr>
          <p:cNvPr id="13" name="Text Box 14"/>
          <p:cNvSpPr txBox="1">
            <a:spLocks noChangeArrowheads="1"/>
          </p:cNvSpPr>
          <p:nvPr/>
        </p:nvSpPr>
        <p:spPr bwMode="auto">
          <a:xfrm>
            <a:off x="5759475" y="2778423"/>
            <a:ext cx="2986087"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120000"/>
              <a:buChar char="•"/>
              <a:defRPr sz="3200">
                <a:solidFill>
                  <a:schemeClr val="tx1"/>
                </a:solidFill>
                <a:latin typeface="Tahoma" pitchFamily="34" charset="0"/>
              </a:defRPr>
            </a:lvl1pPr>
            <a:lvl2pPr marL="742950" indent="-285750" eaLnBrk="0" hangingPunct="0">
              <a:spcBef>
                <a:spcPct val="20000"/>
              </a:spcBef>
              <a:buFont typeface="Tahoma" pitchFamily="34" charset="0"/>
              <a:buChar char="–"/>
              <a:defRPr sz="2800">
                <a:solidFill>
                  <a:schemeClr val="tx1"/>
                </a:solidFill>
                <a:latin typeface="Tahoma" pitchFamily="34" charset="0"/>
              </a:defRPr>
            </a:lvl2pPr>
            <a:lvl3pPr marL="1143000" indent="-228600" eaLnBrk="0" hangingPunct="0">
              <a:spcBef>
                <a:spcPct val="20000"/>
              </a:spcBef>
              <a:buClr>
                <a:schemeClr val="hlink"/>
              </a:buClr>
              <a:buSzPct val="120000"/>
              <a:buChar char="•"/>
              <a:defRPr sz="2400">
                <a:solidFill>
                  <a:schemeClr val="tx1"/>
                </a:solidFill>
                <a:latin typeface="Tahoma" pitchFamily="34" charset="0"/>
              </a:defRPr>
            </a:lvl3pPr>
            <a:lvl4pPr marL="1600200" indent="-228600" eaLnBrk="0" hangingPunct="0">
              <a:spcBef>
                <a:spcPct val="20000"/>
              </a:spcBef>
              <a:buFont typeface="Tahoma" pitchFamily="34" charset="0"/>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fontAlgn="base" hangingPunct="1">
              <a:spcBef>
                <a:spcPct val="50000"/>
              </a:spcBef>
              <a:spcAft>
                <a:spcPct val="0"/>
              </a:spcAft>
              <a:buClrTx/>
              <a:buSzTx/>
              <a:buFontTx/>
              <a:buNone/>
            </a:pPr>
            <a:r>
              <a:rPr lang="cs-CZ" altLang="cs-CZ" sz="1600" dirty="0">
                <a:solidFill>
                  <a:srgbClr val="000000"/>
                </a:solidFill>
                <a:latin typeface="Times New Roman" pitchFamily="18" charset="0"/>
                <a:cs typeface="Times New Roman" pitchFamily="18" charset="0"/>
              </a:rPr>
              <a:t>DIDAKTIKY DRUHŮ A STUPŇŮ ŠKOL. Didaktika základní školy, didaktika střední školy, didaktika vzdělávání dospělých...atd. </a:t>
            </a:r>
          </a:p>
        </p:txBody>
      </p:sp>
      <p:sp>
        <p:nvSpPr>
          <p:cNvPr id="14" name="TextovéPole 13"/>
          <p:cNvSpPr txBox="1"/>
          <p:nvPr/>
        </p:nvSpPr>
        <p:spPr>
          <a:xfrm>
            <a:off x="755575" y="5516637"/>
            <a:ext cx="5543053"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Schéma 1. Didaktiky v systému pedagogických věd  </a:t>
            </a:r>
            <a:endParaRPr lang="cs-CZ" b="1" dirty="0">
              <a:latin typeface="Times New Roman" panose="02020603050405020304" pitchFamily="18" charset="0"/>
              <a:cs typeface="Times New Roman" panose="02020603050405020304" pitchFamily="18" charset="0"/>
            </a:endParaRPr>
          </a:p>
        </p:txBody>
      </p:sp>
      <p:sp>
        <p:nvSpPr>
          <p:cNvPr id="15" name="Zástupný symbol pro číslo snímku 14"/>
          <p:cNvSpPr>
            <a:spLocks noGrp="1"/>
          </p:cNvSpPr>
          <p:nvPr>
            <p:ph type="sldNum" sz="quarter" idx="12"/>
          </p:nvPr>
        </p:nvSpPr>
        <p:spPr/>
        <p:txBody>
          <a:bodyPr/>
          <a:lstStyle/>
          <a:p>
            <a:fld id="{03A514CB-D6FC-40DC-B342-F39EACB0574F}" type="slidenum">
              <a:rPr lang="cs-CZ" smtClean="0"/>
              <a:t>6</a:t>
            </a:fld>
            <a:endParaRPr lang="cs-CZ"/>
          </a:p>
        </p:txBody>
      </p:sp>
    </p:spTree>
    <p:extLst>
      <p:ext uri="{BB962C8B-B14F-4D97-AF65-F5344CB8AC3E}">
        <p14:creationId xmlns:p14="http://schemas.microsoft.com/office/powerpoint/2010/main" val="20883954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80720"/>
          </a:xfrm>
        </p:spPr>
        <p:txBody>
          <a:bodyPr>
            <a:normAutofit fontScale="77500" lnSpcReduction="20000"/>
          </a:bodyPr>
          <a:lstStyle/>
          <a:p>
            <a:pPr marL="1588" lvl="0" indent="17463" algn="just" fontAlgn="base">
              <a:lnSpc>
                <a:spcPct val="120000"/>
              </a:lnSpc>
              <a:spcBef>
                <a:spcPts val="0"/>
              </a:spcBef>
              <a:spcAft>
                <a:spcPct val="0"/>
              </a:spcAft>
              <a:buClr>
                <a:srgbClr val="FFCC00"/>
              </a:buClr>
              <a:buSzPct val="120000"/>
              <a:buNone/>
              <a:defRPr/>
            </a:pPr>
            <a:r>
              <a:rPr lang="cs-CZ" altLang="cs-CZ" sz="2600" kern="0" dirty="0">
                <a:solidFill>
                  <a:prstClr val="black"/>
                </a:solidFill>
                <a:latin typeface="Times New Roman" panose="02020603050405020304" pitchFamily="18" charset="0"/>
                <a:cs typeface="Times New Roman" panose="02020603050405020304" pitchFamily="18" charset="0"/>
              </a:rPr>
              <a:t>Skupinové vyučování je předpoklad </a:t>
            </a:r>
            <a:r>
              <a:rPr lang="cs-CZ" altLang="cs-CZ" sz="2600" b="1" kern="0" dirty="0">
                <a:solidFill>
                  <a:prstClr val="black"/>
                </a:solidFill>
                <a:latin typeface="Times New Roman" panose="02020603050405020304" pitchFamily="18" charset="0"/>
                <a:cs typeface="Times New Roman" panose="02020603050405020304" pitchFamily="18" charset="0"/>
              </a:rPr>
              <a:t>kooperativního učení. </a:t>
            </a:r>
            <a:r>
              <a:rPr lang="cs-CZ" altLang="cs-CZ" sz="2600" kern="0" dirty="0">
                <a:solidFill>
                  <a:prstClr val="black"/>
                </a:solidFill>
                <a:latin typeface="Times New Roman" panose="02020603050405020304" pitchFamily="18" charset="0"/>
                <a:cs typeface="Times New Roman" panose="02020603050405020304" pitchFamily="18" charset="0"/>
              </a:rPr>
              <a:t>Kooperace - spolupráce. Mezi žáky existuje pozitivní vzájemná závislost. Musí koordinovat své úsilí k dosažení cíle.  </a:t>
            </a:r>
          </a:p>
          <a:p>
            <a:pPr marL="180975" lvl="0" indent="-180975" fontAlgn="base">
              <a:lnSpc>
                <a:spcPct val="120000"/>
              </a:lnSpc>
              <a:spcBef>
                <a:spcPts val="0"/>
              </a:spcBef>
              <a:spcAft>
                <a:spcPct val="0"/>
              </a:spcAft>
              <a:buClr>
                <a:srgbClr val="FFCC00"/>
              </a:buClr>
              <a:buSzPct val="120000"/>
              <a:buNone/>
              <a:defRPr/>
            </a:pPr>
            <a:endParaRPr lang="cs-CZ" sz="2600" b="1" kern="0" dirty="0" smtClean="0">
              <a:solidFill>
                <a:srgbClr val="FF6600"/>
              </a:solidFill>
              <a:latin typeface="Times New Roman" pitchFamily="18" charset="0"/>
            </a:endParaRPr>
          </a:p>
          <a:p>
            <a:pPr marL="180975" lvl="0" indent="-180975" fontAlgn="base">
              <a:lnSpc>
                <a:spcPct val="120000"/>
              </a:lnSpc>
              <a:spcBef>
                <a:spcPts val="0"/>
              </a:spcBef>
              <a:spcAft>
                <a:spcPct val="0"/>
              </a:spcAft>
              <a:buClr>
                <a:srgbClr val="FFCC00"/>
              </a:buClr>
              <a:buSzPct val="120000"/>
              <a:buNone/>
              <a:defRPr/>
            </a:pPr>
            <a:r>
              <a:rPr lang="cs-CZ" sz="2600" b="1" kern="0" dirty="0" smtClean="0">
                <a:solidFill>
                  <a:schemeClr val="accent6">
                    <a:lumMod val="50000"/>
                  </a:schemeClr>
                </a:solidFill>
                <a:latin typeface="Times New Roman" pitchFamily="18" charset="0"/>
              </a:rPr>
              <a:t>Exkurze</a:t>
            </a:r>
            <a:endParaRPr lang="cs-CZ" sz="2600" b="1" kern="0" dirty="0">
              <a:solidFill>
                <a:schemeClr val="accent6">
                  <a:lumMod val="50000"/>
                </a:schemeClr>
              </a:solidFill>
              <a:latin typeface="Times New Roman" pitchFamily="18" charset="0"/>
            </a:endParaRPr>
          </a:p>
          <a:p>
            <a:pPr marL="0" lvl="0" indent="0" algn="just" fontAlgn="base">
              <a:lnSpc>
                <a:spcPct val="120000"/>
              </a:lnSpc>
              <a:spcBef>
                <a:spcPts val="0"/>
              </a:spcBef>
              <a:spcAft>
                <a:spcPct val="0"/>
              </a:spcAft>
              <a:buClr>
                <a:srgbClr val="000000"/>
              </a:buClr>
              <a:buNone/>
              <a:defRPr/>
            </a:pPr>
            <a:r>
              <a:rPr lang="cs-CZ" sz="2600" kern="0" dirty="0">
                <a:solidFill>
                  <a:srgbClr val="000000"/>
                </a:solidFill>
                <a:latin typeface="Times New Roman" pitchFamily="18" charset="0"/>
              </a:rPr>
              <a:t>Je považována za velmi důležitou organizační formu vyučování, která je prováděna v mimoškolním prostředí (ve firmách, specializovaných dílnách, elektrárnách apod.) a zabezpečuje konkrétní a názornou složku smyslového poznání. Umožňuje žákům poznat objekty a jevy přímo v typických podmínkách pracovního procesu. Pomocí exkurze realizujeme spojení teorie s praxí a spojení školy se životem</a:t>
            </a:r>
            <a:r>
              <a:rPr lang="cs-CZ" sz="2600" kern="0" dirty="0" smtClean="0">
                <a:solidFill>
                  <a:srgbClr val="000000"/>
                </a:solidFill>
                <a:latin typeface="Times New Roman" pitchFamily="18" charset="0"/>
              </a:rPr>
              <a:t>.</a:t>
            </a:r>
            <a:r>
              <a:rPr lang="cs-CZ" sz="2600" kern="0" dirty="0">
                <a:solidFill>
                  <a:srgbClr val="000000"/>
                </a:solidFill>
                <a:latin typeface="Times New Roman" pitchFamily="18" charset="0"/>
              </a:rPr>
              <a:t> Vedle diagnostického zaměření plní exkurze i důležitý </a:t>
            </a:r>
            <a:r>
              <a:rPr lang="cs-CZ" sz="2600" b="1" kern="0" dirty="0">
                <a:solidFill>
                  <a:srgbClr val="000000"/>
                </a:solidFill>
                <a:latin typeface="Times New Roman" pitchFamily="18" charset="0"/>
              </a:rPr>
              <a:t>výchovný význam,</a:t>
            </a:r>
            <a:r>
              <a:rPr lang="cs-CZ" sz="2600" kern="0" dirty="0">
                <a:solidFill>
                  <a:srgbClr val="000000"/>
                </a:solidFill>
                <a:latin typeface="Times New Roman" pitchFamily="18" charset="0"/>
              </a:rPr>
              <a:t> neboť seznamuje žáky s organizací práce firem a podniků s jejími ekonomickými výsledky apod. Poznávání nových moderních podniků a provozoven, nových automatických způsobů výroby a řízení práce je účinným prostředkem odborně výchovného působení na žáky.</a:t>
            </a:r>
          </a:p>
          <a:p>
            <a:pPr marL="0" lvl="0" indent="0" algn="just" fontAlgn="base">
              <a:lnSpc>
                <a:spcPct val="120000"/>
              </a:lnSpc>
              <a:spcBef>
                <a:spcPts val="0"/>
              </a:spcBef>
              <a:spcAft>
                <a:spcPct val="0"/>
              </a:spcAft>
              <a:buClr>
                <a:srgbClr val="FFCC00"/>
              </a:buClr>
              <a:buSzPct val="120000"/>
              <a:buNone/>
              <a:defRPr/>
            </a:pPr>
            <a:endParaRPr lang="cs-CZ" sz="2600" kern="0" dirty="0">
              <a:solidFill>
                <a:srgbClr val="000000"/>
              </a:solidFill>
              <a:latin typeface="Times New Roman" pitchFamily="18" charset="0"/>
            </a:endParaRPr>
          </a:p>
          <a:p>
            <a:pPr lvl="0" algn="just" fontAlgn="base">
              <a:lnSpc>
                <a:spcPct val="120000"/>
              </a:lnSpc>
              <a:spcBef>
                <a:spcPts val="0"/>
              </a:spcBef>
              <a:spcAft>
                <a:spcPct val="0"/>
              </a:spcAft>
              <a:buClr>
                <a:srgbClr val="000000"/>
              </a:buClr>
              <a:buSzPct val="120000"/>
              <a:buNone/>
              <a:defRPr/>
            </a:pPr>
            <a:r>
              <a:rPr lang="cs-CZ" sz="2600" b="1" kern="0" dirty="0">
                <a:solidFill>
                  <a:srgbClr val="000000"/>
                </a:solidFill>
                <a:latin typeface="Times New Roman" pitchFamily="18" charset="0"/>
              </a:rPr>
              <a:t>Postup při exkurzi</a:t>
            </a:r>
            <a:endParaRPr lang="cs-CZ" sz="2600" kern="0" dirty="0">
              <a:solidFill>
                <a:srgbClr val="000000"/>
              </a:solidFill>
              <a:latin typeface="Times New Roman" pitchFamily="18" charset="0"/>
            </a:endParaRPr>
          </a:p>
          <a:p>
            <a:pPr marL="0" lvl="0" indent="0" algn="just" fontAlgn="base">
              <a:lnSpc>
                <a:spcPct val="120000"/>
              </a:lnSpc>
              <a:spcBef>
                <a:spcPts val="0"/>
              </a:spcBef>
              <a:spcAft>
                <a:spcPct val="0"/>
              </a:spcAft>
              <a:buClr>
                <a:srgbClr val="000000"/>
              </a:buClr>
              <a:buSzPct val="120000"/>
              <a:buNone/>
              <a:defRPr/>
            </a:pPr>
            <a:r>
              <a:rPr lang="cs-CZ" sz="2600" kern="0" dirty="0">
                <a:solidFill>
                  <a:srgbClr val="000000"/>
                </a:solidFill>
                <a:latin typeface="Times New Roman" pitchFamily="18" charset="0"/>
              </a:rPr>
              <a:t>Příprava učitele</a:t>
            </a:r>
            <a:r>
              <a:rPr lang="cs-CZ" sz="2600" i="1" kern="0" dirty="0">
                <a:solidFill>
                  <a:srgbClr val="000000"/>
                </a:solidFill>
                <a:latin typeface="Times New Roman" pitchFamily="18" charset="0"/>
              </a:rPr>
              <a:t> </a:t>
            </a:r>
            <a:r>
              <a:rPr lang="cs-CZ" sz="2600" kern="0" dirty="0">
                <a:solidFill>
                  <a:srgbClr val="000000"/>
                </a:solidFill>
                <a:latin typeface="Times New Roman" pitchFamily="18" charset="0"/>
              </a:rPr>
              <a:t>klade velké nároky na nejvhodnější zaměření exkurze. Učitel musí znát dokonale objekt, ve kterém se budou žáci pohybovat a požadavky kladené na obsahovou stránku exkurze.</a:t>
            </a:r>
            <a:endParaRPr lang="cs-CZ" sz="2600" i="1" kern="0" dirty="0">
              <a:solidFill>
                <a:srgbClr val="000000"/>
              </a:solidFill>
              <a:latin typeface="Times New Roman"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60</a:t>
            </a:fld>
            <a:endParaRPr lang="cs-CZ"/>
          </a:p>
        </p:txBody>
      </p:sp>
    </p:spTree>
    <p:extLst>
      <p:ext uri="{BB962C8B-B14F-4D97-AF65-F5344CB8AC3E}">
        <p14:creationId xmlns:p14="http://schemas.microsoft.com/office/powerpoint/2010/main" val="13879702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0" lvl="0" indent="0" algn="just" fontAlgn="base">
              <a:lnSpc>
                <a:spcPct val="120000"/>
              </a:lnSpc>
              <a:spcBef>
                <a:spcPts val="0"/>
              </a:spcBef>
              <a:spcAft>
                <a:spcPct val="0"/>
              </a:spcAft>
              <a:buClr>
                <a:srgbClr val="000000"/>
              </a:buClr>
              <a:buSzPct val="120000"/>
              <a:buNone/>
              <a:defRPr/>
            </a:pPr>
            <a:r>
              <a:rPr lang="cs-CZ" sz="2000" kern="0" dirty="0">
                <a:solidFill>
                  <a:srgbClr val="000000"/>
                </a:solidFill>
                <a:latin typeface="Times New Roman" pitchFamily="18" charset="0"/>
              </a:rPr>
              <a:t>Příprava žáků</a:t>
            </a:r>
            <a:r>
              <a:rPr lang="cs-CZ" sz="2000" i="1" kern="0" dirty="0">
                <a:solidFill>
                  <a:srgbClr val="000000"/>
                </a:solidFill>
                <a:latin typeface="Times New Roman" pitchFamily="18" charset="0"/>
              </a:rPr>
              <a:t> </a:t>
            </a:r>
            <a:r>
              <a:rPr lang="cs-CZ" sz="2000" kern="0" dirty="0">
                <a:solidFill>
                  <a:srgbClr val="000000"/>
                </a:solidFill>
                <a:latin typeface="Times New Roman" pitchFamily="18" charset="0"/>
              </a:rPr>
              <a:t>nesmí být </a:t>
            </a:r>
            <a:r>
              <a:rPr lang="cs-CZ" sz="2000" kern="0" dirty="0" smtClean="0">
                <a:solidFill>
                  <a:srgbClr val="000000"/>
                </a:solidFill>
                <a:latin typeface="Times New Roman" pitchFamily="18" charset="0"/>
              </a:rPr>
              <a:t>podceňována</a:t>
            </a:r>
            <a:r>
              <a:rPr lang="cs-CZ" sz="2000" kern="0" dirty="0">
                <a:solidFill>
                  <a:srgbClr val="000000"/>
                </a:solidFill>
                <a:latin typeface="Times New Roman" pitchFamily="18" charset="0"/>
              </a:rPr>
              <a:t>, žáci musí znát místo, zaměření exkurze a úkoly k samostatnému pozorování. Učitel je povinen seznámit žáky s bezpečností a chováním v průběhu exkurze, dále s vhodným oblečením a obutím. </a:t>
            </a:r>
            <a:endParaRPr lang="cs-CZ" sz="2000" kern="0" dirty="0" smtClean="0">
              <a:solidFill>
                <a:srgbClr val="000000"/>
              </a:solidFill>
              <a:latin typeface="Times New Roman" pitchFamily="18" charset="0"/>
            </a:endParaRPr>
          </a:p>
          <a:p>
            <a:pPr marL="0" lvl="0" indent="0" algn="just" fontAlgn="base">
              <a:spcAft>
                <a:spcPct val="0"/>
              </a:spcAft>
              <a:buClr>
                <a:srgbClr val="FFCC00"/>
              </a:buClr>
              <a:buSzPct val="120000"/>
              <a:buNone/>
              <a:defRPr/>
            </a:pPr>
            <a:r>
              <a:rPr lang="cs-CZ" sz="2000" kern="0" dirty="0" smtClean="0">
                <a:solidFill>
                  <a:srgbClr val="000000"/>
                </a:solidFill>
                <a:latin typeface="Times New Roman" pitchFamily="18" charset="0"/>
              </a:rPr>
              <a:t>Přes </a:t>
            </a:r>
            <a:r>
              <a:rPr lang="cs-CZ" sz="2000" kern="0" dirty="0">
                <a:solidFill>
                  <a:srgbClr val="000000"/>
                </a:solidFill>
                <a:latin typeface="Times New Roman" pitchFamily="18" charset="0"/>
              </a:rPr>
              <a:t>mnohé zvláštnosti a rozdílnosti zaměření mívá exkurze na jednotlivých typech středních odborných škol zpravidla tento postup:</a:t>
            </a:r>
          </a:p>
          <a:p>
            <a:pPr lvl="0" algn="just" fontAlgn="base">
              <a:spcAft>
                <a:spcPct val="0"/>
              </a:spcAft>
              <a:buClr>
                <a:srgbClr val="000000"/>
              </a:buClr>
              <a:buFontTx/>
              <a:buChar char="•"/>
              <a:defRPr/>
            </a:pPr>
            <a:r>
              <a:rPr lang="cs-CZ" sz="2000" kern="0" dirty="0">
                <a:solidFill>
                  <a:srgbClr val="000000"/>
                </a:solidFill>
                <a:latin typeface="Times New Roman" pitchFamily="18" charset="0"/>
              </a:rPr>
              <a:t>Informace o objektu poznání.</a:t>
            </a:r>
          </a:p>
          <a:p>
            <a:pPr lvl="0" algn="just" fontAlgn="base">
              <a:spcAft>
                <a:spcPct val="0"/>
              </a:spcAft>
              <a:buClr>
                <a:srgbClr val="000000"/>
              </a:buClr>
              <a:buFontTx/>
              <a:buChar char="•"/>
              <a:defRPr/>
            </a:pPr>
            <a:r>
              <a:rPr lang="cs-CZ" sz="2000" kern="0" dirty="0">
                <a:solidFill>
                  <a:srgbClr val="000000"/>
                </a:solidFill>
                <a:latin typeface="Times New Roman" pitchFamily="18" charset="0"/>
              </a:rPr>
              <a:t>Objasnění a zadání úkolů k pozorování.</a:t>
            </a:r>
          </a:p>
          <a:p>
            <a:pPr lvl="0" algn="just" fontAlgn="base">
              <a:spcAft>
                <a:spcPct val="0"/>
              </a:spcAft>
              <a:buClr>
                <a:srgbClr val="000000"/>
              </a:buClr>
              <a:buFontTx/>
              <a:buChar char="•"/>
              <a:defRPr/>
            </a:pPr>
            <a:r>
              <a:rPr lang="cs-CZ" sz="2000" kern="0" dirty="0">
                <a:solidFill>
                  <a:srgbClr val="000000"/>
                </a:solidFill>
                <a:latin typeface="Times New Roman" pitchFamily="18" charset="0"/>
              </a:rPr>
              <a:t>Záznam žáka o pozorovaných jevech.</a:t>
            </a:r>
          </a:p>
          <a:p>
            <a:pPr lvl="0" algn="just" fontAlgn="base">
              <a:spcAft>
                <a:spcPct val="0"/>
              </a:spcAft>
              <a:buClr>
                <a:srgbClr val="000000"/>
              </a:buClr>
              <a:buFontTx/>
              <a:buChar char="•"/>
              <a:defRPr/>
            </a:pPr>
            <a:r>
              <a:rPr lang="cs-CZ" sz="2000" kern="0" dirty="0">
                <a:solidFill>
                  <a:srgbClr val="000000"/>
                </a:solidFill>
                <a:latin typeface="Times New Roman" pitchFamily="18" charset="0"/>
              </a:rPr>
              <a:t>Závěr, shrnutí a zhodnocení exkurze.</a:t>
            </a:r>
          </a:p>
          <a:p>
            <a:pPr marL="0" lvl="0" indent="0" algn="just" fontAlgn="base">
              <a:spcAft>
                <a:spcPct val="0"/>
              </a:spcAft>
              <a:buClr>
                <a:srgbClr val="FFCC00"/>
              </a:buClr>
              <a:buSzPct val="120000"/>
              <a:buNone/>
              <a:defRPr/>
            </a:pPr>
            <a:r>
              <a:rPr lang="cs-CZ" sz="2000" kern="0" dirty="0">
                <a:solidFill>
                  <a:srgbClr val="000000"/>
                </a:solidFill>
                <a:latin typeface="Times New Roman" pitchFamily="18" charset="0"/>
              </a:rPr>
              <a:t>Zpracování poznatků exkurze může být žákům uloženo individuálně nebo skupinově a slouží k informaci učitele o znalostech, které žáci během exkurze získali. Může mít charakter písemné zprávy nebo referátu. Důležité je, aby tyto poznatky byly využívány v průběhu </a:t>
            </a:r>
            <a:r>
              <a:rPr lang="cs-CZ" sz="2000" kern="0" dirty="0" smtClean="0">
                <a:solidFill>
                  <a:srgbClr val="000000"/>
                </a:solidFill>
                <a:latin typeface="Times New Roman" pitchFamily="18" charset="0"/>
              </a:rPr>
              <a:t>další výuky, v čemž spočívá </a:t>
            </a:r>
            <a:r>
              <a:rPr lang="cs-CZ" sz="2000" kern="0" dirty="0">
                <a:solidFill>
                  <a:srgbClr val="000000"/>
                </a:solidFill>
                <a:latin typeface="Times New Roman" pitchFamily="18" charset="0"/>
              </a:rPr>
              <a:t>její didaktická hodnota.</a:t>
            </a:r>
            <a:r>
              <a:rPr lang="cs-CZ" sz="2000" kern="0" dirty="0">
                <a:solidFill>
                  <a:srgbClr val="000000"/>
                </a:solidFill>
                <a:effectLst>
                  <a:outerShdw blurRad="38100" dist="38100" dir="2700000" algn="tl">
                    <a:srgbClr val="FFFFFF"/>
                  </a:outerShdw>
                </a:effectLst>
                <a:latin typeface="Times New Roman" pitchFamily="18" charset="0"/>
              </a:rPr>
              <a:t>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61</a:t>
            </a:fld>
            <a:endParaRPr lang="cs-CZ"/>
          </a:p>
        </p:txBody>
      </p:sp>
    </p:spTree>
    <p:extLst>
      <p:ext uri="{BB962C8B-B14F-4D97-AF65-F5344CB8AC3E}">
        <p14:creationId xmlns:p14="http://schemas.microsoft.com/office/powerpoint/2010/main" val="19504131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lvl="0" indent="0" algn="just">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9. Materiální prostředky výuky, učební pomůcky, didaktická technika a vybavení škol a školských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zařízení</a:t>
            </a:r>
          </a:p>
          <a:p>
            <a:pPr marL="0" lvl="0" indent="0" algn="just">
              <a:buNone/>
            </a:pPr>
            <a:endParaRPr lang="cs-CZ" sz="2000" b="1" dirty="0">
              <a:solidFill>
                <a:schemeClr val="accent6">
                  <a:lumMod val="50000"/>
                </a:schemeClr>
              </a:solidFill>
              <a:latin typeface="Times New Roman" panose="02020603050405020304" pitchFamily="18" charset="0"/>
              <a:cs typeface="Times New Roman" panose="02020603050405020304" pitchFamily="18" charset="0"/>
            </a:endParaRPr>
          </a:p>
          <a:p>
            <a:pPr marL="0" lvl="0" indent="19050" algn="just" fontAlgn="base">
              <a:spcAft>
                <a:spcPct val="0"/>
              </a:spcAft>
              <a:buClr>
                <a:srgbClr val="FFCC00"/>
              </a:buClr>
              <a:buSzPct val="120000"/>
              <a:buNone/>
              <a:defRPr/>
            </a:pPr>
            <a:r>
              <a:rPr lang="cs-CZ" sz="2000" b="1" kern="0" dirty="0" smtClean="0">
                <a:solidFill>
                  <a:schemeClr val="accent6">
                    <a:lumMod val="50000"/>
                  </a:schemeClr>
                </a:solidFill>
                <a:latin typeface="Times New Roman" pitchFamily="18" charset="0"/>
              </a:rPr>
              <a:t>Materiální prostředky výuky </a:t>
            </a:r>
            <a:r>
              <a:rPr lang="cs-CZ" sz="2000" kern="0" dirty="0" smtClean="0">
                <a:solidFill>
                  <a:srgbClr val="000000"/>
                </a:solidFill>
                <a:latin typeface="Times New Roman" pitchFamily="18" charset="0"/>
              </a:rPr>
              <a:t>slouží </a:t>
            </a:r>
            <a:r>
              <a:rPr lang="cs-CZ" sz="2000" kern="0" dirty="0">
                <a:solidFill>
                  <a:srgbClr val="000000"/>
                </a:solidFill>
                <a:latin typeface="Times New Roman" pitchFamily="18" charset="0"/>
              </a:rPr>
              <a:t>jako doplňující prostředek k dosažení VV cílů.</a:t>
            </a:r>
            <a:r>
              <a:rPr lang="cs-CZ" sz="2000" b="1" kern="0" dirty="0" smtClean="0">
                <a:solidFill>
                  <a:srgbClr val="000000"/>
                </a:solidFill>
                <a:latin typeface="Times New Roman" pitchFamily="18" charset="0"/>
              </a:rPr>
              <a:t> Lze je rozdělit do těchto skupin:</a:t>
            </a:r>
          </a:p>
          <a:p>
            <a:pPr algn="just" fontAlgn="base">
              <a:spcAft>
                <a:spcPct val="0"/>
              </a:spcAft>
              <a:buClr>
                <a:schemeClr val="tx1"/>
              </a:buClr>
              <a:buSzPct val="100000"/>
              <a:defRPr/>
            </a:pPr>
            <a:r>
              <a:rPr lang="cs-CZ" sz="2000" kern="0" dirty="0" smtClean="0">
                <a:solidFill>
                  <a:srgbClr val="000000"/>
                </a:solidFill>
                <a:latin typeface="Times New Roman" pitchFamily="18" charset="0"/>
              </a:rPr>
              <a:t>Učební pomůcky.</a:t>
            </a:r>
          </a:p>
          <a:p>
            <a:pPr algn="just" fontAlgn="base">
              <a:spcAft>
                <a:spcPct val="0"/>
              </a:spcAft>
              <a:buClr>
                <a:schemeClr val="tx1"/>
              </a:buClr>
              <a:buSzPct val="100000"/>
              <a:defRPr/>
            </a:pPr>
            <a:r>
              <a:rPr lang="cs-CZ" sz="2000" kern="0" dirty="0">
                <a:solidFill>
                  <a:srgbClr val="000000"/>
                </a:solidFill>
                <a:latin typeface="Times New Roman" pitchFamily="18" charset="0"/>
              </a:rPr>
              <a:t>D</a:t>
            </a:r>
            <a:r>
              <a:rPr lang="cs-CZ" sz="2000" kern="0" dirty="0" smtClean="0">
                <a:solidFill>
                  <a:srgbClr val="000000"/>
                </a:solidFill>
                <a:latin typeface="Times New Roman" pitchFamily="18" charset="0"/>
              </a:rPr>
              <a:t>idaktická technika.</a:t>
            </a:r>
          </a:p>
          <a:p>
            <a:pPr algn="just" fontAlgn="base">
              <a:spcAft>
                <a:spcPct val="0"/>
              </a:spcAft>
              <a:buClr>
                <a:schemeClr val="tx1"/>
              </a:buClr>
              <a:buSzPct val="100000"/>
              <a:defRPr/>
            </a:pPr>
            <a:r>
              <a:rPr lang="cs-CZ" sz="2000" kern="0" dirty="0" smtClean="0">
                <a:solidFill>
                  <a:srgbClr val="000000"/>
                </a:solidFill>
                <a:latin typeface="Times New Roman" pitchFamily="18" charset="0"/>
              </a:rPr>
              <a:t>Veškeré vybavení škol a školských zařízení. </a:t>
            </a:r>
          </a:p>
          <a:p>
            <a:pPr marL="0" lvl="0" indent="19050" algn="just" fontAlgn="base">
              <a:spcAft>
                <a:spcPct val="0"/>
              </a:spcAft>
              <a:buClr>
                <a:srgbClr val="FFCC00"/>
              </a:buClr>
              <a:buSzPct val="120000"/>
              <a:buNone/>
              <a:defRPr/>
            </a:pPr>
            <a:endParaRPr lang="cs-CZ" sz="2000" b="1" kern="0" dirty="0" smtClean="0">
              <a:latin typeface="Times New Roman" pitchFamily="18" charset="0"/>
            </a:endParaRPr>
          </a:p>
          <a:p>
            <a:pPr marL="0" lvl="0" indent="19050" algn="just" fontAlgn="base">
              <a:spcAft>
                <a:spcPct val="0"/>
              </a:spcAft>
              <a:buClr>
                <a:srgbClr val="FFCC00"/>
              </a:buClr>
              <a:buSzPct val="120000"/>
              <a:buNone/>
              <a:defRPr/>
            </a:pPr>
            <a:r>
              <a:rPr lang="cs-CZ" sz="2000" b="1" kern="0" dirty="0" smtClean="0">
                <a:solidFill>
                  <a:schemeClr val="accent6">
                    <a:lumMod val="50000"/>
                  </a:schemeClr>
                </a:solidFill>
                <a:latin typeface="Times New Roman" pitchFamily="18" charset="0"/>
              </a:rPr>
              <a:t>Učební </a:t>
            </a:r>
            <a:r>
              <a:rPr lang="cs-CZ" sz="2000" b="1" kern="0" dirty="0">
                <a:solidFill>
                  <a:schemeClr val="accent6">
                    <a:lumMod val="50000"/>
                  </a:schemeClr>
                </a:solidFill>
                <a:latin typeface="Times New Roman" pitchFamily="18" charset="0"/>
              </a:rPr>
              <a:t>pomůcky </a:t>
            </a:r>
            <a:r>
              <a:rPr lang="cs-CZ" sz="2000" b="1" kern="0" dirty="0">
                <a:latin typeface="Times New Roman" pitchFamily="18" charset="0"/>
              </a:rPr>
              <a:t>– </a:t>
            </a:r>
            <a:r>
              <a:rPr lang="cs-CZ" sz="2000" kern="0" dirty="0" smtClean="0">
                <a:solidFill>
                  <a:srgbClr val="000000"/>
                </a:solidFill>
                <a:latin typeface="Times New Roman" pitchFamily="18" charset="0"/>
              </a:rPr>
              <a:t>nosiče </a:t>
            </a:r>
            <a:r>
              <a:rPr lang="cs-CZ" sz="2000" kern="0" dirty="0">
                <a:solidFill>
                  <a:srgbClr val="000000"/>
                </a:solidFill>
                <a:latin typeface="Times New Roman" pitchFamily="18" charset="0"/>
              </a:rPr>
              <a:t>didaktické informace. Obraz na plátně, nákres na tabuli, film, model, výrobek, součástka, výuková prezentace apod. Nové pomůcky musí vystihovat složité technické jevy, které z důvodu složitosti nelze věrně napodobit nebo přímo předvádět. </a:t>
            </a:r>
          </a:p>
          <a:p>
            <a:pPr marL="0" lvl="0" indent="19050" algn="just" fontAlgn="base">
              <a:spcAft>
                <a:spcPct val="0"/>
              </a:spcAft>
              <a:buClr>
                <a:srgbClr val="FFCC00"/>
              </a:buClr>
              <a:buSzPct val="120000"/>
              <a:buNone/>
              <a:defRPr/>
            </a:pPr>
            <a:r>
              <a:rPr lang="cs-CZ" sz="2000" b="1" kern="0" dirty="0">
                <a:solidFill>
                  <a:schemeClr val="accent6">
                    <a:lumMod val="50000"/>
                  </a:schemeClr>
                </a:solidFill>
                <a:latin typeface="Times New Roman" pitchFamily="18" charset="0"/>
              </a:rPr>
              <a:t>Didaktická technika</a:t>
            </a:r>
            <a:r>
              <a:rPr lang="cs-CZ" sz="2000" b="1" kern="0" dirty="0">
                <a:solidFill>
                  <a:srgbClr val="FF6600"/>
                </a:solidFill>
                <a:latin typeface="Times New Roman" pitchFamily="18" charset="0"/>
              </a:rPr>
              <a:t> </a:t>
            </a:r>
            <a:r>
              <a:rPr lang="cs-CZ" sz="2000" b="1" kern="0" dirty="0">
                <a:solidFill>
                  <a:srgbClr val="000000"/>
                </a:solidFill>
                <a:latin typeface="Times New Roman" pitchFamily="18" charset="0"/>
              </a:rPr>
              <a:t>– </a:t>
            </a:r>
            <a:r>
              <a:rPr lang="cs-CZ" sz="2000" kern="0" dirty="0">
                <a:solidFill>
                  <a:srgbClr val="000000"/>
                </a:solidFill>
                <a:latin typeface="Times New Roman" pitchFamily="18" charset="0"/>
              </a:rPr>
              <a:t>zprostředkovatel didaktické informace.  </a:t>
            </a:r>
          </a:p>
          <a:p>
            <a:pPr marL="0" lvl="0" indent="0" algn="just">
              <a:buNone/>
            </a:pPr>
            <a:endParaRPr lang="cs-CZ" sz="20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cs-CZ" sz="2000" b="1" dirty="0">
              <a:solidFill>
                <a:schemeClr val="accent6">
                  <a:lumMod val="50000"/>
                </a:schemeClr>
              </a:solidFill>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62</a:t>
            </a:fld>
            <a:endParaRPr lang="cs-CZ"/>
          </a:p>
        </p:txBody>
      </p:sp>
    </p:spTree>
    <p:extLst>
      <p:ext uri="{BB962C8B-B14F-4D97-AF65-F5344CB8AC3E}">
        <p14:creationId xmlns:p14="http://schemas.microsoft.com/office/powerpoint/2010/main" val="12729424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832648"/>
          </a:xfrm>
        </p:spPr>
        <p:txBody>
          <a:bodyPr>
            <a:normAutofit fontScale="92500" lnSpcReduction="10000"/>
          </a:bodyPr>
          <a:lstStyle/>
          <a:p>
            <a:pPr algn="just">
              <a:lnSpc>
                <a:spcPct val="120000"/>
              </a:lnSpc>
              <a:spcBef>
                <a:spcPts val="0"/>
              </a:spcBef>
            </a:pPr>
            <a:r>
              <a:rPr lang="cs-CZ" sz="2200" dirty="0">
                <a:latin typeface="Times New Roman"/>
                <a:ea typeface="Calibri"/>
                <a:cs typeface="Times New Roman"/>
              </a:rPr>
              <a:t>Učební pomůcky plní ve výuce následující didaktické funkce: informační, transformační, aktivizační, regulační, motivační, deskripční, aplikační, demonstrační, simulační, repetiční a </a:t>
            </a:r>
            <a:r>
              <a:rPr lang="cs-CZ" sz="2200" dirty="0" err="1">
                <a:latin typeface="Times New Roman"/>
                <a:ea typeface="Calibri"/>
                <a:cs typeface="Times New Roman"/>
              </a:rPr>
              <a:t>examinační</a:t>
            </a:r>
            <a:r>
              <a:rPr lang="cs-CZ" sz="2200" dirty="0">
                <a:latin typeface="Times New Roman"/>
                <a:ea typeface="Calibri"/>
                <a:cs typeface="Times New Roman"/>
              </a:rPr>
              <a:t>. </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Informační </a:t>
            </a:r>
            <a:r>
              <a:rPr lang="cs-CZ" sz="2200" dirty="0" smtClean="0">
                <a:latin typeface="Times New Roman"/>
                <a:ea typeface="Calibri"/>
                <a:cs typeface="Times New Roman"/>
              </a:rPr>
              <a:t>funkce - </a:t>
            </a:r>
            <a:r>
              <a:rPr lang="cs-CZ" sz="2200" dirty="0">
                <a:latin typeface="Times New Roman"/>
                <a:ea typeface="Calibri"/>
                <a:cs typeface="Times New Roman"/>
              </a:rPr>
              <a:t>doplňuje a zvýrazňuje přesvědčivost slovních informací. </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Transformační funkce - zjednodušuje a akceleruje žákům transformaci poznatků.</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Aktivizační funkce - zajišťuje potřebu žáka být aktivní ve výuce při osvojování nových poznatků.</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Regulační funkce - vztahuje se ke zpětně vazbě žáka k učiteli i ke zpětné vazbě samotného učitele. Má význam při regulaci a autoregulaci učení. </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Motivační funkce - zabezpečuje získání zájmu žáka o daný problém. </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Deskripční funkce - zaměřena na názorný popis předmětu, jevu nebo postupu, se kterým se má žák seznámit.</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Aplikační funkce - pomůcka slouží jako příklad, ukázka aplikace teorie do praxe. </a:t>
            </a:r>
            <a:endParaRPr lang="cs-CZ" sz="2200" dirty="0">
              <a:ea typeface="Calibri"/>
              <a:cs typeface="Times New Roman"/>
            </a:endParaRPr>
          </a:p>
          <a:p>
            <a:pPr algn="just">
              <a:lnSpc>
                <a:spcPct val="120000"/>
              </a:lnSpc>
              <a:spcBef>
                <a:spcPts val="0"/>
              </a:spcBef>
            </a:pPr>
            <a:r>
              <a:rPr lang="cs-CZ" sz="2200" dirty="0">
                <a:latin typeface="Times New Roman"/>
                <a:ea typeface="Calibri"/>
                <a:cs typeface="Times New Roman"/>
              </a:rPr>
              <a:t>Demonstrační funkce - slouží jako pomůcka k experimentu.</a:t>
            </a:r>
            <a:endParaRPr lang="cs-CZ" sz="2200" dirty="0">
              <a:ea typeface="Calibri"/>
              <a:cs typeface="Times New Roman"/>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63</a:t>
            </a:fld>
            <a:endParaRPr lang="cs-CZ"/>
          </a:p>
        </p:txBody>
      </p:sp>
    </p:spTree>
    <p:extLst>
      <p:ext uri="{BB962C8B-B14F-4D97-AF65-F5344CB8AC3E}">
        <p14:creationId xmlns:p14="http://schemas.microsoft.com/office/powerpoint/2010/main" val="51297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3528391"/>
          </a:xfrm>
        </p:spPr>
        <p:txBody>
          <a:bodyPr/>
          <a:lstStyle/>
          <a:p>
            <a:pPr algn="just">
              <a:spcBef>
                <a:spcPts val="0"/>
              </a:spcBef>
            </a:pPr>
            <a:r>
              <a:rPr lang="cs-CZ" sz="2000" dirty="0">
                <a:latin typeface="Times New Roman"/>
                <a:ea typeface="Calibri"/>
                <a:cs typeface="Times New Roman"/>
              </a:rPr>
              <a:t>Simulační </a:t>
            </a:r>
            <a:r>
              <a:rPr lang="cs-CZ" sz="2000" dirty="0" smtClean="0">
                <a:latin typeface="Times New Roman"/>
                <a:ea typeface="Calibri"/>
                <a:cs typeface="Times New Roman"/>
              </a:rPr>
              <a:t>funkce - </a:t>
            </a:r>
            <a:r>
              <a:rPr lang="cs-CZ" sz="2000" dirty="0">
                <a:latin typeface="Times New Roman"/>
                <a:ea typeface="Calibri"/>
                <a:cs typeface="Times New Roman"/>
              </a:rPr>
              <a:t>pomůcka je využita k simulaci jevů a procesů. Jsou to situace, kdy nelze jev jinak realizovat.</a:t>
            </a:r>
            <a:endParaRPr lang="cs-CZ" sz="1800" dirty="0">
              <a:ea typeface="Calibri"/>
              <a:cs typeface="Times New Roman"/>
            </a:endParaRPr>
          </a:p>
          <a:p>
            <a:pPr algn="just">
              <a:spcBef>
                <a:spcPts val="0"/>
              </a:spcBef>
            </a:pPr>
            <a:r>
              <a:rPr lang="cs-CZ" sz="2000" dirty="0">
                <a:latin typeface="Times New Roman"/>
                <a:ea typeface="Calibri"/>
                <a:cs typeface="Times New Roman"/>
              </a:rPr>
              <a:t>Repetiční (opakovací) - pomůcka slouží k opakování a procvičování probraného učiva.</a:t>
            </a:r>
            <a:endParaRPr lang="cs-CZ" sz="1800" dirty="0">
              <a:ea typeface="Calibri"/>
              <a:cs typeface="Times New Roman"/>
            </a:endParaRPr>
          </a:p>
          <a:p>
            <a:pPr algn="just">
              <a:spcBef>
                <a:spcPts val="0"/>
              </a:spcBef>
            </a:pPr>
            <a:r>
              <a:rPr lang="cs-CZ" sz="2000" dirty="0" err="1">
                <a:latin typeface="Times New Roman"/>
                <a:ea typeface="Calibri"/>
                <a:cs typeface="Times New Roman"/>
              </a:rPr>
              <a:t>Examinační</a:t>
            </a:r>
            <a:r>
              <a:rPr lang="cs-CZ" sz="2000" dirty="0">
                <a:latin typeface="Times New Roman"/>
                <a:ea typeface="Calibri"/>
                <a:cs typeface="Times New Roman"/>
              </a:rPr>
              <a:t> funkce - pomůcka slouží k průběžné nebo závěrečné kontrole studia</a:t>
            </a:r>
            <a:r>
              <a:rPr lang="cs-CZ" sz="2000" dirty="0" smtClean="0">
                <a:latin typeface="Times New Roman"/>
                <a:ea typeface="Calibri"/>
                <a:cs typeface="Times New Roman"/>
              </a:rPr>
              <a:t>.</a:t>
            </a:r>
          </a:p>
          <a:p>
            <a:pPr algn="just">
              <a:spcBef>
                <a:spcPts val="0"/>
              </a:spcBef>
            </a:pPr>
            <a:endParaRPr lang="cs-CZ" sz="2000" dirty="0">
              <a:latin typeface="Times New Roman"/>
              <a:ea typeface="Calibri"/>
              <a:cs typeface="Times New Roman"/>
            </a:endParaRPr>
          </a:p>
          <a:p>
            <a:pPr marL="0" indent="0" algn="just">
              <a:spcBef>
                <a:spcPts val="0"/>
              </a:spcBef>
              <a:buNone/>
            </a:pPr>
            <a:r>
              <a:rPr lang="cs-CZ" sz="2000" dirty="0" smtClean="0">
                <a:latin typeface="Times New Roman" panose="02020603050405020304" pitchFamily="18" charset="0"/>
                <a:ea typeface="Calibri"/>
                <a:cs typeface="Times New Roman" panose="02020603050405020304" pitchFamily="18" charset="0"/>
              </a:rPr>
              <a:t>Přehled učebních pomůcek, didaktické techniky a vybavení škol – viz. další strana.</a:t>
            </a:r>
            <a:endParaRPr lang="cs-CZ" sz="2000" dirty="0">
              <a:latin typeface="Times New Roman" panose="02020603050405020304" pitchFamily="18" charset="0"/>
              <a:ea typeface="Calibri"/>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64</a:t>
            </a:fld>
            <a:endParaRPr lang="cs-CZ"/>
          </a:p>
        </p:txBody>
      </p:sp>
    </p:spTree>
    <p:extLst>
      <p:ext uri="{BB962C8B-B14F-4D97-AF65-F5344CB8AC3E}">
        <p14:creationId xmlns:p14="http://schemas.microsoft.com/office/powerpoint/2010/main" val="4268105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a:xfrm>
            <a:off x="6553200" y="6140326"/>
            <a:ext cx="2133600" cy="365125"/>
          </a:xfrm>
        </p:spPr>
        <p:txBody>
          <a:bodyPr/>
          <a:lstStyle/>
          <a:p>
            <a:fld id="{03A514CB-D6FC-40DC-B342-F39EACB0574F}" type="slidenum">
              <a:rPr lang="cs-CZ" smtClean="0"/>
              <a:t>65</a:t>
            </a:fld>
            <a:endParaRPr lang="cs-CZ"/>
          </a:p>
        </p:txBody>
      </p:sp>
      <p:sp>
        <p:nvSpPr>
          <p:cNvPr id="5" name="Zaoblený obdélník 83"/>
          <p:cNvSpPr>
            <a:spLocks noChangeArrowheads="1"/>
          </p:cNvSpPr>
          <p:nvPr/>
        </p:nvSpPr>
        <p:spPr bwMode="auto">
          <a:xfrm>
            <a:off x="2915816" y="260648"/>
            <a:ext cx="3384376" cy="971550"/>
          </a:xfrm>
          <a:prstGeom prst="roundRect">
            <a:avLst>
              <a:gd name="adj" fmla="val 16667"/>
            </a:avLst>
          </a:prstGeom>
          <a:solidFill>
            <a:srgbClr val="0A801E"/>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Materiální výukové prostředky </a:t>
            </a:r>
            <a:endParaRPr kumimoji="0" lang="cs-CZ" altLang="cs-CZ"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Zaoblený obdélník 84"/>
          <p:cNvSpPr>
            <a:spLocks noChangeArrowheads="1"/>
          </p:cNvSpPr>
          <p:nvPr/>
        </p:nvSpPr>
        <p:spPr bwMode="auto">
          <a:xfrm>
            <a:off x="683568" y="1556792"/>
            <a:ext cx="2664296" cy="4176464"/>
          </a:xfrm>
          <a:prstGeom prst="roundRect">
            <a:avLst>
              <a:gd name="adj" fmla="val 16667"/>
            </a:avLst>
          </a:prstGeom>
          <a:solidFill>
            <a:srgbClr val="0A801E"/>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Učební pomůcky:</a:t>
            </a:r>
            <a:r>
              <a:rPr kumimoji="0" lang="cs-CZ" altLang="cs-C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reálné výrobky, modely, nářadí, nástroje, spotřební materiál, polotovary, stavebnice, textové pomůcky (učební texty, učebnice, cvičebnice, pracovní sešity, pracovní listy, katalogy, časopisy), výukové opory, programy, multimediální pomůcky…atd.</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Zaoblený obdélník 85"/>
          <p:cNvSpPr>
            <a:spLocks noChangeArrowheads="1"/>
          </p:cNvSpPr>
          <p:nvPr/>
        </p:nvSpPr>
        <p:spPr bwMode="auto">
          <a:xfrm>
            <a:off x="3563888" y="1556792"/>
            <a:ext cx="2448272" cy="4176464"/>
          </a:xfrm>
          <a:prstGeom prst="roundRect">
            <a:avLst>
              <a:gd name="adj" fmla="val 16667"/>
            </a:avLst>
          </a:prstGeom>
          <a:solidFill>
            <a:srgbClr val="0A801E"/>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Didaktická technika: </a:t>
            </a:r>
            <a:r>
              <a:rPr kumimoji="0" lang="cs-CZ" altLang="cs-C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zobrazovací a promítací plochy (tabule, interaktivní tabule), projekční technika, zvuková technika, televizní technika a videotechnika,</a:t>
            </a:r>
            <a:r>
              <a:rPr kumimoji="0" lang="cs-CZ" altLang="cs-C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cs-CZ" altLang="cs-C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počítače a multimediální prostředky, chytré telefony, čtečky knih.</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Zaoblený obdélník 86"/>
          <p:cNvSpPr>
            <a:spLocks noChangeArrowheads="1"/>
          </p:cNvSpPr>
          <p:nvPr/>
        </p:nvSpPr>
        <p:spPr bwMode="auto">
          <a:xfrm>
            <a:off x="6156176" y="1628800"/>
            <a:ext cx="2304256" cy="3333750"/>
          </a:xfrm>
          <a:prstGeom prst="roundRect">
            <a:avLst>
              <a:gd name="adj" fmla="val 16667"/>
            </a:avLst>
          </a:prstGeom>
          <a:solidFill>
            <a:srgbClr val="0A801E"/>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Vybavení škol a výukových pracovišť:</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(učebny, laboratoře, dílny, cvičná a provozní pracoviště, firmy, výukové prostory a jejich architektura a vybavení).</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9" name="Přímá spojnice se šipkou 8"/>
          <p:cNvCxnSpPr>
            <a:stCxn id="5" idx="2"/>
            <a:endCxn id="6" idx="0"/>
          </p:cNvCxnSpPr>
          <p:nvPr/>
        </p:nvCxnSpPr>
        <p:spPr>
          <a:xfrm flipH="1">
            <a:off x="2015716" y="1232198"/>
            <a:ext cx="2592288" cy="32459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0" name="Přímá spojnice se šipkou 9"/>
          <p:cNvCxnSpPr>
            <a:stCxn id="5" idx="2"/>
            <a:endCxn id="8" idx="0"/>
          </p:cNvCxnSpPr>
          <p:nvPr/>
        </p:nvCxnSpPr>
        <p:spPr>
          <a:xfrm>
            <a:off x="4608004" y="1232198"/>
            <a:ext cx="2700300" cy="396602"/>
          </a:xfrm>
          <a:prstGeom prst="straightConnector1">
            <a:avLst/>
          </a:prstGeom>
          <a:noFill/>
          <a:ln w="19050" cap="flat" cmpd="sng" algn="ctr">
            <a:solidFill>
              <a:sysClr val="windowText" lastClr="000000">
                <a:shade val="95000"/>
                <a:satMod val="105000"/>
              </a:sysClr>
            </a:solidFill>
            <a:prstDash val="solid"/>
            <a:tailEnd type="arrow"/>
          </a:ln>
          <a:effectLst/>
        </p:spPr>
      </p:cxnSp>
      <p:cxnSp>
        <p:nvCxnSpPr>
          <p:cNvPr id="11" name="Přímá spojnice se šipkou 10"/>
          <p:cNvCxnSpPr>
            <a:stCxn id="5" idx="2"/>
          </p:cNvCxnSpPr>
          <p:nvPr/>
        </p:nvCxnSpPr>
        <p:spPr>
          <a:xfrm>
            <a:off x="4608004" y="1232198"/>
            <a:ext cx="36004" cy="322312"/>
          </a:xfrm>
          <a:prstGeom prst="straightConnector1">
            <a:avLst/>
          </a:prstGeom>
          <a:noFill/>
          <a:ln w="19050" cap="flat" cmpd="sng" algn="ctr">
            <a:solidFill>
              <a:sysClr val="windowText" lastClr="000000">
                <a:shade val="95000"/>
                <a:satMod val="105000"/>
              </a:sysClr>
            </a:solidFill>
            <a:prstDash val="solid"/>
            <a:tailEnd type="arrow"/>
          </a:ln>
          <a:effectLst/>
        </p:spPr>
      </p:cxnSp>
      <p:sp>
        <p:nvSpPr>
          <p:cNvPr id="12"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600" b="0" i="0" u="none" strike="noStrike" cap="none" normalizeH="0" baseline="0" dirty="0" smtClean="0">
                <a:ln>
                  <a:noFill/>
                </a:ln>
                <a:solidFill>
                  <a:schemeClr val="tx1"/>
                </a:solidFill>
                <a:effectLst/>
                <a:latin typeface="Arial" pitchFamily="34" charset="0"/>
                <a:cs typeface="Arial" pitchFamily="34" charset="0"/>
              </a:rPr>
              <a:t/>
            </a:r>
            <a:br>
              <a:rPr kumimoji="0" lang="cs-CZ" altLang="cs-CZ" sz="600" b="0" i="0" u="none" strike="noStrike" cap="none" normalizeH="0" baseline="0" dirty="0" smtClean="0">
                <a:ln>
                  <a:noFill/>
                </a:ln>
                <a:solidFill>
                  <a:schemeClr val="tx1"/>
                </a:solidFill>
                <a:effectLst/>
                <a:latin typeface="Arial" pitchFamily="34" charset="0"/>
                <a:cs typeface="Arial" pitchFamily="34" charset="0"/>
              </a:rPr>
            </a:br>
            <a:endParaRPr kumimoji="0" lang="cs-CZ" altLang="cs-CZ"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cs-CZ" altLang="cs-CZ"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Obdélník 21"/>
          <p:cNvSpPr/>
          <p:nvPr/>
        </p:nvSpPr>
        <p:spPr>
          <a:xfrm>
            <a:off x="683568" y="5805264"/>
            <a:ext cx="8064896" cy="707886"/>
          </a:xfrm>
          <a:prstGeom prst="rect">
            <a:avLst/>
          </a:prstGeom>
        </p:spPr>
        <p:txBody>
          <a:bodyPr wrap="square">
            <a:spAutoFit/>
          </a:bodyPr>
          <a:lstStyle/>
          <a:p>
            <a:r>
              <a:rPr lang="cs-CZ" sz="2000" b="1" dirty="0">
                <a:latin typeface="Times New Roman" panose="02020603050405020304" pitchFamily="18" charset="0"/>
                <a:cs typeface="Times New Roman" panose="02020603050405020304" pitchFamily="18" charset="0"/>
              </a:rPr>
              <a:t>Schéma </a:t>
            </a:r>
            <a:r>
              <a:rPr lang="cs-CZ" sz="2000" b="1" dirty="0" smtClean="0">
                <a:latin typeface="Times New Roman" panose="02020603050405020304" pitchFamily="18" charset="0"/>
                <a:cs typeface="Times New Roman" panose="02020603050405020304" pitchFamily="18" charset="0"/>
              </a:rPr>
              <a:t>5</a:t>
            </a:r>
            <a:r>
              <a:rPr lang="cs-CZ" sz="2000" b="1" dirty="0">
                <a:latin typeface="Times New Roman" panose="02020603050405020304" pitchFamily="18" charset="0"/>
                <a:cs typeface="Times New Roman" panose="02020603050405020304" pitchFamily="18" charset="0"/>
              </a:rPr>
              <a:t>. Přehled učebních pomůcek, didaktické techniky a vybavení škol  </a:t>
            </a:r>
          </a:p>
        </p:txBody>
      </p:sp>
    </p:spTree>
    <p:extLst>
      <p:ext uri="{BB962C8B-B14F-4D97-AF65-F5344CB8AC3E}">
        <p14:creationId xmlns:p14="http://schemas.microsoft.com/office/powerpoint/2010/main" val="3872768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a:bodyPr>
          <a:lstStyle/>
          <a:p>
            <a:pPr marL="0" lvl="0" indent="0" algn="just" fontAlgn="base">
              <a:spcBef>
                <a:spcPts val="0"/>
              </a:spcBef>
              <a:buClr>
                <a:srgbClr val="000000"/>
              </a:buClr>
              <a:buNone/>
              <a:defRPr/>
            </a:pPr>
            <a:r>
              <a:rPr lang="cs-CZ" sz="2000" b="1" kern="0" dirty="0">
                <a:latin typeface="Times New Roman" pitchFamily="18" charset="0"/>
              </a:rPr>
              <a:t>Zásady práce s učebními pomůckami</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Jsou prostředkem, ne cílem  výuky. </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Třeba mít přehled, co je k dispozici ve škole. </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Experiment je nutné si předem vyzkoušet a ověřit bezchybnou funkci.</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Do demonstračních pokusů je vhodné zapojit žáky. </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Nutno zajistit dobrou viditelnost.</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Nutno dodržovat bezpečnost práce a ochranu zdraví. </a:t>
            </a:r>
            <a:endParaRPr lang="cs-CZ" sz="2000" b="1" kern="0" dirty="0">
              <a:solidFill>
                <a:srgbClr val="000000"/>
              </a:solidFill>
              <a:latin typeface="Times New Roman" pitchFamily="18" charset="0"/>
            </a:endParaRPr>
          </a:p>
          <a:p>
            <a:pPr lvl="0" algn="just" fontAlgn="base">
              <a:spcBef>
                <a:spcPts val="0"/>
              </a:spcBef>
              <a:buClr>
                <a:srgbClr val="FFCC00"/>
              </a:buClr>
              <a:buSzPct val="120000"/>
              <a:buNone/>
              <a:defRPr/>
            </a:pPr>
            <a:endParaRPr lang="cs-CZ" sz="2000" b="1" kern="0" dirty="0">
              <a:solidFill>
                <a:srgbClr val="000000"/>
              </a:solidFill>
              <a:latin typeface="Times New Roman" pitchFamily="18" charset="0"/>
            </a:endParaRPr>
          </a:p>
          <a:p>
            <a:pPr lvl="0" algn="just" fontAlgn="base">
              <a:spcBef>
                <a:spcPts val="0"/>
              </a:spcBef>
              <a:buClr>
                <a:srgbClr val="FFCC00"/>
              </a:buClr>
              <a:buSzPct val="120000"/>
              <a:buNone/>
              <a:defRPr/>
            </a:pPr>
            <a:r>
              <a:rPr lang="cs-CZ" sz="2000" b="1" kern="0" dirty="0">
                <a:latin typeface="Times New Roman" pitchFamily="18" charset="0"/>
              </a:rPr>
              <a:t>Údržba didaktické techniky a učebních pomůcek</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Evidence veškeré svěřené techniky, pravidelná roční inventarizace, vyřazovací a předávací protokoly.</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Údržba a drobné opravy provádí učitel, složitější nebo záruční opravy provádí odborný servis.</a:t>
            </a:r>
          </a:p>
          <a:p>
            <a:pPr lvl="0" algn="just" fontAlgn="base">
              <a:spcBef>
                <a:spcPts val="0"/>
              </a:spcBef>
              <a:buClr>
                <a:srgbClr val="000000"/>
              </a:buClr>
              <a:buFontTx/>
              <a:buChar char="•"/>
              <a:defRPr/>
            </a:pPr>
            <a:r>
              <a:rPr lang="cs-CZ" sz="2000" kern="0" dirty="0">
                <a:solidFill>
                  <a:srgbClr val="000000"/>
                </a:solidFill>
                <a:latin typeface="Times New Roman" pitchFamily="18" charset="0"/>
              </a:rPr>
              <a:t>Ve stanovených lhůtách třeba zajišťovat technickou kontrolu všech el. přístrojů, motorů, obráběcích strojů a vést o ní předepsanou evidenci (protokol o provedené revizi).  </a:t>
            </a:r>
          </a:p>
          <a:p>
            <a:pPr marL="0" lvl="0" indent="0">
              <a:spcBef>
                <a:spcPts val="0"/>
              </a:spcBef>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dirty="0">
              <a:solidFill>
                <a:prstClr val="black"/>
              </a:solidFill>
            </a:endParaRPr>
          </a:p>
          <a:p>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66</a:t>
            </a:fld>
            <a:endParaRPr lang="cs-CZ"/>
          </a:p>
        </p:txBody>
      </p:sp>
    </p:spTree>
    <p:extLst>
      <p:ext uri="{BB962C8B-B14F-4D97-AF65-F5344CB8AC3E}">
        <p14:creationId xmlns:p14="http://schemas.microsoft.com/office/powerpoint/2010/main" val="11073777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a:bodyPr>
          <a:lstStyle/>
          <a:p>
            <a:pPr marL="0" lvl="0" indent="0">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10. Hodnocení žáků a metody hodnocení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žáků</a:t>
            </a:r>
            <a:endParaRPr lang="cs-CZ" sz="2800" b="1" dirty="0">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cs-CZ" sz="2000" dirty="0" smtClean="0"/>
          </a:p>
          <a:p>
            <a:pPr marL="1588" lvl="0" indent="17463" algn="just" fontAlgn="base">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Hodnocení žáků </a:t>
            </a:r>
            <a:r>
              <a:rPr lang="cs-CZ" altLang="cs-CZ" sz="2000" b="1" kern="0" dirty="0" smtClean="0">
                <a:latin typeface="Times New Roman" panose="02020603050405020304" pitchFamily="18" charset="0"/>
                <a:cs typeface="Times New Roman" panose="02020603050405020304" pitchFamily="18" charset="0"/>
              </a:rPr>
              <a:t>-</a:t>
            </a: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nedílná </a:t>
            </a:r>
            <a:r>
              <a:rPr lang="cs-CZ" altLang="cs-CZ" sz="2000" kern="0" dirty="0" smtClean="0">
                <a:latin typeface="Times New Roman" panose="02020603050405020304" pitchFamily="18" charset="0"/>
                <a:cs typeface="Times New Roman" panose="02020603050405020304" pitchFamily="18" charset="0"/>
              </a:rPr>
              <a:t>každodenní součást práce učitele. Činnost </a:t>
            </a:r>
            <a:r>
              <a:rPr lang="cs-CZ" altLang="cs-CZ" sz="2000" kern="0" dirty="0">
                <a:latin typeface="Times New Roman" panose="02020603050405020304" pitchFamily="18" charset="0"/>
                <a:cs typeface="Times New Roman" panose="02020603050405020304" pitchFamily="18" charset="0"/>
              </a:rPr>
              <a:t>náročná, odpovědná a společensky závažná.</a:t>
            </a:r>
          </a:p>
          <a:p>
            <a:pPr marL="1588" lvl="0" indent="17463" algn="just" fontAlgn="base">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Smysl </a:t>
            </a: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hodnocení:</a:t>
            </a:r>
          </a:p>
          <a:p>
            <a:pPr marL="287338" indent="-285750" algn="just" fontAlgn="base">
              <a:spcAft>
                <a:spcPct val="0"/>
              </a:spcAft>
              <a:buClr>
                <a:schemeClr val="tx1"/>
              </a:buClr>
              <a:defRPr/>
            </a:pPr>
            <a:r>
              <a:rPr lang="cs-CZ" altLang="cs-CZ" sz="2000" kern="0" dirty="0">
                <a:latin typeface="Times New Roman" panose="02020603050405020304" pitchFamily="18" charset="0"/>
                <a:cs typeface="Times New Roman" panose="02020603050405020304" pitchFamily="18" charset="0"/>
              </a:rPr>
              <a:t>Informovat žáka, do jaké míry zvládl nebo zvládá požadavky osnov (standardů, kurikula, programu).Informace o zjištěném </a:t>
            </a:r>
            <a:r>
              <a:rPr lang="cs-CZ" altLang="cs-CZ" sz="2000" kern="0" dirty="0" smtClean="0">
                <a:latin typeface="Times New Roman" panose="02020603050405020304" pitchFamily="18" charset="0"/>
                <a:cs typeface="Times New Roman" panose="02020603050405020304" pitchFamily="18" charset="0"/>
              </a:rPr>
              <a:t>stavu.</a:t>
            </a:r>
            <a:endParaRPr lang="cs-CZ" altLang="cs-CZ" sz="2000" kern="0" dirty="0">
              <a:latin typeface="Times New Roman" panose="02020603050405020304" pitchFamily="18" charset="0"/>
              <a:cs typeface="Times New Roman" panose="02020603050405020304" pitchFamily="18" charset="0"/>
            </a:endParaRPr>
          </a:p>
          <a:p>
            <a:pPr marL="287338" indent="-285750" algn="just" fontAlgn="base">
              <a:spcAft>
                <a:spcPct val="0"/>
              </a:spcAft>
              <a:buClr>
                <a:schemeClr val="tx1"/>
              </a:buClr>
              <a:defRPr/>
            </a:pPr>
            <a:r>
              <a:rPr lang="cs-CZ" altLang="cs-CZ" sz="2000" kern="0" dirty="0">
                <a:latin typeface="Times New Roman" panose="02020603050405020304" pitchFamily="18" charset="0"/>
                <a:cs typeface="Times New Roman" panose="02020603050405020304" pitchFamily="18" charset="0"/>
              </a:rPr>
              <a:t>Informovat žáka, jak by měl pracovat a postupovat dále</a:t>
            </a:r>
            <a:r>
              <a:rPr lang="cs-CZ" altLang="cs-CZ" sz="2000" kern="0" dirty="0" smtClean="0">
                <a:latin typeface="Times New Roman" panose="02020603050405020304" pitchFamily="18" charset="0"/>
                <a:cs typeface="Times New Roman" panose="02020603050405020304" pitchFamily="18" charset="0"/>
              </a:rPr>
              <a:t>. Jakou </a:t>
            </a:r>
            <a:r>
              <a:rPr lang="cs-CZ" altLang="cs-CZ" sz="2000" kern="0" dirty="0">
                <a:latin typeface="Times New Roman" panose="02020603050405020304" pitchFamily="18" charset="0"/>
                <a:cs typeface="Times New Roman" panose="02020603050405020304" pitchFamily="18" charset="0"/>
              </a:rPr>
              <a:t>cestu zvolit či prostředek zvolit. Jak odstranit nebo zmírnit nedostatky. </a:t>
            </a:r>
          </a:p>
          <a:p>
            <a:pPr marL="287338" indent="-285750" algn="just" fontAlgn="base">
              <a:spcAft>
                <a:spcPct val="0"/>
              </a:spcAft>
              <a:buClr>
                <a:schemeClr val="tx1"/>
              </a:buClr>
              <a:defRPr/>
            </a:pPr>
            <a:r>
              <a:rPr lang="cs-CZ" altLang="cs-CZ" sz="2000" kern="0" dirty="0">
                <a:latin typeface="Times New Roman" panose="02020603050405020304" pitchFamily="18" charset="0"/>
                <a:cs typeface="Times New Roman" panose="02020603050405020304" pitchFamily="18" charset="0"/>
              </a:rPr>
              <a:t>Motivovat, povzbudit a podnítit žáka k další práci. Hodnocení by mělo být výrazem pedagogického optimismu. Hodnocení by nemělo být výrazem pesimismu a odrazovat žáka od další práce.</a:t>
            </a:r>
          </a:p>
          <a:p>
            <a:pPr marL="287338" indent="-285750" algn="just" fontAlgn="base">
              <a:spcAft>
                <a:spcPct val="0"/>
              </a:spcAft>
              <a:buClr>
                <a:schemeClr val="tx1"/>
              </a:buClr>
              <a:defRPr/>
            </a:pPr>
            <a:r>
              <a:rPr lang="cs-CZ" altLang="cs-CZ" sz="2000" kern="0" dirty="0">
                <a:latin typeface="Times New Roman" panose="02020603050405020304" pitchFamily="18" charset="0"/>
                <a:cs typeface="Times New Roman" panose="02020603050405020304" pitchFamily="18" charset="0"/>
              </a:rPr>
              <a:t>Významná zpětnovazební informace pro učitele o účinnosti zvolených metod a postupů a prostředkem k hlubšímu poznávání žáků.</a:t>
            </a:r>
          </a:p>
          <a:p>
            <a:pPr marL="287338" indent="-285750" algn="just" fontAlgn="base">
              <a:spcAft>
                <a:spcPct val="0"/>
              </a:spcAft>
              <a:buClr>
                <a:schemeClr val="tx1"/>
              </a:buClr>
              <a:defRPr/>
            </a:pPr>
            <a:r>
              <a:rPr lang="cs-CZ" altLang="cs-CZ" sz="2000" kern="0" dirty="0">
                <a:latin typeface="Times New Roman" panose="02020603050405020304" pitchFamily="18" charset="0"/>
                <a:cs typeface="Times New Roman" panose="02020603050405020304" pitchFamily="18" charset="0"/>
              </a:rPr>
              <a:t>Významná informace pro </a:t>
            </a:r>
            <a:r>
              <a:rPr lang="cs-CZ" altLang="cs-CZ" sz="2000" kern="0" dirty="0" smtClean="0">
                <a:latin typeface="Times New Roman" panose="02020603050405020304" pitchFamily="18" charset="0"/>
                <a:cs typeface="Times New Roman" panose="02020603050405020304" pitchFamily="18" charset="0"/>
              </a:rPr>
              <a:t>rodiče, další učitele, vedení školy i českou školní inspekci. </a:t>
            </a:r>
            <a:endParaRPr lang="cs-CZ" altLang="cs-CZ" sz="2000" kern="0" dirty="0">
              <a:latin typeface="Times New Roman" panose="02020603050405020304" pitchFamily="18" charset="0"/>
              <a:cs typeface="Times New Roman" panose="02020603050405020304" pitchFamily="18" charset="0"/>
            </a:endParaRPr>
          </a:p>
          <a:p>
            <a:pPr marL="0" indent="0">
              <a:buNone/>
            </a:pPr>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67</a:t>
            </a:fld>
            <a:endParaRPr lang="cs-CZ"/>
          </a:p>
        </p:txBody>
      </p:sp>
    </p:spTree>
    <p:extLst>
      <p:ext uri="{BB962C8B-B14F-4D97-AF65-F5344CB8AC3E}">
        <p14:creationId xmlns:p14="http://schemas.microsoft.com/office/powerpoint/2010/main" val="6400063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336704"/>
          </a:xfrm>
        </p:spPr>
        <p:txBody>
          <a:bodyPr>
            <a:normAutofit/>
          </a:bodyPr>
          <a:lstStyle/>
          <a:p>
            <a:pPr marL="0" lvl="0" indent="0" algn="just" fontAlgn="base">
              <a:lnSpc>
                <a:spcPct val="90000"/>
              </a:lnSpc>
              <a:spcAft>
                <a:spcPct val="0"/>
              </a:spcAft>
              <a:buClr>
                <a:srgbClr val="FFCC00"/>
              </a:buClr>
              <a:buSzPct val="120000"/>
              <a:buNone/>
              <a:defRPr/>
            </a:pP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Principy hodnocení:</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Učitel by měl hodnotit objektivně, spravedlivě </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taktně a nestranně.</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Mělo by žákům pomáhat překonávat případné nedostatky, povzbudit je, orientovat pozitivním směrem a kladně motivovat.</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Mělo by být prováděno humánním, taktním, rozvážným a citlivým způsobem.</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Výsledky by neměly být podceňovány ani přeceňovány.</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Požadavky na žáka by </a:t>
            </a:r>
            <a:r>
              <a:rPr lang="cs-CZ" altLang="cs-CZ" sz="2000" kern="0" dirty="0" smtClean="0">
                <a:latin typeface="Times New Roman" panose="02020603050405020304" pitchFamily="18" charset="0"/>
                <a:cs typeface="Times New Roman" panose="02020603050405020304" pitchFamily="18" charset="0"/>
              </a:rPr>
              <a:t>měly </a:t>
            </a:r>
            <a:r>
              <a:rPr lang="cs-CZ" altLang="cs-CZ" sz="2000" kern="0" dirty="0">
                <a:latin typeface="Times New Roman" panose="02020603050405020304" pitchFamily="18" charset="0"/>
                <a:cs typeface="Times New Roman" panose="02020603050405020304" pitchFamily="18" charset="0"/>
              </a:rPr>
              <a:t>být přiměřené. </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Při hodnocení učitel přihlíží k zdravotnímu a psychickému stavu žáka a k jeho možnostem. </a:t>
            </a:r>
          </a:p>
          <a:p>
            <a:pPr algn="just" fontAlgn="base">
              <a:lnSpc>
                <a:spcPct val="90000"/>
              </a:lnSpc>
              <a:spcAft>
                <a:spcPct val="0"/>
              </a:spcAft>
              <a:buClr>
                <a:schemeClr val="tx1"/>
              </a:buClr>
              <a:buSzPct val="120000"/>
              <a:defRPr/>
            </a:pPr>
            <a:r>
              <a:rPr lang="cs-CZ" altLang="cs-CZ" sz="2000" kern="0" dirty="0">
                <a:latin typeface="Times New Roman" panose="02020603050405020304" pitchFamily="18" charset="0"/>
                <a:cs typeface="Times New Roman" panose="02020603050405020304" pitchFamily="18" charset="0"/>
              </a:rPr>
              <a:t>O závažnějším hodnocení žáků je vhodné se poradit s kolegy.</a:t>
            </a:r>
          </a:p>
          <a:p>
            <a:pPr lvl="0" algn="just" fontAlgn="base">
              <a:lnSpc>
                <a:spcPct val="90000"/>
              </a:lnSpc>
              <a:spcAft>
                <a:spcPct val="0"/>
              </a:spcAft>
              <a:buClr>
                <a:srgbClr val="FFCC00"/>
              </a:buClr>
              <a:buSzPct val="120000"/>
              <a:buNone/>
              <a:defRPr/>
            </a:pPr>
            <a:endParaRPr lang="cs-CZ" altLang="cs-CZ" sz="2000" b="1" kern="0" dirty="0" smtClean="0">
              <a:solidFill>
                <a:srgbClr val="FFCC00"/>
              </a:solidFill>
              <a:effectLst>
                <a:outerShdw blurRad="38100" dist="38100" dir="2700000" algn="tl">
                  <a:srgbClr val="000000"/>
                </a:outerShdw>
              </a:effectLst>
              <a:latin typeface="Tahoma"/>
            </a:endParaRPr>
          </a:p>
          <a:p>
            <a:pPr lvl="0" algn="just" fontAlgn="base">
              <a:lnSpc>
                <a:spcPct val="90000"/>
              </a:lnSpc>
              <a:spcAft>
                <a:spcPct val="0"/>
              </a:spcAft>
              <a:buClr>
                <a:srgbClr val="FFCC00"/>
              </a:buClr>
              <a:buSzPct val="120000"/>
              <a:buNone/>
              <a:defRPr/>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Diagnostické </a:t>
            </a:r>
            <a:r>
              <a:rPr lang="cs-CZ" altLang="cs-CZ" sz="2000" b="1" kern="0" dirty="0">
                <a:solidFill>
                  <a:schemeClr val="accent6">
                    <a:lumMod val="50000"/>
                  </a:schemeClr>
                </a:solidFill>
                <a:latin typeface="Times New Roman" panose="02020603050405020304" pitchFamily="18" charset="0"/>
                <a:cs typeface="Times New Roman" panose="02020603050405020304" pitchFamily="18" charset="0"/>
              </a:rPr>
              <a:t>metody používané při hodnocení:</a:t>
            </a:r>
          </a:p>
          <a:p>
            <a:pPr algn="just" fontAlgn="base">
              <a:lnSpc>
                <a:spcPct val="90000"/>
              </a:lnSpc>
              <a:spcAft>
                <a:spcPct val="0"/>
              </a:spcAft>
              <a:buClr>
                <a:schemeClr val="tx1"/>
              </a:buClr>
              <a:buSzPct val="100000"/>
              <a:defRPr/>
            </a:pPr>
            <a:r>
              <a:rPr lang="cs-CZ" altLang="cs-CZ" sz="2000" kern="0" dirty="0">
                <a:latin typeface="Times New Roman" panose="02020603050405020304" pitchFamily="18" charset="0"/>
                <a:cs typeface="Times New Roman" panose="02020603050405020304" pitchFamily="18" charset="0"/>
              </a:rPr>
              <a:t>Soustavné pozorování </a:t>
            </a:r>
            <a:r>
              <a:rPr lang="cs-CZ" altLang="cs-CZ" sz="2000" kern="0" dirty="0" smtClean="0">
                <a:latin typeface="Times New Roman" panose="02020603050405020304" pitchFamily="18" charset="0"/>
                <a:cs typeface="Times New Roman" panose="02020603050405020304" pitchFamily="18" charset="0"/>
              </a:rPr>
              <a:t>žáků.</a:t>
            </a:r>
          </a:p>
          <a:p>
            <a:pPr algn="just" fontAlgn="base">
              <a:lnSpc>
                <a:spcPct val="90000"/>
              </a:lnSpc>
              <a:spcAft>
                <a:spcPct val="0"/>
              </a:spcAft>
              <a:buClr>
                <a:schemeClr val="tx1"/>
              </a:buClr>
              <a:buSzPct val="100000"/>
              <a:defRPr/>
            </a:pPr>
            <a:r>
              <a:rPr lang="cs-CZ" altLang="cs-CZ" sz="2000" kern="0" dirty="0">
                <a:latin typeface="Times New Roman" panose="02020603050405020304" pitchFamily="18" charset="0"/>
                <a:cs typeface="Times New Roman" panose="02020603050405020304" pitchFamily="18" charset="0"/>
              </a:rPr>
              <a:t>R</a:t>
            </a:r>
            <a:r>
              <a:rPr lang="cs-CZ" altLang="cs-CZ" sz="2000" kern="0" dirty="0" smtClean="0">
                <a:latin typeface="Times New Roman" panose="02020603050405020304" pitchFamily="18" charset="0"/>
                <a:cs typeface="Times New Roman" panose="02020603050405020304" pitchFamily="18" charset="0"/>
              </a:rPr>
              <a:t>ozhovor </a:t>
            </a:r>
            <a:r>
              <a:rPr lang="cs-CZ" altLang="cs-CZ" sz="2000" kern="0" dirty="0">
                <a:latin typeface="Times New Roman" panose="02020603050405020304" pitchFamily="18" charset="0"/>
                <a:cs typeface="Times New Roman" panose="02020603050405020304" pitchFamily="18" charset="0"/>
              </a:rPr>
              <a:t>s žákem(žáky</a:t>
            </a:r>
            <a:r>
              <a:rPr lang="cs-CZ" altLang="cs-CZ" sz="2000" kern="0" dirty="0" smtClean="0">
                <a:latin typeface="Times New Roman" panose="02020603050405020304" pitchFamily="18" charset="0"/>
                <a:cs typeface="Times New Roman" panose="02020603050405020304" pitchFamily="18" charset="0"/>
              </a:rPr>
              <a:t>).</a:t>
            </a:r>
          </a:p>
          <a:p>
            <a:pPr algn="just" fontAlgn="base">
              <a:lnSpc>
                <a:spcPct val="90000"/>
              </a:lnSpc>
              <a:spcAft>
                <a:spcPct val="0"/>
              </a:spcAft>
              <a:buClr>
                <a:schemeClr val="tx1"/>
              </a:buClr>
              <a:buSzPct val="100000"/>
              <a:defRPr/>
            </a:pPr>
            <a:r>
              <a:rPr lang="cs-CZ" altLang="cs-CZ" sz="2000" kern="0" dirty="0">
                <a:latin typeface="Times New Roman" panose="02020603050405020304" pitchFamily="18" charset="0"/>
                <a:cs typeface="Times New Roman" panose="02020603050405020304" pitchFamily="18" charset="0"/>
              </a:rPr>
              <a:t>A</a:t>
            </a:r>
            <a:r>
              <a:rPr lang="cs-CZ" altLang="cs-CZ" sz="2000" kern="0" dirty="0" smtClean="0">
                <a:latin typeface="Times New Roman" panose="02020603050405020304" pitchFamily="18" charset="0"/>
                <a:cs typeface="Times New Roman" panose="02020603050405020304" pitchFamily="18" charset="0"/>
              </a:rPr>
              <a:t>nalýza </a:t>
            </a:r>
            <a:r>
              <a:rPr lang="cs-CZ" altLang="cs-CZ" sz="2000" kern="0" dirty="0">
                <a:latin typeface="Times New Roman" panose="02020603050405020304" pitchFamily="18" charset="0"/>
                <a:cs typeface="Times New Roman" panose="02020603050405020304" pitchFamily="18" charset="0"/>
              </a:rPr>
              <a:t>výsledků činnosti žáků (písemné práce, laboratorní práce, projekty, kresby, výrobky).</a:t>
            </a:r>
          </a:p>
          <a:p>
            <a:pPr algn="just" fontAlgn="base">
              <a:lnSpc>
                <a:spcPct val="90000"/>
              </a:lnSpc>
              <a:spcAft>
                <a:spcPct val="0"/>
              </a:spcAft>
              <a:buClr>
                <a:schemeClr val="tx1"/>
              </a:buClr>
              <a:buSzPct val="100000"/>
              <a:defRPr/>
            </a:pPr>
            <a:r>
              <a:rPr lang="cs-CZ" altLang="cs-CZ" sz="2000" kern="0" dirty="0">
                <a:latin typeface="Times New Roman" panose="02020603050405020304" pitchFamily="18" charset="0"/>
                <a:cs typeface="Times New Roman" panose="02020603050405020304" pitchFamily="18" charset="0"/>
              </a:rPr>
              <a:t>Ú</a:t>
            </a:r>
            <a:r>
              <a:rPr lang="cs-CZ" altLang="cs-CZ" sz="2000" kern="0" dirty="0" smtClean="0">
                <a:latin typeface="Times New Roman" panose="02020603050405020304" pitchFamily="18" charset="0"/>
                <a:cs typeface="Times New Roman" panose="02020603050405020304" pitchFamily="18" charset="0"/>
              </a:rPr>
              <a:t>stní</a:t>
            </a:r>
            <a:r>
              <a:rPr lang="cs-CZ" altLang="cs-CZ" sz="2000" kern="0" dirty="0">
                <a:latin typeface="Times New Roman" panose="02020603050405020304" pitchFamily="18" charset="0"/>
                <a:cs typeface="Times New Roman" panose="02020603050405020304" pitchFamily="18" charset="0"/>
              </a:rPr>
              <a:t>, </a:t>
            </a:r>
            <a:r>
              <a:rPr lang="cs-CZ" altLang="cs-CZ" sz="2000" kern="0" dirty="0" smtClean="0">
                <a:latin typeface="Times New Roman" panose="02020603050405020304" pitchFamily="18" charset="0"/>
                <a:cs typeface="Times New Roman" panose="02020603050405020304" pitchFamily="18" charset="0"/>
              </a:rPr>
              <a:t>písemné a praktické zkoušení. Didaktické testy. </a:t>
            </a:r>
            <a:endParaRPr lang="cs-CZ" altLang="cs-CZ" sz="2000" kern="0" dirty="0">
              <a:latin typeface="Times New Roman" panose="02020603050405020304" pitchFamily="18" charset="0"/>
              <a:cs typeface="Times New Roman" panose="02020603050405020304" pitchFamily="18" charset="0"/>
            </a:endParaRPr>
          </a:p>
          <a:p>
            <a:pPr algn="just" fontAlgn="base">
              <a:lnSpc>
                <a:spcPct val="90000"/>
              </a:lnSpc>
              <a:spcAft>
                <a:spcPct val="0"/>
              </a:spcAft>
              <a:buClr>
                <a:schemeClr val="tx1"/>
              </a:buClr>
              <a:buSzPct val="100000"/>
              <a:defRPr/>
            </a:pPr>
            <a:r>
              <a:rPr lang="cs-CZ" altLang="cs-CZ" sz="2000" kern="0" dirty="0" smtClean="0">
                <a:latin typeface="Times New Roman" panose="02020603050405020304" pitchFamily="18" charset="0"/>
                <a:cs typeface="Times New Roman" panose="02020603050405020304" pitchFamily="18" charset="0"/>
              </a:rPr>
              <a:t>Zkoušení může být individuální</a:t>
            </a:r>
            <a:r>
              <a:rPr lang="cs-CZ" altLang="cs-CZ" sz="2000" kern="0" dirty="0">
                <a:latin typeface="Times New Roman" panose="02020603050405020304" pitchFamily="18" charset="0"/>
                <a:cs typeface="Times New Roman" panose="02020603050405020304" pitchFamily="18" charset="0"/>
              </a:rPr>
              <a:t>, skupinové, hromadné.</a:t>
            </a:r>
          </a:p>
          <a:p>
            <a:pPr lvl="0" algn="just" fontAlgn="base">
              <a:lnSpc>
                <a:spcPct val="90000"/>
              </a:lnSpc>
              <a:spcAft>
                <a:spcPct val="0"/>
              </a:spcAft>
              <a:buClr>
                <a:srgbClr val="FFCC00"/>
              </a:buClr>
              <a:buSzPct val="120000"/>
              <a:buNone/>
              <a:defRPr/>
            </a:pPr>
            <a:endParaRPr lang="cs-CZ" altLang="cs-CZ" sz="1800" b="1" kern="0" dirty="0">
              <a:solidFill>
                <a:srgbClr val="FFFFFF"/>
              </a:solidFill>
              <a:effectLst>
                <a:outerShdw blurRad="38100" dist="38100" dir="2700000" algn="tl">
                  <a:srgbClr val="000000"/>
                </a:outerShdw>
              </a:effectLst>
              <a:latin typeface="Tahoma"/>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68</a:t>
            </a:fld>
            <a:endParaRPr lang="cs-CZ"/>
          </a:p>
        </p:txBody>
      </p:sp>
    </p:spTree>
    <p:extLst>
      <p:ext uri="{BB962C8B-B14F-4D97-AF65-F5344CB8AC3E}">
        <p14:creationId xmlns:p14="http://schemas.microsoft.com/office/powerpoint/2010/main" val="1571837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lnSpcReduction="10000"/>
          </a:bodyPr>
          <a:lstStyle/>
          <a:p>
            <a:pPr marL="1588" lvl="0" indent="17463" algn="just" fontAlgn="base">
              <a:spcBef>
                <a:spcPts val="0"/>
              </a:spcBef>
              <a:spcAft>
                <a:spcPct val="0"/>
              </a:spcAft>
              <a:buClr>
                <a:srgbClr val="FFCC00"/>
              </a:buClr>
              <a:buSzPct val="120000"/>
              <a:buNone/>
              <a:defRPr/>
            </a:pPr>
            <a:r>
              <a:rPr lang="cs-CZ" altLang="cs-CZ" sz="2000" b="1" kern="0" dirty="0">
                <a:latin typeface="Times New Roman" panose="02020603050405020304" pitchFamily="18" charset="0"/>
                <a:cs typeface="Times New Roman" panose="02020603050405020304" pitchFamily="18" charset="0"/>
              </a:rPr>
              <a:t>Atmosféra </a:t>
            </a:r>
            <a:r>
              <a:rPr lang="cs-CZ" altLang="cs-CZ" sz="2000" b="1" kern="0" dirty="0" smtClean="0">
                <a:latin typeface="Times New Roman" panose="02020603050405020304" pitchFamily="18" charset="0"/>
                <a:cs typeface="Times New Roman" panose="02020603050405020304" pitchFamily="18" charset="0"/>
              </a:rPr>
              <a:t>zkoušky - </a:t>
            </a:r>
            <a:r>
              <a:rPr lang="cs-CZ" altLang="cs-CZ" sz="2000" kern="0" dirty="0">
                <a:latin typeface="Times New Roman" panose="02020603050405020304" pitchFamily="18" charset="0"/>
                <a:cs typeface="Times New Roman" panose="02020603050405020304" pitchFamily="18" charset="0"/>
              </a:rPr>
              <a:t>klidná, důstojná a nestresující. Neměla by se zneužívat jako prostředek k řešení kázeňských problémů.</a:t>
            </a:r>
          </a:p>
          <a:p>
            <a:pPr marL="1588" lvl="0" indent="17463"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Ústní </a:t>
            </a:r>
            <a:r>
              <a:rPr lang="cs-CZ" altLang="cs-CZ" sz="2000" b="1" kern="0" dirty="0">
                <a:latin typeface="Times New Roman" panose="02020603050405020304" pitchFamily="18" charset="0"/>
                <a:cs typeface="Times New Roman" panose="02020603050405020304" pitchFamily="18" charset="0"/>
              </a:rPr>
              <a:t>zkouška- </a:t>
            </a:r>
            <a:r>
              <a:rPr lang="cs-CZ" altLang="cs-CZ" sz="2000" kern="0" dirty="0">
                <a:latin typeface="Times New Roman" panose="02020603050405020304" pitchFamily="18" charset="0"/>
                <a:cs typeface="Times New Roman" panose="02020603050405020304" pitchFamily="18" charset="0"/>
              </a:rPr>
              <a:t>forma rozhovoru. Časově náročná. Je třeba klást přiměřené otázky a poskytnout žákovi potřebný čas na rozmyšlení</a:t>
            </a:r>
            <a:r>
              <a:rPr lang="cs-CZ" altLang="cs-CZ" sz="2000" kern="0" dirty="0" smtClean="0">
                <a:latin typeface="Times New Roman" panose="02020603050405020304" pitchFamily="18" charset="0"/>
                <a:cs typeface="Times New Roman" panose="02020603050405020304" pitchFamily="18" charset="0"/>
              </a:rPr>
              <a:t>. Je </a:t>
            </a:r>
            <a:r>
              <a:rPr lang="cs-CZ" altLang="cs-CZ" sz="2000" kern="0" dirty="0">
                <a:latin typeface="Times New Roman" panose="02020603050405020304" pitchFamily="18" charset="0"/>
                <a:cs typeface="Times New Roman" panose="02020603050405020304" pitchFamily="18" charset="0"/>
              </a:rPr>
              <a:t>třeba nechat žáka souvisle a samostatně vyjádřit. Nedostatky se analyzují až po zodpovězení otázky</a:t>
            </a:r>
            <a:r>
              <a:rPr lang="cs-CZ" altLang="cs-CZ" sz="2000" kern="0" dirty="0" smtClean="0">
                <a:latin typeface="Times New Roman" panose="02020603050405020304" pitchFamily="18" charset="0"/>
                <a:cs typeface="Times New Roman" panose="02020603050405020304" pitchFamily="18" charset="0"/>
              </a:rPr>
              <a:t>. Je </a:t>
            </a:r>
            <a:r>
              <a:rPr lang="cs-CZ" altLang="cs-CZ" sz="2000" kern="0" dirty="0">
                <a:latin typeface="Times New Roman" panose="02020603050405020304" pitchFamily="18" charset="0"/>
                <a:cs typeface="Times New Roman" panose="02020603050405020304" pitchFamily="18" charset="0"/>
              </a:rPr>
              <a:t>třeba zcela konkrétně poukázat na nedostatky a dbát na úplném zodpovězení otázky. Žákům se špatnými vyjadřovacími schopnostmi je třeba klást pomocné otázky. Je třeba žáka opravovat taktně, bez ironie a posměchu. </a:t>
            </a:r>
          </a:p>
          <a:p>
            <a:pPr marL="1588" lvl="0" indent="17463"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Písemné zkoušky - </a:t>
            </a:r>
            <a:r>
              <a:rPr lang="cs-CZ" altLang="cs-CZ" sz="2000" kern="0" dirty="0">
                <a:latin typeface="Times New Roman" panose="02020603050405020304" pitchFamily="18" charset="0"/>
                <a:cs typeface="Times New Roman" panose="02020603050405020304" pitchFamily="18" charset="0"/>
              </a:rPr>
              <a:t>vhodné v matematice, </a:t>
            </a:r>
            <a:r>
              <a:rPr lang="cs-CZ" altLang="cs-CZ" sz="2000" kern="0" dirty="0" smtClean="0">
                <a:latin typeface="Times New Roman" panose="02020603050405020304" pitchFamily="18" charset="0"/>
                <a:cs typeface="Times New Roman" panose="02020603050405020304" pitchFamily="18" charset="0"/>
              </a:rPr>
              <a:t>fyzice, odborných předmětech </a:t>
            </a:r>
            <a:r>
              <a:rPr lang="cs-CZ" altLang="cs-CZ" sz="2000" kern="0" dirty="0">
                <a:latin typeface="Times New Roman" panose="02020603050405020304" pitchFamily="18" charset="0"/>
                <a:cs typeface="Times New Roman" panose="02020603050405020304" pitchFamily="18" charset="0"/>
              </a:rPr>
              <a:t>a jazykových předmětech a tam, kde se provádí výpočty, konstrukce apod. Výhodou je získání velkého množství poznatků v poměrně krátkém čase a na základě opravy poměrně rychle zpracovat frekvenci chyb a realizovat potřebná opatření. Formy písemných zkoušek se liší zaměřením a délkou trvání. Po ukončení </a:t>
            </a:r>
            <a:r>
              <a:rPr lang="cs-CZ" altLang="cs-CZ" sz="2000" kern="0" dirty="0" err="1" smtClean="0">
                <a:latin typeface="Times New Roman" panose="02020603050405020304" pitchFamily="18" charset="0"/>
                <a:cs typeface="Times New Roman" panose="02020603050405020304" pitchFamily="18" charset="0"/>
              </a:rPr>
              <a:t>tématických</a:t>
            </a:r>
            <a:r>
              <a:rPr lang="cs-CZ" altLang="cs-CZ" sz="2000" kern="0" dirty="0" smtClean="0">
                <a:latin typeface="Times New Roman" panose="02020603050405020304" pitchFamily="18" charset="0"/>
                <a:cs typeface="Times New Roman" panose="02020603050405020304" pitchFamily="18" charset="0"/>
              </a:rPr>
              <a:t> </a:t>
            </a:r>
            <a:r>
              <a:rPr lang="cs-CZ" altLang="cs-CZ" sz="2000" kern="0" dirty="0">
                <a:latin typeface="Times New Roman" panose="02020603050405020304" pitchFamily="18" charset="0"/>
                <a:cs typeface="Times New Roman" panose="02020603050405020304" pitchFamily="18" charset="0"/>
              </a:rPr>
              <a:t>celků následují zpravidla </a:t>
            </a:r>
            <a:r>
              <a:rPr lang="cs-CZ" altLang="cs-CZ" sz="2000" kern="0" dirty="0" err="1">
                <a:latin typeface="Times New Roman" panose="02020603050405020304" pitchFamily="18" charset="0"/>
                <a:cs typeface="Times New Roman" panose="02020603050405020304" pitchFamily="18" charset="0"/>
              </a:rPr>
              <a:t>celohodinové</a:t>
            </a:r>
            <a:r>
              <a:rPr lang="cs-CZ" altLang="cs-CZ" sz="2000" kern="0" dirty="0">
                <a:latin typeface="Times New Roman" panose="02020603050405020304" pitchFamily="18" charset="0"/>
                <a:cs typeface="Times New Roman" panose="02020603050405020304" pitchFamily="18" charset="0"/>
              </a:rPr>
              <a:t> písemné práce.</a:t>
            </a:r>
          </a:p>
          <a:p>
            <a:pPr marL="1588" lvl="0" indent="17463" algn="just" fontAlgn="base">
              <a:spcBef>
                <a:spcPts val="0"/>
              </a:spcBef>
              <a:spcAft>
                <a:spcPct val="0"/>
              </a:spcAft>
              <a:buClr>
                <a:srgbClr val="FFCC00"/>
              </a:buClr>
              <a:buSzPct val="120000"/>
              <a:buNone/>
              <a:defRPr/>
            </a:pPr>
            <a:endParaRPr lang="cs-CZ" altLang="cs-CZ" sz="2000" b="1" kern="0" dirty="0" smtClean="0">
              <a:latin typeface="Times New Roman" panose="02020603050405020304" pitchFamily="18" charset="0"/>
              <a:cs typeface="Times New Roman" panose="02020603050405020304" pitchFamily="18" charset="0"/>
            </a:endParaRPr>
          </a:p>
          <a:p>
            <a:pPr marL="1588" lvl="0" indent="17463" algn="just" fontAlgn="base">
              <a:spcBef>
                <a:spcPts val="0"/>
              </a:spcBef>
              <a:spcAft>
                <a:spcPct val="0"/>
              </a:spcAft>
              <a:buClr>
                <a:srgbClr val="FFCC00"/>
              </a:buClr>
              <a:buSzPct val="120000"/>
              <a:buNone/>
              <a:defRPr/>
            </a:pPr>
            <a:r>
              <a:rPr lang="cs-CZ" altLang="cs-CZ" sz="2000" b="1" kern="0" dirty="0" smtClean="0">
                <a:latin typeface="Times New Roman" panose="02020603050405020304" pitchFamily="18" charset="0"/>
                <a:cs typeface="Times New Roman" panose="02020603050405020304" pitchFamily="18" charset="0"/>
              </a:rPr>
              <a:t>Didaktické testy </a:t>
            </a:r>
            <a:r>
              <a:rPr lang="cs-CZ" altLang="cs-CZ" sz="2000" kern="0" dirty="0" smtClean="0">
                <a:latin typeface="Times New Roman" panose="02020603050405020304" pitchFamily="18" charset="0"/>
                <a:cs typeface="Times New Roman" panose="02020603050405020304" pitchFamily="18" charset="0"/>
              </a:rPr>
              <a:t>– prostředek systematického zjišťování (měření) vzdělávacích výsledků žáků. </a:t>
            </a:r>
            <a:r>
              <a:rPr lang="cs-CZ" altLang="cs-CZ" sz="2000" kern="0" dirty="0">
                <a:latin typeface="Times New Roman" panose="02020603050405020304" pitchFamily="18" charset="0"/>
                <a:cs typeface="Times New Roman" panose="02020603050405020304" pitchFamily="18" charset="0"/>
              </a:rPr>
              <a:t>V praxi se používají dva druhy: </a:t>
            </a:r>
            <a:r>
              <a:rPr lang="cs-CZ" altLang="cs-CZ" sz="2000" b="1" kern="0" dirty="0">
                <a:latin typeface="Times New Roman" panose="02020603050405020304" pitchFamily="18" charset="0"/>
                <a:cs typeface="Times New Roman" panose="02020603050405020304" pitchFamily="18" charset="0"/>
              </a:rPr>
              <a:t>testy orientační (nestandardizované) a testy standardizované.</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69</a:t>
            </a:fld>
            <a:endParaRPr lang="cs-CZ"/>
          </a:p>
        </p:txBody>
      </p:sp>
    </p:spTree>
    <p:extLst>
      <p:ext uri="{BB962C8B-B14F-4D97-AF65-F5344CB8AC3E}">
        <p14:creationId xmlns:p14="http://schemas.microsoft.com/office/powerpoint/2010/main" val="541101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264696"/>
          </a:xfrm>
        </p:spPr>
        <p:txBody>
          <a:bodyPr>
            <a:noAutofit/>
          </a:bodyPr>
          <a:lstStyle/>
          <a:p>
            <a:pPr marL="0" lvl="0" indent="4763" algn="just" fontAlgn="base">
              <a:lnSpc>
                <a:spcPct val="110000"/>
              </a:lnSpc>
              <a:spcAft>
                <a:spcPct val="0"/>
              </a:spcAft>
              <a:buClr>
                <a:srgbClr val="FFCC00"/>
              </a:buClr>
              <a:buSzPct val="120000"/>
              <a:buNone/>
              <a:defRPr/>
            </a:pPr>
            <a:r>
              <a:rPr kumimoji="0" lang="cs-CZ" sz="2000" b="1" i="0" u="none" strike="noStrike" kern="0" cap="none" spc="0" normalizeH="0" baseline="0" noProof="0" dirty="0" smtClean="0">
                <a:ln>
                  <a:noFill/>
                </a:ln>
                <a:solidFill>
                  <a:schemeClr val="accent6">
                    <a:lumMod val="50000"/>
                  </a:schemeClr>
                </a:solidFill>
                <a:effectLst/>
                <a:uLnTx/>
                <a:uFillTx/>
                <a:latin typeface="Times New Roman" pitchFamily="18" charset="0"/>
              </a:rPr>
              <a:t>Vztah obecné</a:t>
            </a:r>
            <a:r>
              <a:rPr kumimoji="0" lang="cs-CZ" sz="2000" b="1" i="0" u="none" strike="noStrike" kern="0" cap="none" spc="0" normalizeH="0" noProof="0" dirty="0" smtClean="0">
                <a:ln>
                  <a:noFill/>
                </a:ln>
                <a:solidFill>
                  <a:schemeClr val="accent6">
                    <a:lumMod val="50000"/>
                  </a:schemeClr>
                </a:solidFill>
                <a:effectLst/>
                <a:uLnTx/>
                <a:uFillTx/>
                <a:latin typeface="Times New Roman" pitchFamily="18" charset="0"/>
              </a:rPr>
              <a:t> didaktiky a oborových didaktik</a:t>
            </a:r>
            <a:endParaRPr kumimoji="0" lang="cs-CZ" sz="2000" b="1" i="0" u="none" strike="noStrike" kern="0" cap="none" spc="0" normalizeH="0" baseline="0" noProof="0" dirty="0" smtClean="0">
              <a:ln>
                <a:noFill/>
              </a:ln>
              <a:solidFill>
                <a:schemeClr val="accent6">
                  <a:lumMod val="50000"/>
                </a:schemeClr>
              </a:solidFill>
              <a:effectLst/>
              <a:uLnTx/>
              <a:uFillTx/>
              <a:latin typeface="Times New Roman" pitchFamily="18" charset="0"/>
            </a:endParaRPr>
          </a:p>
          <a:p>
            <a:pPr marL="0" lvl="0" indent="4763" algn="just" fontAlgn="base">
              <a:lnSpc>
                <a:spcPct val="110000"/>
              </a:lnSpc>
              <a:spcAft>
                <a:spcPct val="0"/>
              </a:spcAft>
              <a:buClr>
                <a:srgbClr val="FFCC00"/>
              </a:buClr>
              <a:buSzPct val="120000"/>
              <a:buNone/>
              <a:defRPr/>
            </a:pPr>
            <a:r>
              <a:rPr kumimoji="0" lang="cs-CZ" sz="2000" b="1" i="0" u="none" strike="noStrike" kern="0" cap="none" spc="0" normalizeH="0" baseline="0" noProof="0" dirty="0" smtClean="0">
                <a:ln>
                  <a:noFill/>
                </a:ln>
                <a:solidFill>
                  <a:srgbClr val="000000"/>
                </a:solidFill>
                <a:effectLst/>
                <a:uLnTx/>
                <a:uFillTx/>
                <a:latin typeface="Times New Roman" pitchFamily="18" charset="0"/>
              </a:rPr>
              <a:t>Obecná didaktika</a:t>
            </a:r>
            <a:r>
              <a:rPr kumimoji="0" lang="cs-CZ" sz="2000" b="0" i="0" u="none" strike="noStrike" kern="0" cap="none" spc="0" normalizeH="0" baseline="0" noProof="0" dirty="0" smtClean="0">
                <a:ln>
                  <a:noFill/>
                </a:ln>
                <a:solidFill>
                  <a:srgbClr val="000000"/>
                </a:solidFill>
                <a:effectLst/>
                <a:uLnTx/>
                <a:uFillTx/>
                <a:latin typeface="Times New Roman" pitchFamily="18" charset="0"/>
              </a:rPr>
              <a:t> je obecná teorie vzdělávání a vyučování. Zkoumá otázky výukových cílů, úkolů, obsahu výuky a výukových metod, forem a prostředků výuky. Vychází z pedagogiky a spolupracuje s ostatními vědami.</a:t>
            </a:r>
            <a:r>
              <a:rPr lang="cs-CZ" sz="2000" b="1" kern="0" dirty="0">
                <a:solidFill>
                  <a:srgbClr val="000000"/>
                </a:solidFill>
                <a:latin typeface="Times New Roman" pitchFamily="18" charset="0"/>
              </a:rPr>
              <a:t> </a:t>
            </a:r>
            <a:r>
              <a:rPr lang="cs-CZ" sz="2000" kern="0" dirty="0">
                <a:solidFill>
                  <a:srgbClr val="000000"/>
                </a:solidFill>
                <a:latin typeface="Times New Roman" pitchFamily="18" charset="0"/>
              </a:rPr>
              <a:t>Didaktika</a:t>
            </a:r>
            <a:r>
              <a:rPr lang="cs-CZ" sz="2000" kern="0" dirty="0">
                <a:solidFill>
                  <a:srgbClr val="FF6600"/>
                </a:solidFill>
                <a:latin typeface="Times New Roman" pitchFamily="18" charset="0"/>
              </a:rPr>
              <a:t> </a:t>
            </a:r>
            <a:r>
              <a:rPr lang="cs-CZ" sz="2000" kern="0" dirty="0">
                <a:solidFill>
                  <a:srgbClr val="000000"/>
                </a:solidFill>
                <a:latin typeface="Times New Roman" pitchFamily="18" charset="0"/>
              </a:rPr>
              <a:t>má těsný vztah k </a:t>
            </a:r>
            <a:r>
              <a:rPr lang="cs-CZ" sz="2000" kern="0" dirty="0" smtClean="0">
                <a:solidFill>
                  <a:srgbClr val="000000"/>
                </a:solidFill>
                <a:latin typeface="Times New Roman" pitchFamily="18" charset="0"/>
              </a:rPr>
              <a:t>pedagogice, a proto </a:t>
            </a:r>
            <a:r>
              <a:rPr lang="cs-CZ" sz="2000" kern="0" dirty="0">
                <a:solidFill>
                  <a:srgbClr val="000000"/>
                </a:solidFill>
                <a:latin typeface="Times New Roman" pitchFamily="18" charset="0"/>
              </a:rPr>
              <a:t>je označována za „</a:t>
            </a:r>
            <a:r>
              <a:rPr lang="cs-CZ" sz="2000" kern="0" dirty="0" smtClean="0">
                <a:solidFill>
                  <a:srgbClr val="000000"/>
                </a:solidFill>
                <a:latin typeface="Times New Roman" pitchFamily="18" charset="0"/>
              </a:rPr>
              <a:t>srdce“ </a:t>
            </a:r>
            <a:r>
              <a:rPr lang="cs-CZ" sz="2000" kern="0" dirty="0">
                <a:solidFill>
                  <a:srgbClr val="000000"/>
                </a:solidFill>
                <a:latin typeface="Times New Roman" pitchFamily="18" charset="0"/>
              </a:rPr>
              <a:t>pedagogiky</a:t>
            </a:r>
            <a:r>
              <a:rPr lang="cs-CZ" sz="2000" b="1" kern="0" dirty="0">
                <a:solidFill>
                  <a:srgbClr val="000000"/>
                </a:solidFill>
                <a:latin typeface="Times New Roman" pitchFamily="18" charset="0"/>
              </a:rPr>
              <a:t>. </a:t>
            </a:r>
            <a:endParaRPr lang="cs-CZ" sz="2000" kern="0" dirty="0">
              <a:solidFill>
                <a:srgbClr val="000000"/>
              </a:solidFill>
              <a:latin typeface="Times New Roman" pitchFamily="18" charset="0"/>
            </a:endParaRPr>
          </a:p>
          <a:p>
            <a:pPr marL="0" lvl="0" indent="4763" algn="just" fontAlgn="base">
              <a:lnSpc>
                <a:spcPct val="110000"/>
              </a:lnSpc>
              <a:spcAft>
                <a:spcPct val="0"/>
              </a:spcAft>
              <a:buClr>
                <a:srgbClr val="FFCC00"/>
              </a:buClr>
              <a:buSzPct val="120000"/>
              <a:buNone/>
            </a:pPr>
            <a:endParaRPr kumimoji="0" lang="cs-CZ" altLang="cs-CZ" sz="1800" b="1" i="0" u="none" strike="noStrike" kern="0" cap="none" spc="0" normalizeH="0" baseline="0" noProof="0" dirty="0" smtClean="0">
              <a:ln>
                <a:noFill/>
              </a:ln>
              <a:solidFill>
                <a:srgbClr val="000000"/>
              </a:solidFill>
              <a:effectLst/>
              <a:uLnTx/>
              <a:uFillTx/>
              <a:latin typeface="Times New Roman" pitchFamily="18" charset="0"/>
            </a:endParaRPr>
          </a:p>
          <a:p>
            <a:pPr marL="0" lvl="0" indent="4763" algn="just" fontAlgn="base">
              <a:lnSpc>
                <a:spcPct val="110000"/>
              </a:lnSpc>
              <a:spcAft>
                <a:spcPct val="0"/>
              </a:spcAft>
              <a:buClr>
                <a:srgbClr val="FFCC00"/>
              </a:buClr>
              <a:buSzPct val="120000"/>
              <a:buNone/>
            </a:pPr>
            <a:r>
              <a:rPr kumimoji="0" lang="cs-CZ" altLang="cs-CZ" sz="2000" b="1" i="0" u="none" strike="noStrike" kern="0" cap="none" spc="0" normalizeH="0" baseline="0" noProof="0" dirty="0" smtClean="0">
                <a:ln>
                  <a:noFill/>
                </a:ln>
                <a:solidFill>
                  <a:srgbClr val="000000"/>
                </a:solidFill>
                <a:effectLst/>
                <a:uLnTx/>
                <a:uFillTx/>
                <a:latin typeface="Times New Roman" pitchFamily="18" charset="0"/>
              </a:rPr>
              <a:t>Oborová didaktika -</a:t>
            </a:r>
            <a:r>
              <a:rPr kumimoji="0" lang="cs-CZ" altLang="cs-CZ" sz="2000" b="1" i="0" u="none" strike="noStrike" kern="0" cap="none" spc="0" normalizeH="0" baseline="0" noProof="0" dirty="0" smtClean="0">
                <a:ln>
                  <a:noFill/>
                </a:ln>
                <a:solidFill>
                  <a:srgbClr val="FFFFFF"/>
                </a:solidFill>
                <a:effectLst/>
                <a:uLnTx/>
                <a:uFillTx/>
                <a:latin typeface="Times New Roman" pitchFamily="18" charset="0"/>
              </a:rPr>
              <a:t> </a:t>
            </a:r>
            <a:r>
              <a:rPr kumimoji="0" lang="cs-CZ" altLang="cs-CZ" sz="2000" b="0" i="0" u="none" strike="noStrike" kern="0" cap="none" spc="0" normalizeH="0" baseline="0" noProof="0" dirty="0" smtClean="0">
                <a:ln>
                  <a:noFill/>
                </a:ln>
                <a:solidFill>
                  <a:srgbClr val="000000"/>
                </a:solidFill>
                <a:effectLst/>
                <a:uLnTx/>
                <a:uFillTx/>
                <a:latin typeface="Times New Roman" pitchFamily="18" charset="0"/>
              </a:rPr>
              <a:t>určena pro učitele příslušného oboru. Vyčlenila se z obecné didaktiky. Je to teorie vzdělání a vyučování v jednotlivých příbuzných předmětech jednoho oboru (např. strojírenství, elektrotechnika…atd.). Určujícím faktorem je obor. Řeší problémy výuky jednotlivých oborů. Např. v elektrotechnice řeší problematiku společnou pro všechny elektrotechnické předměty (oblast didaktické techniky, učebních pomůcek, zadáváním úkolů atd.) Obecná didaktika je k oborové didaktice ve vztahu obecného ke zvláštnímu. </a:t>
            </a:r>
          </a:p>
          <a:p>
            <a:pPr marL="0" indent="0" algn="just">
              <a:buNone/>
            </a:pPr>
            <a:endParaRPr kumimoji="0" lang="cs-CZ" altLang="cs-CZ" sz="1800" b="1" i="0" u="none" strike="noStrike" kern="0" cap="none" spc="0" normalizeH="0" baseline="0" noProof="0" dirty="0" smtClean="0">
              <a:ln>
                <a:noFill/>
              </a:ln>
              <a:solidFill>
                <a:srgbClr val="000000"/>
              </a:solidFill>
              <a:effectLst/>
              <a:uLnTx/>
              <a:uFillTx/>
              <a:latin typeface="Times New Roman" pitchFamily="18" charset="0"/>
            </a:endParaRPr>
          </a:p>
          <a:p>
            <a:pPr marL="0" indent="0" algn="just">
              <a:buNone/>
            </a:pPr>
            <a:r>
              <a:rPr kumimoji="0" lang="cs-CZ" altLang="cs-CZ" sz="2000" b="1" i="0" u="none" strike="noStrike" kern="0" cap="none" spc="0" normalizeH="0" baseline="0" noProof="0" dirty="0" smtClean="0">
                <a:ln>
                  <a:noFill/>
                </a:ln>
                <a:solidFill>
                  <a:srgbClr val="000000"/>
                </a:solidFill>
                <a:effectLst/>
                <a:uLnTx/>
                <a:uFillTx/>
                <a:latin typeface="Times New Roman" pitchFamily="18" charset="0"/>
              </a:rPr>
              <a:t>Speciální didaktika (předmětová didaktika, dříve metodika) - </a:t>
            </a:r>
            <a:r>
              <a:rPr kumimoji="0" lang="cs-CZ" altLang="cs-CZ" sz="2000" b="0" i="0" u="none" strike="noStrike" kern="0" cap="none" spc="0" normalizeH="0" baseline="0" noProof="0" dirty="0" smtClean="0">
                <a:ln>
                  <a:noFill/>
                </a:ln>
                <a:solidFill>
                  <a:srgbClr val="000000"/>
                </a:solidFill>
                <a:effectLst/>
                <a:uLnTx/>
                <a:uFillTx/>
                <a:latin typeface="Times New Roman" pitchFamily="18" charset="0"/>
              </a:rPr>
              <a:t>teorie vyučování konkrétního odborného předmětu daného oboru (didaktika elektroniky, ekonomiky, zbožíznalství…atd.). Zabývá se předměty, z nichž každý má svou specifičnost, která spočívá v jejich zaměření.</a:t>
            </a:r>
            <a:endParaRPr lang="cs-CZ" sz="2000"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a:t>
            </a:fld>
            <a:endParaRPr lang="cs-CZ"/>
          </a:p>
        </p:txBody>
      </p:sp>
    </p:spTree>
    <p:extLst>
      <p:ext uri="{BB962C8B-B14F-4D97-AF65-F5344CB8AC3E}">
        <p14:creationId xmlns:p14="http://schemas.microsoft.com/office/powerpoint/2010/main" val="7609199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904656"/>
          </a:xfrm>
        </p:spPr>
        <p:txBody>
          <a:bodyPr>
            <a:normAutofit fontScale="92500" lnSpcReduction="10000"/>
          </a:bodyPr>
          <a:lstStyle/>
          <a:p>
            <a:pPr marL="1588" indent="17463" algn="just">
              <a:lnSpc>
                <a:spcPct val="110000"/>
              </a:lnSpc>
              <a:spcBef>
                <a:spcPts val="0"/>
              </a:spcBef>
              <a:buNone/>
              <a:defRPr/>
            </a:pPr>
            <a:r>
              <a:rPr lang="cs-CZ" altLang="cs-CZ" sz="2200" b="1" dirty="0">
                <a:latin typeface="Times New Roman" panose="02020603050405020304" pitchFamily="18" charset="0"/>
                <a:cs typeface="Times New Roman" panose="02020603050405020304" pitchFamily="18" charset="0"/>
              </a:rPr>
              <a:t>Nestandardizované </a:t>
            </a:r>
            <a:r>
              <a:rPr lang="cs-CZ" altLang="cs-CZ" sz="2200" b="1" dirty="0" smtClean="0">
                <a:latin typeface="Times New Roman" panose="02020603050405020304" pitchFamily="18" charset="0"/>
                <a:cs typeface="Times New Roman" panose="02020603050405020304" pitchFamily="18" charset="0"/>
              </a:rPr>
              <a:t>testy - </a:t>
            </a:r>
            <a:r>
              <a:rPr lang="cs-CZ" altLang="cs-CZ" sz="2200" dirty="0" smtClean="0">
                <a:latin typeface="Times New Roman" panose="02020603050405020304" pitchFamily="18" charset="0"/>
                <a:cs typeface="Times New Roman" panose="02020603050405020304" pitchFamily="18" charset="0"/>
              </a:rPr>
              <a:t>sestavují si sami učitelé. </a:t>
            </a:r>
            <a:endParaRPr lang="cs-CZ" altLang="cs-CZ" sz="2200" dirty="0">
              <a:latin typeface="Times New Roman" panose="02020603050405020304" pitchFamily="18" charset="0"/>
              <a:cs typeface="Times New Roman" panose="02020603050405020304" pitchFamily="18" charset="0"/>
            </a:endParaRPr>
          </a:p>
          <a:p>
            <a:pPr marL="1588" indent="17463" algn="just">
              <a:lnSpc>
                <a:spcPct val="110000"/>
              </a:lnSpc>
              <a:spcBef>
                <a:spcPts val="0"/>
              </a:spcBef>
              <a:buNone/>
              <a:defRPr/>
            </a:pPr>
            <a:r>
              <a:rPr lang="cs-CZ" altLang="cs-CZ" sz="2200" b="1" dirty="0">
                <a:latin typeface="Times New Roman" panose="02020603050405020304" pitchFamily="18" charset="0"/>
                <a:cs typeface="Times New Roman" panose="02020603050405020304" pitchFamily="18" charset="0"/>
              </a:rPr>
              <a:t>Standardizované </a:t>
            </a:r>
            <a:r>
              <a:rPr lang="cs-CZ" altLang="cs-CZ" sz="2200" b="1" dirty="0" smtClean="0">
                <a:latin typeface="Times New Roman" panose="02020603050405020304" pitchFamily="18" charset="0"/>
                <a:cs typeface="Times New Roman" panose="02020603050405020304" pitchFamily="18" charset="0"/>
              </a:rPr>
              <a:t>testy - </a:t>
            </a:r>
            <a:r>
              <a:rPr lang="cs-CZ" altLang="cs-CZ" sz="2200" dirty="0">
                <a:latin typeface="Times New Roman" panose="02020603050405020304" pitchFamily="18" charset="0"/>
                <a:cs typeface="Times New Roman" panose="02020603050405020304" pitchFamily="18" charset="0"/>
              </a:rPr>
              <a:t>normalizované, které jsou zpracovány týmem profesionálních pracovníků. Didaktický test by měl mít následující vlastnosti:</a:t>
            </a:r>
          </a:p>
          <a:p>
            <a:pPr marL="344488" algn="just">
              <a:lnSpc>
                <a:spcPct val="110000"/>
              </a:lnSpc>
              <a:spcBef>
                <a:spcPts val="0"/>
              </a:spcBef>
              <a:defRPr/>
            </a:pPr>
            <a:r>
              <a:rPr lang="cs-CZ" altLang="cs-CZ" sz="2200" dirty="0" smtClean="0">
                <a:latin typeface="Times New Roman" panose="02020603050405020304" pitchFamily="18" charset="0"/>
                <a:cs typeface="Times New Roman" panose="02020603050405020304" pitchFamily="18" charset="0"/>
              </a:rPr>
              <a:t>Validita. </a:t>
            </a:r>
            <a:r>
              <a:rPr lang="cs-CZ" altLang="cs-CZ" sz="2200" dirty="0">
                <a:latin typeface="Times New Roman" panose="02020603050405020304" pitchFamily="18" charset="0"/>
                <a:cs typeface="Times New Roman" panose="02020603050405020304" pitchFamily="18" charset="0"/>
              </a:rPr>
              <a:t>L</a:t>
            </a:r>
            <a:r>
              <a:rPr lang="cs-CZ" altLang="cs-CZ" sz="2200" dirty="0" smtClean="0">
                <a:latin typeface="Times New Roman" panose="02020603050405020304" pitchFamily="18" charset="0"/>
                <a:cs typeface="Times New Roman" panose="02020603050405020304" pitchFamily="18" charset="0"/>
              </a:rPr>
              <a:t>ze ji charakterizovat </a:t>
            </a:r>
            <a:r>
              <a:rPr lang="cs-CZ" altLang="cs-CZ" sz="2200" dirty="0">
                <a:latin typeface="Times New Roman" panose="02020603050405020304" pitchFamily="18" charset="0"/>
                <a:cs typeface="Times New Roman" panose="02020603050405020304" pitchFamily="18" charset="0"/>
              </a:rPr>
              <a:t>jako stupeň přesnosti, s kterým se měří daný jev. Je </a:t>
            </a:r>
            <a:r>
              <a:rPr lang="cs-CZ" altLang="cs-CZ" sz="2200" dirty="0" err="1">
                <a:latin typeface="Times New Roman" panose="02020603050405020304" pitchFamily="18" charset="0"/>
                <a:cs typeface="Times New Roman" panose="02020603050405020304" pitchFamily="18" charset="0"/>
              </a:rPr>
              <a:t>li</a:t>
            </a:r>
            <a:r>
              <a:rPr lang="cs-CZ" altLang="cs-CZ" sz="2200" dirty="0">
                <a:latin typeface="Times New Roman" panose="02020603050405020304" pitchFamily="18" charset="0"/>
                <a:cs typeface="Times New Roman" panose="02020603050405020304" pitchFamily="18" charset="0"/>
              </a:rPr>
              <a:t> test validní, měří opravdu to, co chceme měřit, testovat.</a:t>
            </a:r>
          </a:p>
          <a:p>
            <a:pPr marL="344488" algn="just">
              <a:lnSpc>
                <a:spcPct val="110000"/>
              </a:lnSpc>
              <a:spcBef>
                <a:spcPts val="0"/>
              </a:spcBef>
              <a:defRPr/>
            </a:pPr>
            <a:r>
              <a:rPr lang="cs-CZ" altLang="cs-CZ" sz="2200" dirty="0">
                <a:latin typeface="Times New Roman" panose="02020603050405020304" pitchFamily="18" charset="0"/>
                <a:cs typeface="Times New Roman" panose="02020603050405020304" pitchFamily="18" charset="0"/>
              </a:rPr>
              <a:t>Objektivnost. Test je objektivní, když jsou úkoly </a:t>
            </a:r>
            <a:r>
              <a:rPr lang="cs-CZ" altLang="cs-CZ" sz="2200" dirty="0" smtClean="0">
                <a:latin typeface="Times New Roman" panose="02020603050405020304" pitchFamily="18" charset="0"/>
                <a:cs typeface="Times New Roman" panose="02020603050405020304" pitchFamily="18" charset="0"/>
              </a:rPr>
              <a:t>sestaveny </a:t>
            </a:r>
            <a:r>
              <a:rPr lang="cs-CZ" altLang="cs-CZ" sz="2200" dirty="0">
                <a:latin typeface="Times New Roman" panose="02020603050405020304" pitchFamily="18" charset="0"/>
                <a:cs typeface="Times New Roman" panose="02020603050405020304" pitchFamily="18" charset="0"/>
              </a:rPr>
              <a:t>tak, aby žák mohl odpovědět jediným možným způsobem. Jednotlivé odpovědi hodnotíme jednoznačně jako správné nebo špatné. Celkový výkon žáka je posuzován tak, aby při hodnocení žáka různí učitelé dospěli ke shodným závěrům.</a:t>
            </a:r>
          </a:p>
          <a:p>
            <a:pPr marL="344488" algn="just">
              <a:lnSpc>
                <a:spcPct val="110000"/>
              </a:lnSpc>
              <a:spcBef>
                <a:spcPts val="0"/>
              </a:spcBef>
              <a:defRPr/>
            </a:pPr>
            <a:r>
              <a:rPr lang="cs-CZ" altLang="cs-CZ" sz="2200" dirty="0" smtClean="0">
                <a:latin typeface="Times New Roman" panose="02020603050405020304" pitchFamily="18" charset="0"/>
                <a:cs typeface="Times New Roman" panose="02020603050405020304" pitchFamily="18" charset="0"/>
              </a:rPr>
              <a:t>Reliabilita </a:t>
            </a:r>
            <a:r>
              <a:rPr lang="cs-CZ" altLang="cs-CZ" sz="2200" dirty="0">
                <a:latin typeface="Times New Roman" panose="02020603050405020304" pitchFamily="18" charset="0"/>
                <a:cs typeface="Times New Roman" panose="02020603050405020304" pitchFamily="18" charset="0"/>
              </a:rPr>
              <a:t>(spolehlivost). Test je spolehlivý, jestliže při opětovném použití u stejných žáků dostaneme tytéž výsledky. </a:t>
            </a:r>
          </a:p>
          <a:p>
            <a:pPr marL="344488" algn="just">
              <a:lnSpc>
                <a:spcPct val="110000"/>
              </a:lnSpc>
              <a:spcBef>
                <a:spcPts val="0"/>
              </a:spcBef>
              <a:defRPr/>
            </a:pPr>
            <a:r>
              <a:rPr lang="cs-CZ" altLang="cs-CZ" sz="2200" dirty="0">
                <a:latin typeface="Times New Roman" panose="02020603050405020304" pitchFamily="18" charset="0"/>
                <a:cs typeface="Times New Roman" panose="02020603050405020304" pitchFamily="18" charset="0"/>
              </a:rPr>
              <a:t>Citlivost. Test je citlivý, jestliže jím lze zjistit i menší rozdíly ve správnosti žákových odpovědí.</a:t>
            </a:r>
          </a:p>
          <a:p>
            <a:pPr marL="344488" algn="just">
              <a:lnSpc>
                <a:spcPct val="110000"/>
              </a:lnSpc>
              <a:spcBef>
                <a:spcPts val="0"/>
              </a:spcBef>
              <a:defRPr/>
            </a:pPr>
            <a:r>
              <a:rPr lang="cs-CZ" altLang="cs-CZ" sz="2200" dirty="0">
                <a:latin typeface="Times New Roman" panose="02020603050405020304" pitchFamily="18" charset="0"/>
                <a:cs typeface="Times New Roman" panose="02020603050405020304" pitchFamily="18" charset="0"/>
              </a:rPr>
              <a:t>Použitelnost a ekonomičnost.</a:t>
            </a:r>
          </a:p>
          <a:p>
            <a:pPr marL="1588" indent="17463" algn="just">
              <a:lnSpc>
                <a:spcPct val="110000"/>
              </a:lnSpc>
              <a:spcBef>
                <a:spcPts val="0"/>
              </a:spcBef>
              <a:defRPr/>
            </a:pPr>
            <a:endParaRPr lang="cs-CZ" altLang="cs-CZ" sz="2200" dirty="0">
              <a:latin typeface="Times New Roman" panose="02020603050405020304" pitchFamily="18" charset="0"/>
              <a:cs typeface="Times New Roman" panose="02020603050405020304" pitchFamily="18" charset="0"/>
            </a:endParaRPr>
          </a:p>
          <a:p>
            <a:pPr marL="1588" indent="17463" algn="just">
              <a:lnSpc>
                <a:spcPct val="110000"/>
              </a:lnSpc>
              <a:spcBef>
                <a:spcPts val="0"/>
              </a:spcBef>
              <a:buNone/>
              <a:defRPr/>
            </a:pPr>
            <a:r>
              <a:rPr lang="cs-CZ" altLang="cs-CZ" sz="2200" b="1" dirty="0">
                <a:latin typeface="Times New Roman" panose="02020603050405020304" pitchFamily="18" charset="0"/>
                <a:cs typeface="Times New Roman" panose="02020603050405020304" pitchFamily="18" charset="0"/>
              </a:rPr>
              <a:t>Formy hodnocení</a:t>
            </a:r>
            <a:endParaRPr lang="cs-CZ" altLang="cs-CZ" sz="2200" dirty="0">
              <a:latin typeface="Times New Roman" panose="02020603050405020304" pitchFamily="18" charset="0"/>
              <a:cs typeface="Times New Roman" panose="02020603050405020304" pitchFamily="18" charset="0"/>
            </a:endParaRPr>
          </a:p>
          <a:p>
            <a:pPr marL="1588" indent="17463" algn="just">
              <a:lnSpc>
                <a:spcPct val="110000"/>
              </a:lnSpc>
              <a:spcBef>
                <a:spcPts val="0"/>
              </a:spcBef>
              <a:buNone/>
              <a:defRPr/>
            </a:pPr>
            <a:r>
              <a:rPr lang="cs-CZ" altLang="cs-CZ" sz="2200" dirty="0">
                <a:latin typeface="Times New Roman" panose="02020603050405020304" pitchFamily="18" charset="0"/>
                <a:cs typeface="Times New Roman" panose="02020603050405020304" pitchFamily="18" charset="0"/>
              </a:rPr>
              <a:t>Lze hodnotit slovně nebo klasifikací (známkou).</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70</a:t>
            </a:fld>
            <a:endParaRPr lang="cs-CZ"/>
          </a:p>
        </p:txBody>
      </p:sp>
    </p:spTree>
    <p:extLst>
      <p:ext uri="{BB962C8B-B14F-4D97-AF65-F5344CB8AC3E}">
        <p14:creationId xmlns:p14="http://schemas.microsoft.com/office/powerpoint/2010/main" val="18506236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lvl="0" indent="0" algn="just">
              <a:buNone/>
            </a:pPr>
            <a:r>
              <a:rPr lang="cs-CZ" sz="2000" b="1" dirty="0">
                <a:solidFill>
                  <a:prstClr val="black"/>
                </a:solidFill>
                <a:latin typeface="Times New Roman" panose="02020603050405020304" pitchFamily="18" charset="0"/>
                <a:cs typeface="Times New Roman" panose="02020603050405020304" pitchFamily="18" charset="0"/>
              </a:rPr>
              <a:t>Klasifikace:  </a:t>
            </a:r>
            <a:r>
              <a:rPr lang="cs-CZ" sz="2000" dirty="0">
                <a:solidFill>
                  <a:prstClr val="black"/>
                </a:solidFill>
                <a:latin typeface="Times New Roman" panose="02020603050405020304" pitchFamily="18" charset="0"/>
                <a:cs typeface="Times New Roman" panose="02020603050405020304" pitchFamily="18" charset="0"/>
              </a:rPr>
              <a:t>Problém v </a:t>
            </a:r>
            <a:r>
              <a:rPr lang="cs-CZ" sz="2000" dirty="0" err="1">
                <a:solidFill>
                  <a:prstClr val="black"/>
                </a:solidFill>
                <a:latin typeface="Times New Roman" panose="02020603050405020304" pitchFamily="18" charset="0"/>
                <a:cs typeface="Times New Roman" panose="02020603050405020304" pitchFamily="18" charset="0"/>
              </a:rPr>
              <a:t>pětikriteriální</a:t>
            </a:r>
            <a:r>
              <a:rPr lang="cs-CZ" sz="2000" dirty="0">
                <a:solidFill>
                  <a:prstClr val="black"/>
                </a:solidFill>
                <a:latin typeface="Times New Roman" panose="02020603050405020304" pitchFamily="18" charset="0"/>
                <a:cs typeface="Times New Roman" panose="02020603050405020304" pitchFamily="18" charset="0"/>
              </a:rPr>
              <a:t> stupnici</a:t>
            </a:r>
            <a:r>
              <a:rPr lang="cs-CZ" sz="2000" dirty="0" smtClean="0">
                <a:solidFill>
                  <a:prstClr val="black"/>
                </a:solidFill>
                <a:latin typeface="Times New Roman" panose="02020603050405020304" pitchFamily="18" charset="0"/>
                <a:cs typeface="Times New Roman" panose="02020603050405020304" pitchFamily="18" charset="0"/>
              </a:rPr>
              <a:t>. </a:t>
            </a:r>
            <a:r>
              <a:rPr lang="cs-CZ" sz="2000" dirty="0">
                <a:solidFill>
                  <a:prstClr val="black"/>
                </a:solidFill>
                <a:latin typeface="Times New Roman" panose="02020603050405020304" pitchFamily="18" charset="0"/>
                <a:cs typeface="Times New Roman" panose="02020603050405020304" pitchFamily="18" charset="0"/>
              </a:rPr>
              <a:t>Známka by měla obsahovat naučené poznatky, snahu, zájem, pracovitost, píli, schopnost žáka poznatky tvořivě využít. Při hodnocení vědomostí a dovedností bereme v potaz: jejich rozsah, stupeň jejich ovládnutí, přesnost a trvalost jejich osvojení, schopnost aplikace vědomostí a dovedností. </a:t>
            </a:r>
          </a:p>
          <a:p>
            <a:pPr marL="0" lvl="0" indent="0" algn="just">
              <a:buNone/>
            </a:pPr>
            <a:r>
              <a:rPr lang="cs-CZ" sz="2000" dirty="0">
                <a:solidFill>
                  <a:prstClr val="black"/>
                </a:solidFill>
                <a:latin typeface="Times New Roman" panose="02020603050405020304" pitchFamily="18" charset="0"/>
                <a:cs typeface="Times New Roman" panose="02020603050405020304" pitchFamily="18" charset="0"/>
              </a:rPr>
              <a:t>Při hodnocení </a:t>
            </a:r>
            <a:r>
              <a:rPr lang="cs-CZ" sz="2000" dirty="0" smtClean="0">
                <a:solidFill>
                  <a:prstClr val="black"/>
                </a:solidFill>
                <a:latin typeface="Times New Roman" panose="02020603050405020304" pitchFamily="18" charset="0"/>
                <a:cs typeface="Times New Roman" panose="02020603050405020304" pitchFamily="18" charset="0"/>
              </a:rPr>
              <a:t>přihlížíme</a:t>
            </a:r>
            <a:r>
              <a:rPr lang="cs-CZ" sz="2000" dirty="0">
                <a:solidFill>
                  <a:prstClr val="black"/>
                </a:solidFill>
                <a:latin typeface="Times New Roman" panose="02020603050405020304" pitchFamily="18" charset="0"/>
                <a:cs typeface="Times New Roman" panose="02020603050405020304" pitchFamily="18" charset="0"/>
              </a:rPr>
              <a:t> </a:t>
            </a:r>
            <a:r>
              <a:rPr lang="cs-CZ" sz="2000" dirty="0" smtClean="0">
                <a:solidFill>
                  <a:prstClr val="black"/>
                </a:solidFill>
                <a:latin typeface="Times New Roman" panose="02020603050405020304" pitchFamily="18" charset="0"/>
                <a:cs typeface="Times New Roman" panose="02020603050405020304" pitchFamily="18" charset="0"/>
              </a:rPr>
              <a:t>k </a:t>
            </a:r>
            <a:r>
              <a:rPr lang="cs-CZ" sz="2000" dirty="0">
                <a:solidFill>
                  <a:prstClr val="black"/>
                </a:solidFill>
                <a:latin typeface="Times New Roman" panose="02020603050405020304" pitchFamily="18" charset="0"/>
                <a:cs typeface="Times New Roman" panose="02020603050405020304" pitchFamily="18" charset="0"/>
              </a:rPr>
              <a:t>úrovni myšlení (logika, samostatnost, tvořivost), k úrovni vyjadřování (přesnost, výstižnost, jazyková správnost) k zájmu o předmět nebo učivo. U grafického projevu hodnotíme přesnost a estetičnost.</a:t>
            </a: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a:solidFill>
                  <a:prstClr val="black"/>
                </a:solidFill>
                <a:latin typeface="Times New Roman" panose="02020603050405020304" pitchFamily="18" charset="0"/>
                <a:cs typeface="Times New Roman" panose="02020603050405020304" pitchFamily="18" charset="0"/>
              </a:rPr>
              <a:t>Slovní </a:t>
            </a:r>
            <a:r>
              <a:rPr lang="cs-CZ" sz="2000" b="1" dirty="0" smtClean="0">
                <a:solidFill>
                  <a:prstClr val="black"/>
                </a:solidFill>
                <a:latin typeface="Times New Roman" panose="02020603050405020304" pitchFamily="18" charset="0"/>
                <a:cs typeface="Times New Roman" panose="02020603050405020304" pitchFamily="18" charset="0"/>
              </a:rPr>
              <a:t>hodnocení </a:t>
            </a:r>
            <a:r>
              <a:rPr lang="cs-CZ" sz="2000" dirty="0" smtClean="0">
                <a:solidFill>
                  <a:prstClr val="black"/>
                </a:solidFill>
                <a:latin typeface="Times New Roman" panose="02020603050405020304" pitchFamily="18" charset="0"/>
                <a:cs typeface="Times New Roman" panose="02020603050405020304" pitchFamily="18" charset="0"/>
              </a:rPr>
              <a:t>- </a:t>
            </a:r>
            <a:r>
              <a:rPr lang="cs-CZ" sz="2000" dirty="0">
                <a:solidFill>
                  <a:prstClr val="black"/>
                </a:solidFill>
                <a:latin typeface="Times New Roman" panose="02020603050405020304" pitchFamily="18" charset="0"/>
                <a:cs typeface="Times New Roman" panose="02020603050405020304" pitchFamily="18" charset="0"/>
              </a:rPr>
              <a:t>přínosné na prvním stupni ZŠ. Méně vhodné u starších žáků. </a:t>
            </a:r>
          </a:p>
          <a:p>
            <a:pPr marL="0" lvl="0" indent="0" algn="just">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71</a:t>
            </a:fld>
            <a:endParaRPr lang="cs-CZ"/>
          </a:p>
        </p:txBody>
      </p:sp>
    </p:spTree>
    <p:extLst>
      <p:ext uri="{BB962C8B-B14F-4D97-AF65-F5344CB8AC3E}">
        <p14:creationId xmlns:p14="http://schemas.microsoft.com/office/powerpoint/2010/main" val="34082703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264696"/>
          </a:xfrm>
        </p:spPr>
        <p:txBody>
          <a:bodyPr>
            <a:normAutofit fontScale="25000" lnSpcReduction="20000"/>
          </a:bodyPr>
          <a:lstStyle/>
          <a:p>
            <a:pPr marL="0" lvl="0" indent="0" algn="just">
              <a:lnSpc>
                <a:spcPct val="120000"/>
              </a:lnSpc>
              <a:spcBef>
                <a:spcPts val="0"/>
              </a:spcBef>
              <a:buNone/>
            </a:pPr>
            <a:r>
              <a:rPr lang="cs-CZ" sz="11200" b="1" dirty="0">
                <a:solidFill>
                  <a:schemeClr val="accent6">
                    <a:lumMod val="50000"/>
                  </a:schemeClr>
                </a:solidFill>
                <a:latin typeface="Times New Roman" panose="02020603050405020304" pitchFamily="18" charset="0"/>
                <a:cs typeface="Times New Roman" panose="02020603050405020304" pitchFamily="18" charset="0"/>
              </a:rPr>
              <a:t>11. Projektování a příprava výuky, písemná příprava na výuku, výukové prezentace, výukové opory a multimediální výukové </a:t>
            </a:r>
            <a:r>
              <a:rPr lang="cs-CZ" sz="11200" b="1" dirty="0" smtClean="0">
                <a:solidFill>
                  <a:schemeClr val="accent6">
                    <a:lumMod val="50000"/>
                  </a:schemeClr>
                </a:solidFill>
                <a:latin typeface="Times New Roman" panose="02020603050405020304" pitchFamily="18" charset="0"/>
                <a:cs typeface="Times New Roman" panose="02020603050405020304" pitchFamily="18" charset="0"/>
              </a:rPr>
              <a:t>opory </a:t>
            </a:r>
            <a:endParaRPr lang="cs-CZ" sz="11200" b="1" dirty="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a:lnSpc>
                <a:spcPct val="120000"/>
              </a:lnSpc>
              <a:spcBef>
                <a:spcPts val="0"/>
              </a:spcBef>
              <a:buNone/>
            </a:pPr>
            <a:endParaRPr lang="cs-CZ" sz="4200" b="1" dirty="0" smtClean="0">
              <a:solidFill>
                <a:schemeClr val="accent6">
                  <a:lumMod val="50000"/>
                </a:schemeClr>
              </a:solidFill>
              <a:latin typeface="Times New Roman" panose="02020603050405020304" pitchFamily="18" charset="0"/>
              <a:cs typeface="Times New Roman" panose="02020603050405020304" pitchFamily="18" charset="0"/>
            </a:endParaRPr>
          </a:p>
          <a:p>
            <a:pPr marL="1588" lvl="0" indent="17463" algn="just" fontAlgn="base">
              <a:lnSpc>
                <a:spcPct val="120000"/>
              </a:lnSpc>
              <a:spcBef>
                <a:spcPts val="0"/>
              </a:spcBef>
              <a:buClr>
                <a:srgbClr val="FFCC00"/>
              </a:buClr>
              <a:buSzPct val="120000"/>
              <a:buNone/>
              <a:defRPr/>
            </a:pPr>
            <a:endParaRPr lang="cs-CZ" altLang="cs-CZ" sz="6200" b="1" kern="0" dirty="0" smtClean="0">
              <a:latin typeface="Times New Roman" panose="02020603050405020304" pitchFamily="18" charset="0"/>
              <a:cs typeface="Times New Roman" panose="02020603050405020304" pitchFamily="18" charset="0"/>
            </a:endParaRPr>
          </a:p>
          <a:p>
            <a:pPr marL="1588" lvl="0" indent="17463" algn="just" fontAlgn="base">
              <a:lnSpc>
                <a:spcPct val="120000"/>
              </a:lnSpc>
              <a:spcBef>
                <a:spcPts val="0"/>
              </a:spcBef>
              <a:buClr>
                <a:srgbClr val="FFCC00"/>
              </a:buClr>
              <a:buSzPct val="120000"/>
              <a:buNone/>
              <a:defRPr/>
            </a:pPr>
            <a:r>
              <a:rPr lang="cs-CZ" altLang="cs-CZ" sz="8000" b="1" kern="0" dirty="0" smtClean="0">
                <a:latin typeface="Times New Roman" panose="02020603050405020304" pitchFamily="18" charset="0"/>
                <a:cs typeface="Times New Roman" panose="02020603050405020304" pitchFamily="18" charset="0"/>
              </a:rPr>
              <a:t>Příprava </a:t>
            </a:r>
            <a:r>
              <a:rPr lang="cs-CZ" altLang="cs-CZ" sz="8000" b="1" kern="0" dirty="0">
                <a:latin typeface="Times New Roman" panose="02020603050405020304" pitchFamily="18" charset="0"/>
                <a:cs typeface="Times New Roman" panose="02020603050405020304" pitchFamily="18" charset="0"/>
              </a:rPr>
              <a:t>na vyučování</a:t>
            </a:r>
            <a:r>
              <a:rPr lang="cs-CZ" altLang="cs-CZ" sz="8000" kern="0" dirty="0">
                <a:latin typeface="Times New Roman" panose="02020603050405020304" pitchFamily="18" charset="0"/>
                <a:cs typeface="Times New Roman" panose="02020603050405020304" pitchFamily="18" charset="0"/>
              </a:rPr>
              <a:t> je součástí projektovaní (plánovací) práce učitele. Přípravě na vlastní hodinu předchází několik projektových úrovní, od nichž se příprava odvozuje. Výchozím materiálem </a:t>
            </a:r>
            <a:r>
              <a:rPr lang="cs-CZ" altLang="cs-CZ" sz="8000" kern="0" dirty="0" smtClean="0">
                <a:latin typeface="Times New Roman" panose="02020603050405020304" pitchFamily="18" charset="0"/>
                <a:cs typeface="Times New Roman" panose="02020603050405020304" pitchFamily="18" charset="0"/>
              </a:rPr>
              <a:t>je školní vzdělávací program pro daný obor (typ školy)</a:t>
            </a:r>
            <a:r>
              <a:rPr lang="cs-CZ" altLang="cs-CZ" sz="8000" b="1" kern="0" dirty="0" smtClean="0">
                <a:latin typeface="Times New Roman" panose="02020603050405020304" pitchFamily="18" charset="0"/>
                <a:cs typeface="Times New Roman" panose="02020603050405020304" pitchFamily="18" charset="0"/>
              </a:rPr>
              <a:t>, který vymezuje </a:t>
            </a:r>
            <a:r>
              <a:rPr lang="cs-CZ" altLang="cs-CZ" sz="8000" b="1" kern="0" dirty="0">
                <a:latin typeface="Times New Roman" panose="02020603050405020304" pitchFamily="18" charset="0"/>
                <a:cs typeface="Times New Roman" panose="02020603050405020304" pitchFamily="18" charset="0"/>
              </a:rPr>
              <a:t>obecné </a:t>
            </a:r>
            <a:r>
              <a:rPr lang="cs-CZ" altLang="cs-CZ" sz="8000" b="1" kern="0" dirty="0" smtClean="0">
                <a:latin typeface="Times New Roman" panose="02020603050405020304" pitchFamily="18" charset="0"/>
                <a:cs typeface="Times New Roman" panose="02020603050405020304" pitchFamily="18" charset="0"/>
              </a:rPr>
              <a:t>cíle </a:t>
            </a:r>
            <a:r>
              <a:rPr lang="cs-CZ" altLang="cs-CZ" sz="8000" b="1" kern="0" dirty="0">
                <a:latin typeface="Times New Roman" panose="02020603050405020304" pitchFamily="18" charset="0"/>
                <a:cs typeface="Times New Roman" panose="02020603050405020304" pitchFamily="18" charset="0"/>
              </a:rPr>
              <a:t>předmětu</a:t>
            </a:r>
            <a:r>
              <a:rPr lang="cs-CZ" altLang="cs-CZ" sz="8000" b="1" kern="0" dirty="0" smtClean="0">
                <a:latin typeface="Times New Roman" panose="02020603050405020304" pitchFamily="18" charset="0"/>
                <a:cs typeface="Times New Roman" panose="02020603050405020304" pitchFamily="18" charset="0"/>
              </a:rPr>
              <a:t>, </a:t>
            </a:r>
            <a:r>
              <a:rPr lang="cs-CZ" altLang="cs-CZ" sz="8000" b="1" kern="0" dirty="0">
                <a:latin typeface="Times New Roman" panose="02020603050405020304" pitchFamily="18" charset="0"/>
                <a:cs typeface="Times New Roman" panose="02020603050405020304" pitchFamily="18" charset="0"/>
              </a:rPr>
              <a:t>cíle </a:t>
            </a:r>
            <a:r>
              <a:rPr lang="cs-CZ" altLang="cs-CZ" sz="8000" b="1" kern="0" dirty="0" smtClean="0">
                <a:latin typeface="Times New Roman" panose="02020603050405020304" pitchFamily="18" charset="0"/>
                <a:cs typeface="Times New Roman" panose="02020603050405020304" pitchFamily="18" charset="0"/>
              </a:rPr>
              <a:t>ročníkové, cíle </a:t>
            </a:r>
            <a:r>
              <a:rPr lang="cs-CZ" altLang="cs-CZ" sz="8000" b="1" kern="0" dirty="0" err="1" smtClean="0">
                <a:latin typeface="Times New Roman" panose="02020603050405020304" pitchFamily="18" charset="0"/>
                <a:cs typeface="Times New Roman" panose="02020603050405020304" pitchFamily="18" charset="0"/>
              </a:rPr>
              <a:t>tématických</a:t>
            </a:r>
            <a:r>
              <a:rPr lang="cs-CZ" altLang="cs-CZ" sz="8000" b="1" kern="0" dirty="0" smtClean="0">
                <a:latin typeface="Times New Roman" panose="02020603050405020304" pitchFamily="18" charset="0"/>
                <a:cs typeface="Times New Roman" panose="02020603050405020304" pitchFamily="18" charset="0"/>
              </a:rPr>
              <a:t>  celků a stanovuje </a:t>
            </a:r>
            <a:r>
              <a:rPr lang="cs-CZ" altLang="cs-CZ" sz="8000" b="1" kern="0" dirty="0">
                <a:latin typeface="Times New Roman" panose="02020603050405020304" pitchFamily="18" charset="0"/>
                <a:cs typeface="Times New Roman" panose="02020603050405020304" pitchFamily="18" charset="0"/>
              </a:rPr>
              <a:t>obsah výuky. Dále potom učební </a:t>
            </a:r>
            <a:r>
              <a:rPr lang="cs-CZ" altLang="cs-CZ" sz="8000" b="1" kern="0" dirty="0" smtClean="0">
                <a:latin typeface="Times New Roman" panose="02020603050405020304" pitchFamily="18" charset="0"/>
                <a:cs typeface="Times New Roman" panose="02020603050405020304" pitchFamily="18" charset="0"/>
              </a:rPr>
              <a:t>plány. </a:t>
            </a:r>
          </a:p>
          <a:p>
            <a:pPr marL="1588" lvl="0" indent="17463" algn="just" fontAlgn="base">
              <a:lnSpc>
                <a:spcPct val="120000"/>
              </a:lnSpc>
              <a:spcBef>
                <a:spcPts val="0"/>
              </a:spcBef>
              <a:buClr>
                <a:srgbClr val="FFCC00"/>
              </a:buClr>
              <a:buSzPct val="120000"/>
              <a:buNone/>
              <a:defRPr/>
            </a:pPr>
            <a:endParaRPr lang="cs-CZ" altLang="cs-CZ" sz="8000" b="1" kern="0" dirty="0">
              <a:latin typeface="Times New Roman" panose="02020603050405020304" pitchFamily="18" charset="0"/>
              <a:cs typeface="Times New Roman" panose="02020603050405020304" pitchFamily="18" charset="0"/>
            </a:endParaRPr>
          </a:p>
          <a:p>
            <a:pPr marL="0" lvl="0" indent="12700" algn="just" fontAlgn="base">
              <a:lnSpc>
                <a:spcPct val="120000"/>
              </a:lnSpc>
              <a:spcBef>
                <a:spcPts val="0"/>
              </a:spcBef>
              <a:buClr>
                <a:srgbClr val="FFCC00"/>
              </a:buClr>
              <a:buSzPct val="120000"/>
              <a:buNone/>
              <a:defRPr/>
            </a:pPr>
            <a:r>
              <a:rPr lang="cs-CZ" sz="8000" kern="0" dirty="0">
                <a:solidFill>
                  <a:srgbClr val="000000"/>
                </a:solidFill>
                <a:latin typeface="Times New Roman" pitchFamily="18" charset="0"/>
              </a:rPr>
              <a:t>Z časového hlediska lze přípravu rozdělit na </a:t>
            </a:r>
            <a:r>
              <a:rPr lang="cs-CZ" sz="8000" b="1" kern="0" dirty="0" smtClean="0">
                <a:solidFill>
                  <a:srgbClr val="000000"/>
                </a:solidFill>
                <a:latin typeface="Times New Roman" pitchFamily="18" charset="0"/>
              </a:rPr>
              <a:t>dlouhodobou (perspektivní) </a:t>
            </a:r>
            <a:r>
              <a:rPr lang="cs-CZ" sz="8000" b="1" kern="0" dirty="0">
                <a:solidFill>
                  <a:srgbClr val="000000"/>
                </a:solidFill>
                <a:latin typeface="Times New Roman" pitchFamily="18" charset="0"/>
              </a:rPr>
              <a:t>a </a:t>
            </a:r>
            <a:r>
              <a:rPr lang="cs-CZ" sz="8000" b="1" kern="0" dirty="0" smtClean="0">
                <a:solidFill>
                  <a:srgbClr val="000000"/>
                </a:solidFill>
                <a:latin typeface="Times New Roman" pitchFamily="18" charset="0"/>
              </a:rPr>
              <a:t>krátkodobou (aktuální), </a:t>
            </a:r>
            <a:r>
              <a:rPr lang="cs-CZ" sz="8000" kern="0" dirty="0" smtClean="0">
                <a:solidFill>
                  <a:srgbClr val="000000"/>
                </a:solidFill>
                <a:latin typeface="Times New Roman" pitchFamily="18" charset="0"/>
              </a:rPr>
              <a:t>která </a:t>
            </a:r>
            <a:r>
              <a:rPr lang="cs-CZ" sz="8000" kern="0" dirty="0">
                <a:solidFill>
                  <a:srgbClr val="000000"/>
                </a:solidFill>
                <a:latin typeface="Times New Roman" pitchFamily="18" charset="0"/>
              </a:rPr>
              <a:t>vychází z časového rozdělení učiva, koordinace jednotlivých složek vyučovacího předmětu, zařazení exkurzí a plánovaných akcí a opakování učiva a zkoušení. </a:t>
            </a:r>
          </a:p>
          <a:p>
            <a:pPr marL="3175" lvl="0" indent="-3175" algn="just" fontAlgn="base">
              <a:lnSpc>
                <a:spcPct val="120000"/>
              </a:lnSpc>
              <a:spcBef>
                <a:spcPts val="0"/>
              </a:spcBef>
              <a:buClr>
                <a:srgbClr val="FFCC00"/>
              </a:buClr>
              <a:buSzPct val="120000"/>
              <a:buNone/>
              <a:defRPr/>
            </a:pPr>
            <a:endParaRPr lang="cs-CZ" sz="8000" b="1" kern="0" dirty="0">
              <a:solidFill>
                <a:srgbClr val="000000"/>
              </a:solidFill>
              <a:latin typeface="Times New Roman"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72</a:t>
            </a:fld>
            <a:endParaRPr lang="cs-CZ"/>
          </a:p>
        </p:txBody>
      </p:sp>
    </p:spTree>
    <p:extLst>
      <p:ext uri="{BB962C8B-B14F-4D97-AF65-F5344CB8AC3E}">
        <p14:creationId xmlns:p14="http://schemas.microsoft.com/office/powerpoint/2010/main" val="41117111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lnSpcReduction="10000"/>
          </a:bodyPr>
          <a:lstStyle/>
          <a:p>
            <a:pPr marL="3175" lvl="0" indent="-3175" algn="just" fontAlgn="base">
              <a:lnSpc>
                <a:spcPct val="110000"/>
              </a:lnSpc>
              <a:spcBef>
                <a:spcPts val="0"/>
              </a:spcBef>
              <a:buClr>
                <a:srgbClr val="FFCC00"/>
              </a:buClr>
              <a:buSzPct val="120000"/>
              <a:buNone/>
              <a:defRPr/>
            </a:pPr>
            <a:r>
              <a:rPr lang="cs-CZ" sz="2000" b="1" kern="0" dirty="0">
                <a:solidFill>
                  <a:schemeClr val="accent6">
                    <a:lumMod val="50000"/>
                  </a:schemeClr>
                </a:solidFill>
                <a:latin typeface="Times New Roman" pitchFamily="18" charset="0"/>
              </a:rPr>
              <a:t>Dlouhodobé plánování</a:t>
            </a:r>
          </a:p>
          <a:p>
            <a:pPr marL="1588" lvl="0" indent="-1588" algn="just" fontAlgn="base">
              <a:lnSpc>
                <a:spcPct val="110000"/>
              </a:lnSpc>
              <a:spcBef>
                <a:spcPts val="0"/>
              </a:spcBef>
              <a:buClr>
                <a:srgbClr val="FFCC00"/>
              </a:buClr>
              <a:buSzPct val="120000"/>
              <a:buNone/>
              <a:defRPr/>
            </a:pPr>
            <a:r>
              <a:rPr lang="cs-CZ" sz="2000" kern="0" dirty="0">
                <a:solidFill>
                  <a:srgbClr val="000000"/>
                </a:solidFill>
                <a:latin typeface="Times New Roman" pitchFamily="18" charset="0"/>
              </a:rPr>
              <a:t>Dlouhodobé plánování je realizováno s perspektivou celého školního roku. </a:t>
            </a:r>
          </a:p>
          <a:p>
            <a:pPr marL="1588" lvl="0" indent="-1588" algn="just" fontAlgn="base">
              <a:lnSpc>
                <a:spcPct val="110000"/>
              </a:lnSpc>
              <a:spcBef>
                <a:spcPts val="0"/>
              </a:spcBef>
              <a:buClr>
                <a:srgbClr val="000000"/>
              </a:buClr>
              <a:buNone/>
              <a:defRPr/>
            </a:pPr>
            <a:r>
              <a:rPr lang="cs-CZ" sz="2000" kern="0" dirty="0">
                <a:solidFill>
                  <a:srgbClr val="000000"/>
                </a:solidFill>
                <a:latin typeface="Times New Roman" pitchFamily="18" charset="0"/>
              </a:rPr>
              <a:t>Předpokladem  pro dlouhodobé plánování je  znalost učebního plánu a učebních osnov ŠVP, znalost mezipředmětových vztahů a návaznost teoretického učiva na praktickou výuku</a:t>
            </a:r>
            <a:r>
              <a:rPr lang="cs-CZ" sz="2000" kern="0" dirty="0" smtClean="0">
                <a:solidFill>
                  <a:srgbClr val="000000"/>
                </a:solidFill>
                <a:latin typeface="Times New Roman" pitchFamily="18" charset="0"/>
              </a:rPr>
              <a:t>.</a:t>
            </a:r>
            <a:endParaRPr lang="cs-CZ" sz="2000" b="1" kern="0" dirty="0">
              <a:solidFill>
                <a:srgbClr val="000000"/>
              </a:solidFill>
              <a:latin typeface="Times New Roman" pitchFamily="18" charset="0"/>
            </a:endParaRPr>
          </a:p>
          <a:p>
            <a:pPr marL="0" lvl="0" indent="3175" algn="just" fontAlgn="base">
              <a:lnSpc>
                <a:spcPct val="110000"/>
              </a:lnSpc>
              <a:spcBef>
                <a:spcPts val="0"/>
              </a:spcBef>
              <a:buNone/>
              <a:defRPr/>
            </a:pPr>
            <a:r>
              <a:rPr lang="cs-CZ" sz="2000" b="1" kern="0" dirty="0" smtClean="0">
                <a:solidFill>
                  <a:srgbClr val="000000"/>
                </a:solidFill>
                <a:latin typeface="Times New Roman" pitchFamily="18" charset="0"/>
              </a:rPr>
              <a:t>V </a:t>
            </a:r>
            <a:r>
              <a:rPr lang="cs-CZ" sz="2000" b="1" kern="0" dirty="0">
                <a:solidFill>
                  <a:srgbClr val="000000"/>
                </a:solidFill>
                <a:latin typeface="Times New Roman" pitchFamily="18" charset="0"/>
              </a:rPr>
              <a:t>rámci dlouhodobého plánování je dále třeba </a:t>
            </a:r>
            <a:r>
              <a:rPr lang="cs-CZ" sz="2000" b="1" kern="0" dirty="0" smtClean="0">
                <a:solidFill>
                  <a:srgbClr val="000000"/>
                </a:solidFill>
                <a:latin typeface="Times New Roman" pitchFamily="18" charset="0"/>
              </a:rPr>
              <a:t>realizovat následující:</a:t>
            </a:r>
          </a:p>
          <a:p>
            <a:pPr algn="just" fontAlgn="base">
              <a:lnSpc>
                <a:spcPct val="110000"/>
              </a:lnSpc>
              <a:spcBef>
                <a:spcPts val="0"/>
              </a:spcBef>
              <a:defRPr/>
            </a:pPr>
            <a:r>
              <a:rPr lang="cs-CZ" sz="2000" kern="0" dirty="0" smtClean="0">
                <a:solidFill>
                  <a:srgbClr val="000000"/>
                </a:solidFill>
                <a:latin typeface="Times New Roman" pitchFamily="18" charset="0"/>
              </a:rPr>
              <a:t>Zpracovat časové rozvržení učiva, včetně plánu mimoškolních akci a s ohledem na volné dny (svátky, prázdniny). </a:t>
            </a:r>
          </a:p>
          <a:p>
            <a:pPr algn="just" fontAlgn="base">
              <a:lnSpc>
                <a:spcPct val="110000"/>
              </a:lnSpc>
              <a:spcBef>
                <a:spcPts val="0"/>
              </a:spcBef>
              <a:defRPr/>
            </a:pPr>
            <a:r>
              <a:rPr lang="cs-CZ" sz="2000" kern="0" dirty="0" smtClean="0">
                <a:solidFill>
                  <a:srgbClr val="000000"/>
                </a:solidFill>
                <a:latin typeface="Times New Roman" pitchFamily="18" charset="0"/>
              </a:rPr>
              <a:t>Zrevidovat a připravit učební pomůcky, </a:t>
            </a:r>
            <a:r>
              <a:rPr lang="cs-CZ" sz="2000" kern="0" dirty="0">
                <a:solidFill>
                  <a:srgbClr val="000000"/>
                </a:solidFill>
                <a:latin typeface="Times New Roman" pitchFamily="18" charset="0"/>
              </a:rPr>
              <a:t>didaktickou </a:t>
            </a:r>
            <a:r>
              <a:rPr lang="cs-CZ" sz="2000" kern="0" dirty="0" smtClean="0">
                <a:solidFill>
                  <a:srgbClr val="000000"/>
                </a:solidFill>
                <a:latin typeface="Times New Roman" pitchFamily="18" charset="0"/>
              </a:rPr>
              <a:t>techniku a vybavení učeben a výukových prostor. </a:t>
            </a:r>
            <a:r>
              <a:rPr lang="cs-CZ" sz="2000" b="1" kern="0" dirty="0" smtClean="0">
                <a:solidFill>
                  <a:srgbClr val="000000"/>
                </a:solidFill>
                <a:latin typeface="Times New Roman" pitchFamily="18" charset="0"/>
              </a:rPr>
              <a:t> </a:t>
            </a:r>
            <a:r>
              <a:rPr lang="cs-CZ" sz="2000" kern="0" dirty="0">
                <a:solidFill>
                  <a:srgbClr val="000000"/>
                </a:solidFill>
                <a:latin typeface="Times New Roman" pitchFamily="18" charset="0"/>
              </a:rPr>
              <a:t>Je třeba provést revizi existujících pomůcek a sepsat případné požadavky na vybavení odborné učebny pro vedení školy</a:t>
            </a:r>
            <a:r>
              <a:rPr lang="cs-CZ" sz="2000" kern="0" dirty="0" smtClean="0">
                <a:solidFill>
                  <a:srgbClr val="000000"/>
                </a:solidFill>
                <a:latin typeface="Times New Roman" pitchFamily="18" charset="0"/>
              </a:rPr>
              <a:t>.</a:t>
            </a:r>
          </a:p>
          <a:p>
            <a:pPr algn="just" fontAlgn="base">
              <a:lnSpc>
                <a:spcPct val="110000"/>
              </a:lnSpc>
              <a:spcBef>
                <a:spcPts val="0"/>
              </a:spcBef>
              <a:defRPr/>
            </a:pPr>
            <a:r>
              <a:rPr lang="cs-CZ" sz="2000" kern="0" dirty="0" smtClean="0">
                <a:solidFill>
                  <a:srgbClr val="000000"/>
                </a:solidFill>
                <a:latin typeface="Times New Roman" pitchFamily="18" charset="0"/>
              </a:rPr>
              <a:t> Provedení didaktické analýzy učiva. </a:t>
            </a:r>
            <a:r>
              <a:rPr lang="cs-CZ" altLang="cs-CZ" sz="2000" dirty="0">
                <a:latin typeface="Times New Roman" panose="02020603050405020304" pitchFamily="18" charset="0"/>
                <a:cs typeface="Times New Roman" panose="02020603050405020304" pitchFamily="18" charset="0"/>
              </a:rPr>
              <a:t>Didaktická analýza učiva- myšlenkové pronikání do učební látky s cílem vystihnout její výchovnou a vzdělávací hodnotu. Podmínkou je zvládnutí a pochopení učitelem. Poté je třeba navrhnout didaktickou stylizaci probírané problematiky</a:t>
            </a:r>
            <a:r>
              <a:rPr lang="cs-CZ" altLang="cs-CZ" sz="2000" dirty="0" smtClean="0">
                <a:latin typeface="Times New Roman" panose="02020603050405020304" pitchFamily="18" charset="0"/>
                <a:cs typeface="Times New Roman" panose="02020603050405020304" pitchFamily="18" charset="0"/>
              </a:rPr>
              <a:t>. Navrhnout </a:t>
            </a:r>
            <a:r>
              <a:rPr lang="cs-CZ" altLang="cs-CZ" sz="2000" dirty="0">
                <a:latin typeface="Times New Roman" panose="02020603050405020304" pitchFamily="18" charset="0"/>
                <a:cs typeface="Times New Roman" panose="02020603050405020304" pitchFamily="18" charset="0"/>
              </a:rPr>
              <a:t>způsob dosažení cíle. Provádí se ve vztahu k žákům a k stanovenému výukovému cíli. </a:t>
            </a:r>
            <a:r>
              <a:rPr lang="cs-CZ" altLang="cs-CZ" sz="2000" dirty="0" smtClean="0">
                <a:latin typeface="Times New Roman" panose="02020603050405020304" pitchFamily="18" charset="0"/>
                <a:cs typeface="Times New Roman" panose="02020603050405020304" pitchFamily="18" charset="0"/>
              </a:rPr>
              <a:t>Didaktická analýza učiva prolíná dlouhodobým i  krátkodobým plánováním. </a:t>
            </a:r>
            <a:endParaRPr lang="cs-CZ" altLang="cs-CZ" sz="2000" dirty="0">
              <a:latin typeface="Times New Roman" panose="02020603050405020304" pitchFamily="18" charset="0"/>
              <a:cs typeface="Times New Roman" panose="02020603050405020304" pitchFamily="18" charset="0"/>
            </a:endParaRPr>
          </a:p>
          <a:p>
            <a:pPr algn="just" fontAlgn="base">
              <a:spcAft>
                <a:spcPct val="0"/>
              </a:spcAft>
              <a:defRPr/>
            </a:pPr>
            <a:endParaRPr lang="cs-CZ" sz="2000" kern="0" dirty="0">
              <a:solidFill>
                <a:srgbClr val="000000"/>
              </a:solidFill>
              <a:latin typeface="Times New Roman"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73</a:t>
            </a:fld>
            <a:endParaRPr lang="cs-CZ"/>
          </a:p>
        </p:txBody>
      </p:sp>
    </p:spTree>
    <p:extLst>
      <p:ext uri="{BB962C8B-B14F-4D97-AF65-F5344CB8AC3E}">
        <p14:creationId xmlns:p14="http://schemas.microsoft.com/office/powerpoint/2010/main" val="37932027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29600" cy="5976664"/>
          </a:xfrm>
        </p:spPr>
        <p:txBody>
          <a:bodyPr>
            <a:noAutofit/>
          </a:bodyPr>
          <a:lstStyle/>
          <a:p>
            <a:pPr algn="just">
              <a:spcBef>
                <a:spcPts val="0"/>
              </a:spcBef>
              <a:buNone/>
              <a:defRPr/>
            </a:pPr>
            <a:r>
              <a:rPr lang="cs-CZ" altLang="cs-CZ" sz="2000" b="1" dirty="0" smtClean="0">
                <a:solidFill>
                  <a:schemeClr val="accent6">
                    <a:lumMod val="50000"/>
                  </a:schemeClr>
                </a:solidFill>
                <a:latin typeface="Times New Roman" panose="02020603050405020304" pitchFamily="18" charset="0"/>
                <a:cs typeface="Times New Roman" panose="02020603050405020304" pitchFamily="18" charset="0"/>
              </a:rPr>
              <a:t>Aktuální  </a:t>
            </a:r>
            <a:r>
              <a:rPr lang="cs-CZ" altLang="cs-CZ" sz="2000" b="1" dirty="0">
                <a:solidFill>
                  <a:schemeClr val="accent6">
                    <a:lumMod val="50000"/>
                  </a:schemeClr>
                </a:solidFill>
                <a:latin typeface="Times New Roman" panose="02020603050405020304" pitchFamily="18" charset="0"/>
                <a:cs typeface="Times New Roman" panose="02020603050405020304" pitchFamily="18" charset="0"/>
              </a:rPr>
              <a:t>příprava na vyučovací </a:t>
            </a:r>
            <a:r>
              <a:rPr lang="cs-CZ" altLang="cs-CZ" sz="2000" b="1" dirty="0" smtClean="0">
                <a:solidFill>
                  <a:schemeClr val="accent6">
                    <a:lumMod val="50000"/>
                  </a:schemeClr>
                </a:solidFill>
                <a:latin typeface="Times New Roman" panose="02020603050405020304" pitchFamily="18" charset="0"/>
                <a:cs typeface="Times New Roman" panose="02020603050405020304" pitchFamily="18" charset="0"/>
              </a:rPr>
              <a:t>hodinu</a:t>
            </a:r>
            <a:endParaRPr lang="cs-CZ" altLang="cs-CZ" sz="2000" dirty="0" smtClean="0">
              <a:solidFill>
                <a:schemeClr val="accent6">
                  <a:lumMod val="50000"/>
                </a:schemeClr>
              </a:solidFill>
              <a:latin typeface="Times New Roman" panose="02020603050405020304" pitchFamily="18" charset="0"/>
              <a:cs typeface="Times New Roman" panose="02020603050405020304" pitchFamily="18" charset="0"/>
            </a:endParaRPr>
          </a:p>
          <a:p>
            <a:pPr marL="1588" indent="17463" algn="just">
              <a:spcBef>
                <a:spcPts val="0"/>
              </a:spcBef>
              <a:buNone/>
              <a:defRPr/>
            </a:pPr>
            <a:r>
              <a:rPr lang="cs-CZ" altLang="cs-CZ" sz="2000" dirty="0">
                <a:latin typeface="Times New Roman" panose="02020603050405020304" pitchFamily="18" charset="0"/>
                <a:cs typeface="Times New Roman" panose="02020603050405020304" pitchFamily="18" charset="0"/>
              </a:rPr>
              <a:t>P</a:t>
            </a:r>
            <a:r>
              <a:rPr lang="cs-CZ" altLang="cs-CZ" sz="2000" dirty="0" smtClean="0">
                <a:latin typeface="Times New Roman" panose="02020603050405020304" pitchFamily="18" charset="0"/>
                <a:cs typeface="Times New Roman" panose="02020603050405020304" pitchFamily="18" charset="0"/>
              </a:rPr>
              <a:t>říprava </a:t>
            </a:r>
            <a:r>
              <a:rPr lang="cs-CZ" altLang="cs-CZ" sz="2000" dirty="0">
                <a:latin typeface="Times New Roman" panose="02020603050405020304" pitchFamily="18" charset="0"/>
                <a:cs typeface="Times New Roman" panose="02020603050405020304" pitchFamily="18" charset="0"/>
              </a:rPr>
              <a:t>na vyučovací </a:t>
            </a:r>
            <a:r>
              <a:rPr lang="cs-CZ" altLang="cs-CZ" sz="2000" dirty="0" smtClean="0">
                <a:latin typeface="Times New Roman" panose="02020603050405020304" pitchFamily="18" charset="0"/>
                <a:cs typeface="Times New Roman" panose="02020603050405020304" pitchFamily="18" charset="0"/>
              </a:rPr>
              <a:t>jednotku (</a:t>
            </a:r>
            <a:r>
              <a:rPr lang="cs-CZ" altLang="cs-CZ" sz="2000" dirty="0">
                <a:latin typeface="Times New Roman" panose="02020603050405020304" pitchFamily="18" charset="0"/>
                <a:cs typeface="Times New Roman" panose="02020603050405020304" pitchFamily="18" charset="0"/>
              </a:rPr>
              <a:t>hodinu, dvouhodinovku). Obsahuje tyto oblasti:</a:t>
            </a:r>
          </a:p>
          <a:p>
            <a:pPr marL="282575" indent="-282575" algn="just">
              <a:spcBef>
                <a:spcPts val="0"/>
              </a:spcBef>
              <a:defRPr/>
            </a:pPr>
            <a:r>
              <a:rPr lang="cs-CZ" altLang="cs-CZ" sz="2000" dirty="0">
                <a:latin typeface="Times New Roman" panose="02020603050405020304" pitchFamily="18" charset="0"/>
                <a:cs typeface="Times New Roman" panose="02020603050405020304" pitchFamily="18" charset="0"/>
              </a:rPr>
              <a:t>Stanovení výukového cíle. </a:t>
            </a:r>
          </a:p>
          <a:p>
            <a:pPr marL="282575" indent="-282575" algn="just">
              <a:spcBef>
                <a:spcPts val="0"/>
              </a:spcBef>
              <a:defRPr/>
            </a:pPr>
            <a:r>
              <a:rPr lang="cs-CZ" altLang="cs-CZ" sz="2000" dirty="0">
                <a:latin typeface="Times New Roman" panose="02020603050405020304" pitchFamily="18" charset="0"/>
                <a:cs typeface="Times New Roman" panose="02020603050405020304" pitchFamily="18" charset="0"/>
              </a:rPr>
              <a:t>Provedení didaktické analýzy učiva.</a:t>
            </a:r>
          </a:p>
          <a:p>
            <a:pPr marL="282575" indent="-282575" algn="just">
              <a:spcBef>
                <a:spcPts val="0"/>
              </a:spcBef>
              <a:defRPr/>
            </a:pPr>
            <a:r>
              <a:rPr lang="cs-CZ" altLang="cs-CZ" sz="2000" dirty="0">
                <a:latin typeface="Times New Roman" panose="02020603050405020304" pitchFamily="18" charset="0"/>
                <a:cs typeface="Times New Roman" panose="02020603050405020304" pitchFamily="18" charset="0"/>
              </a:rPr>
              <a:t>Promyšlení poznávacích strategií pro žáky- vypracování scénáře vyučovací hodiny včetně časového rozvržení. Pro začínající učitele je vhodné vypracovat </a:t>
            </a:r>
            <a:r>
              <a:rPr lang="cs-CZ" altLang="cs-CZ" sz="2000" b="1" dirty="0">
                <a:latin typeface="Times New Roman" panose="02020603050405020304" pitchFamily="18" charset="0"/>
                <a:cs typeface="Times New Roman" panose="02020603050405020304" pitchFamily="18" charset="0"/>
              </a:rPr>
              <a:t>písemnou </a:t>
            </a:r>
            <a:r>
              <a:rPr lang="cs-CZ" altLang="cs-CZ" sz="2000" b="1" dirty="0" smtClean="0">
                <a:latin typeface="Times New Roman" panose="02020603050405020304" pitchFamily="18" charset="0"/>
                <a:cs typeface="Times New Roman" panose="02020603050405020304" pitchFamily="18" charset="0"/>
              </a:rPr>
              <a:t>přípravu </a:t>
            </a:r>
            <a:r>
              <a:rPr lang="cs-CZ" altLang="cs-CZ" sz="2000" b="1" dirty="0">
                <a:latin typeface="Times New Roman" panose="02020603050405020304" pitchFamily="18" charset="0"/>
                <a:cs typeface="Times New Roman" panose="02020603050405020304" pitchFamily="18" charset="0"/>
              </a:rPr>
              <a:t>(kterou většinou preferují i zkušení </a:t>
            </a:r>
            <a:r>
              <a:rPr lang="cs-CZ" altLang="cs-CZ" sz="2000" b="1" dirty="0" smtClean="0">
                <a:latin typeface="Times New Roman" panose="02020603050405020304" pitchFamily="18" charset="0"/>
                <a:cs typeface="Times New Roman" panose="02020603050405020304" pitchFamily="18" charset="0"/>
              </a:rPr>
              <a:t>učitelé). </a:t>
            </a:r>
            <a:r>
              <a:rPr lang="cs-CZ" altLang="cs-CZ" sz="2000" dirty="0">
                <a:latin typeface="Times New Roman" panose="02020603050405020304" pitchFamily="18" charset="0"/>
                <a:cs typeface="Times New Roman" panose="02020603050405020304" pitchFamily="18" charset="0"/>
              </a:rPr>
              <a:t>Není žádný předpis ani oficiální požadavek na její podobu. Každý učitel si může vypracovat svojí vlastní, která mu nejlépe vyhovuje. V literatuře nalezneme </a:t>
            </a:r>
            <a:r>
              <a:rPr lang="cs-CZ" altLang="cs-CZ" sz="2000" dirty="0" smtClean="0">
                <a:latin typeface="Times New Roman" panose="02020603050405020304" pitchFamily="18" charset="0"/>
                <a:cs typeface="Times New Roman" panose="02020603050405020304" pitchFamily="18" charset="0"/>
              </a:rPr>
              <a:t>vodítko, jak </a:t>
            </a:r>
            <a:r>
              <a:rPr lang="cs-CZ" altLang="cs-CZ" sz="2000" dirty="0">
                <a:latin typeface="Times New Roman" panose="02020603050405020304" pitchFamily="18" charset="0"/>
                <a:cs typeface="Times New Roman" panose="02020603050405020304" pitchFamily="18" charset="0"/>
              </a:rPr>
              <a:t>by mohla vypadat. </a:t>
            </a:r>
            <a:r>
              <a:rPr lang="cs-CZ" altLang="cs-CZ" sz="2000" dirty="0" smtClean="0">
                <a:latin typeface="Times New Roman" panose="02020603050405020304" pitchFamily="18" charset="0"/>
                <a:cs typeface="Times New Roman" panose="02020603050405020304" pitchFamily="18" charset="0"/>
              </a:rPr>
              <a:t>V současné době jsou běžné elektronické přípravy v podobě výukových prezentací, výukových opor a multimediálních podkladů. </a:t>
            </a:r>
            <a:endParaRPr lang="cs-CZ" altLang="cs-CZ" sz="2000" dirty="0">
              <a:latin typeface="Times New Roman" panose="02020603050405020304" pitchFamily="18" charset="0"/>
              <a:cs typeface="Times New Roman" panose="02020603050405020304" pitchFamily="18" charset="0"/>
            </a:endParaRPr>
          </a:p>
          <a:p>
            <a:pPr marL="609600" indent="-609600" algn="just">
              <a:spcBef>
                <a:spcPts val="0"/>
              </a:spcBef>
              <a:buNone/>
              <a:defRPr/>
            </a:pPr>
            <a:endParaRPr lang="cs-CZ" altLang="cs-CZ" sz="2000" b="1" dirty="0" smtClean="0">
              <a:solidFill>
                <a:schemeClr val="hlink"/>
              </a:solidFill>
              <a:latin typeface="Times New Roman" panose="02020603050405020304" pitchFamily="18" charset="0"/>
              <a:cs typeface="Times New Roman" panose="02020603050405020304" pitchFamily="18" charset="0"/>
            </a:endParaRPr>
          </a:p>
          <a:p>
            <a:pPr marL="609600" indent="-609600" algn="just">
              <a:spcBef>
                <a:spcPts val="0"/>
              </a:spcBef>
              <a:buNone/>
              <a:defRPr/>
            </a:pPr>
            <a:r>
              <a:rPr lang="cs-CZ" altLang="cs-CZ" sz="2000" b="1" dirty="0" smtClean="0">
                <a:latin typeface="Times New Roman" panose="02020603050405020304" pitchFamily="18" charset="0"/>
                <a:cs typeface="Times New Roman" panose="02020603050405020304" pitchFamily="18" charset="0"/>
              </a:rPr>
              <a:t>Doporučené </a:t>
            </a:r>
            <a:r>
              <a:rPr lang="cs-CZ" altLang="cs-CZ" sz="2000" b="1" dirty="0">
                <a:latin typeface="Times New Roman" panose="02020603050405020304" pitchFamily="18" charset="0"/>
                <a:cs typeface="Times New Roman" panose="02020603050405020304" pitchFamily="18" charset="0"/>
              </a:rPr>
              <a:t>schéma  písemné přípravy na vyučování</a:t>
            </a:r>
          </a:p>
          <a:p>
            <a:pPr marL="609600" indent="-609600" algn="just">
              <a:spcBef>
                <a:spcPts val="0"/>
              </a:spcBef>
              <a:buNone/>
              <a:defRPr/>
            </a:pPr>
            <a:r>
              <a:rPr lang="cs-CZ" altLang="cs-CZ" sz="2000" dirty="0" smtClean="0">
                <a:latin typeface="Times New Roman" panose="02020603050405020304" pitchFamily="18" charset="0"/>
                <a:cs typeface="Times New Roman" panose="02020603050405020304" pitchFamily="18" charset="0"/>
              </a:rPr>
              <a:t> Předmět</a:t>
            </a:r>
            <a:r>
              <a:rPr lang="cs-CZ" altLang="cs-CZ" sz="2000" dirty="0">
                <a:latin typeface="Times New Roman" panose="02020603050405020304" pitchFamily="18" charset="0"/>
                <a:cs typeface="Times New Roman" panose="02020603050405020304" pitchFamily="18" charset="0"/>
              </a:rPr>
              <a:t>, třída, číslo </a:t>
            </a:r>
            <a:r>
              <a:rPr lang="cs-CZ" altLang="cs-CZ" sz="2000" dirty="0" smtClean="0">
                <a:latin typeface="Times New Roman" panose="02020603050405020304" pitchFamily="18" charset="0"/>
                <a:cs typeface="Times New Roman" panose="02020603050405020304" pitchFamily="18" charset="0"/>
              </a:rPr>
              <a:t>hodiny, téma.</a:t>
            </a:r>
            <a:endParaRPr lang="cs-CZ" altLang="cs-CZ" sz="2000" dirty="0">
              <a:latin typeface="Times New Roman" panose="02020603050405020304" pitchFamily="18" charset="0"/>
              <a:cs typeface="Times New Roman" panose="02020603050405020304" pitchFamily="18" charset="0"/>
            </a:endParaRPr>
          </a:p>
          <a:p>
            <a:pPr marL="0" indent="19050" algn="just">
              <a:spcBef>
                <a:spcPts val="0"/>
              </a:spcBef>
              <a:buNone/>
              <a:defRPr/>
            </a:pPr>
            <a:r>
              <a:rPr lang="cs-CZ" altLang="cs-CZ" sz="2000" b="1" dirty="0">
                <a:latin typeface="Times New Roman" panose="02020603050405020304" pitchFamily="18" charset="0"/>
                <a:cs typeface="Times New Roman" panose="02020603050405020304" pitchFamily="18" charset="0"/>
              </a:rPr>
              <a:t>1.   Výukový cíl </a:t>
            </a:r>
            <a:r>
              <a:rPr lang="cs-CZ" altLang="cs-CZ" sz="2000" b="1" dirty="0" smtClean="0">
                <a:latin typeface="Times New Roman" panose="02020603050405020304" pitchFamily="18" charset="0"/>
                <a:cs typeface="Times New Roman" panose="02020603050405020304" pitchFamily="18" charset="0"/>
              </a:rPr>
              <a:t>vzdělávací i výchovný </a:t>
            </a:r>
            <a:r>
              <a:rPr lang="cs-CZ" altLang="cs-CZ" sz="2000" dirty="0" smtClean="0">
                <a:latin typeface="Times New Roman" panose="02020603050405020304" pitchFamily="18" charset="0"/>
                <a:cs typeface="Times New Roman" panose="02020603050405020304" pitchFamily="18" charset="0"/>
              </a:rPr>
              <a:t>(co </a:t>
            </a:r>
            <a:r>
              <a:rPr lang="cs-CZ" altLang="cs-CZ" sz="2000" dirty="0">
                <a:latin typeface="Times New Roman" panose="02020603050405020304" pitchFamily="18" charset="0"/>
                <a:cs typeface="Times New Roman" panose="02020603050405020304" pitchFamily="18" charset="0"/>
              </a:rPr>
              <a:t>si mají žáci osvojit, v čem se mají </a:t>
            </a:r>
            <a:r>
              <a:rPr lang="cs-CZ" altLang="cs-CZ" sz="2000" dirty="0" smtClean="0">
                <a:latin typeface="Times New Roman" panose="02020603050405020304" pitchFamily="18" charset="0"/>
                <a:cs typeface="Times New Roman" panose="02020603050405020304" pitchFamily="18" charset="0"/>
              </a:rPr>
              <a:t>zdokonalit, k čemu je vedeme).</a:t>
            </a:r>
            <a:endParaRPr lang="cs-CZ" altLang="cs-CZ" sz="2000" dirty="0">
              <a:latin typeface="Times New Roman" panose="02020603050405020304" pitchFamily="18" charset="0"/>
              <a:cs typeface="Times New Roman" panose="02020603050405020304" pitchFamily="18" charset="0"/>
            </a:endParaRPr>
          </a:p>
          <a:p>
            <a:pPr marL="609600" indent="-609600" algn="just">
              <a:buNone/>
              <a:defRPr/>
            </a:pPr>
            <a:endParaRPr lang="cs-CZ" alt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74</a:t>
            </a:fld>
            <a:endParaRPr lang="cs-CZ"/>
          </a:p>
        </p:txBody>
      </p:sp>
    </p:spTree>
    <p:extLst>
      <p:ext uri="{BB962C8B-B14F-4D97-AF65-F5344CB8AC3E}">
        <p14:creationId xmlns:p14="http://schemas.microsoft.com/office/powerpoint/2010/main" val="20631584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120680"/>
          </a:xfrm>
        </p:spPr>
        <p:txBody>
          <a:bodyPr>
            <a:normAutofit lnSpcReduction="10000"/>
          </a:bodyPr>
          <a:lstStyle/>
          <a:p>
            <a:pPr marL="609600" indent="-609600" algn="just">
              <a:buNone/>
              <a:defRPr/>
            </a:pPr>
            <a:r>
              <a:rPr lang="cs-CZ" altLang="cs-CZ" sz="2000" b="1" dirty="0" smtClean="0">
                <a:latin typeface="Times New Roman" panose="02020603050405020304" pitchFamily="18" charset="0"/>
                <a:cs typeface="Times New Roman" panose="02020603050405020304" pitchFamily="18" charset="0"/>
              </a:rPr>
              <a:t>2. </a:t>
            </a:r>
            <a:r>
              <a:rPr lang="cs-CZ" altLang="cs-CZ" sz="2000" b="1" dirty="0">
                <a:latin typeface="Times New Roman" panose="02020603050405020304" pitchFamily="18" charset="0"/>
                <a:cs typeface="Times New Roman" panose="02020603050405020304" pitchFamily="18" charset="0"/>
              </a:rPr>
              <a:t>Prostředky a cesty dosažení cíle</a:t>
            </a:r>
            <a:r>
              <a:rPr lang="cs-CZ" altLang="cs-CZ" sz="2000" dirty="0">
                <a:latin typeface="Times New Roman" panose="02020603050405020304" pitchFamily="18" charset="0"/>
                <a:cs typeface="Times New Roman" panose="02020603050405020304" pitchFamily="18" charset="0"/>
              </a:rPr>
              <a:t> (jakými metodami bude cíle dosahováno)</a:t>
            </a:r>
          </a:p>
          <a:p>
            <a:pPr marL="269875" indent="-250825" algn="just">
              <a:defRPr/>
            </a:pPr>
            <a:r>
              <a:rPr lang="cs-CZ" altLang="cs-CZ" sz="2000" dirty="0">
                <a:latin typeface="Times New Roman" panose="02020603050405020304" pitchFamily="18" charset="0"/>
                <a:cs typeface="Times New Roman" panose="02020603050405020304" pitchFamily="18" charset="0"/>
              </a:rPr>
              <a:t>V</a:t>
            </a:r>
            <a:r>
              <a:rPr lang="cs-CZ" altLang="cs-CZ" sz="2000" dirty="0" smtClean="0">
                <a:latin typeface="Times New Roman" panose="02020603050405020304" pitchFamily="18" charset="0"/>
                <a:cs typeface="Times New Roman" panose="02020603050405020304" pitchFamily="18" charset="0"/>
              </a:rPr>
              <a:t>ěcný </a:t>
            </a:r>
            <a:r>
              <a:rPr lang="cs-CZ" altLang="cs-CZ" sz="2000" dirty="0">
                <a:latin typeface="Times New Roman" panose="02020603050405020304" pitchFamily="18" charset="0"/>
                <a:cs typeface="Times New Roman" panose="02020603050405020304" pitchFamily="18" charset="0"/>
              </a:rPr>
              <a:t>obsah: nástin učiva, </a:t>
            </a:r>
            <a:r>
              <a:rPr lang="cs-CZ" altLang="cs-CZ" sz="2000" b="1" dirty="0">
                <a:latin typeface="Times New Roman" panose="02020603050405020304" pitchFamily="18" charset="0"/>
                <a:cs typeface="Times New Roman" panose="02020603050405020304" pitchFamily="18" charset="0"/>
              </a:rPr>
              <a:t>vymezení základního </a:t>
            </a:r>
            <a:r>
              <a:rPr lang="cs-CZ" altLang="cs-CZ" sz="2000" b="1" dirty="0" smtClean="0">
                <a:latin typeface="Times New Roman" panose="02020603050405020304" pitchFamily="18" charset="0"/>
                <a:cs typeface="Times New Roman" panose="02020603050405020304" pitchFamily="18" charset="0"/>
              </a:rPr>
              <a:t>učiva.</a:t>
            </a:r>
            <a:endParaRPr lang="cs-CZ" altLang="cs-CZ" sz="2000" b="1" dirty="0">
              <a:latin typeface="Times New Roman" panose="02020603050405020304" pitchFamily="18" charset="0"/>
              <a:cs typeface="Times New Roman" panose="02020603050405020304" pitchFamily="18" charset="0"/>
            </a:endParaRPr>
          </a:p>
          <a:p>
            <a:pPr marL="269875" indent="-250825" algn="just">
              <a:defRPr/>
            </a:pPr>
            <a:r>
              <a:rPr lang="cs-CZ" altLang="cs-CZ" sz="2000" dirty="0">
                <a:latin typeface="Times New Roman" panose="02020603050405020304" pitchFamily="18" charset="0"/>
                <a:cs typeface="Times New Roman" panose="02020603050405020304" pitchFamily="18" charset="0"/>
              </a:rPr>
              <a:t>M</a:t>
            </a:r>
            <a:r>
              <a:rPr lang="cs-CZ" altLang="cs-CZ" sz="2000" dirty="0" smtClean="0">
                <a:latin typeface="Times New Roman" panose="02020603050405020304" pitchFamily="18" charset="0"/>
                <a:cs typeface="Times New Roman" panose="02020603050405020304" pitchFamily="18" charset="0"/>
              </a:rPr>
              <a:t>etodika</a:t>
            </a:r>
            <a:r>
              <a:rPr lang="cs-CZ" altLang="cs-CZ" sz="2000" dirty="0">
                <a:latin typeface="Times New Roman" panose="02020603050405020304" pitchFamily="18" charset="0"/>
                <a:cs typeface="Times New Roman" panose="02020603050405020304" pitchFamily="18" charset="0"/>
              </a:rPr>
              <a:t>, metodický postup, volba vyučovacích metod, didaktické </a:t>
            </a:r>
            <a:r>
              <a:rPr lang="cs-CZ" altLang="cs-CZ" sz="2000" dirty="0" smtClean="0">
                <a:latin typeface="Times New Roman" panose="02020603050405020304" pitchFamily="18" charset="0"/>
                <a:cs typeface="Times New Roman" panose="02020603050405020304" pitchFamily="18" charset="0"/>
              </a:rPr>
              <a:t>pomůcky.</a:t>
            </a:r>
            <a:endParaRPr lang="cs-CZ" altLang="cs-CZ" sz="2000" dirty="0">
              <a:latin typeface="Times New Roman" panose="02020603050405020304" pitchFamily="18" charset="0"/>
              <a:cs typeface="Times New Roman" panose="02020603050405020304" pitchFamily="18" charset="0"/>
            </a:endParaRPr>
          </a:p>
          <a:p>
            <a:pPr marL="609600" indent="-609600" algn="just">
              <a:buNone/>
              <a:defRPr/>
            </a:pPr>
            <a:r>
              <a:rPr lang="cs-CZ" altLang="cs-CZ" sz="2000" b="1" dirty="0">
                <a:latin typeface="Times New Roman" panose="02020603050405020304" pitchFamily="18" charset="0"/>
                <a:cs typeface="Times New Roman" panose="02020603050405020304" pitchFamily="18" charset="0"/>
              </a:rPr>
              <a:t> 3.  Organizace vyučovací hodiny</a:t>
            </a:r>
          </a:p>
          <a:p>
            <a:pPr marL="250825" indent="-250825" algn="just">
              <a:defRPr/>
            </a:pPr>
            <a:r>
              <a:rPr lang="cs-CZ" altLang="cs-CZ" sz="2000" dirty="0">
                <a:latin typeface="Times New Roman" panose="02020603050405020304" pitchFamily="18" charset="0"/>
                <a:cs typeface="Times New Roman" panose="02020603050405020304" pitchFamily="18" charset="0"/>
              </a:rPr>
              <a:t>K</a:t>
            </a:r>
            <a:r>
              <a:rPr lang="cs-CZ" altLang="cs-CZ" sz="2000" dirty="0" smtClean="0">
                <a:latin typeface="Times New Roman" panose="02020603050405020304" pitchFamily="18" charset="0"/>
                <a:cs typeface="Times New Roman" panose="02020603050405020304" pitchFamily="18" charset="0"/>
              </a:rPr>
              <a:t>teré </a:t>
            </a:r>
            <a:r>
              <a:rPr lang="cs-CZ" altLang="cs-CZ" sz="2000" dirty="0">
                <a:latin typeface="Times New Roman" panose="02020603050405020304" pitchFamily="18" charset="0"/>
                <a:cs typeface="Times New Roman" panose="02020603050405020304" pitchFamily="18" charset="0"/>
              </a:rPr>
              <a:t>pracovní podmínky je nutno </a:t>
            </a:r>
            <a:r>
              <a:rPr lang="cs-CZ" altLang="cs-CZ" sz="2000" dirty="0" smtClean="0">
                <a:latin typeface="Times New Roman" panose="02020603050405020304" pitchFamily="18" charset="0"/>
                <a:cs typeface="Times New Roman" panose="02020603050405020304" pitchFamily="18" charset="0"/>
              </a:rPr>
              <a:t>zabezpečit.</a:t>
            </a:r>
            <a:endParaRPr lang="cs-CZ" altLang="cs-CZ" sz="2000" dirty="0">
              <a:latin typeface="Times New Roman" panose="02020603050405020304" pitchFamily="18" charset="0"/>
              <a:cs typeface="Times New Roman" panose="02020603050405020304" pitchFamily="18" charset="0"/>
            </a:endParaRPr>
          </a:p>
          <a:p>
            <a:pPr marL="250825" indent="-250825" algn="just">
              <a:defRPr/>
            </a:pPr>
            <a:r>
              <a:rPr lang="cs-CZ" altLang="cs-CZ" sz="2000" dirty="0">
                <a:latin typeface="Times New Roman" panose="02020603050405020304" pitchFamily="18" charset="0"/>
                <a:cs typeface="Times New Roman" panose="02020603050405020304" pitchFamily="18" charset="0"/>
              </a:rPr>
              <a:t>J</a:t>
            </a:r>
            <a:r>
              <a:rPr lang="cs-CZ" altLang="cs-CZ" sz="2000" dirty="0" smtClean="0">
                <a:latin typeface="Times New Roman" panose="02020603050405020304" pitchFamily="18" charset="0"/>
                <a:cs typeface="Times New Roman" panose="02020603050405020304" pitchFamily="18" charset="0"/>
              </a:rPr>
              <a:t>aký </a:t>
            </a:r>
            <a:r>
              <a:rPr lang="cs-CZ" altLang="cs-CZ" sz="2000" dirty="0">
                <a:latin typeface="Times New Roman" panose="02020603050405020304" pitchFamily="18" charset="0"/>
                <a:cs typeface="Times New Roman" panose="02020603050405020304" pitchFamily="18" charset="0"/>
              </a:rPr>
              <a:t>organizační typ hodiny bude mé metodické koncepci nejlépe </a:t>
            </a:r>
            <a:r>
              <a:rPr lang="cs-CZ" altLang="cs-CZ" sz="2000" dirty="0" smtClean="0">
                <a:latin typeface="Times New Roman" panose="02020603050405020304" pitchFamily="18" charset="0"/>
                <a:cs typeface="Times New Roman" panose="02020603050405020304" pitchFamily="18" charset="0"/>
              </a:rPr>
              <a:t>vyhovovat.</a:t>
            </a:r>
            <a:endParaRPr lang="cs-CZ" altLang="cs-CZ" sz="2000" b="1" dirty="0">
              <a:solidFill>
                <a:prstClr val="black"/>
              </a:solidFill>
              <a:latin typeface="Times New Roman" panose="02020603050405020304" pitchFamily="18" charset="0"/>
              <a:cs typeface="Times New Roman" panose="02020603050405020304" pitchFamily="18" charset="0"/>
            </a:endParaRPr>
          </a:p>
          <a:p>
            <a:pPr marL="609600" lvl="0" indent="-609600" algn="just">
              <a:buNone/>
              <a:defRPr/>
            </a:pPr>
            <a:r>
              <a:rPr lang="cs-CZ" altLang="cs-CZ" sz="2000" b="1" dirty="0" smtClean="0">
                <a:solidFill>
                  <a:prstClr val="black"/>
                </a:solidFill>
                <a:latin typeface="Times New Roman" panose="02020603050405020304" pitchFamily="18" charset="0"/>
                <a:cs typeface="Times New Roman" panose="02020603050405020304" pitchFamily="18" charset="0"/>
              </a:rPr>
              <a:t>4</a:t>
            </a:r>
            <a:r>
              <a:rPr lang="cs-CZ" altLang="cs-CZ" sz="2000" b="1" dirty="0">
                <a:solidFill>
                  <a:prstClr val="black"/>
                </a:solidFill>
                <a:latin typeface="Times New Roman" panose="02020603050405020304" pitchFamily="18" charset="0"/>
                <a:cs typeface="Times New Roman" panose="02020603050405020304" pitchFamily="18" charset="0"/>
              </a:rPr>
              <a:t>.  Zvláštní didaktická hlediska</a:t>
            </a:r>
          </a:p>
          <a:p>
            <a:pPr marL="250825" indent="-250825" algn="just">
              <a:defRPr/>
            </a:pPr>
            <a:r>
              <a:rPr lang="cs-CZ" altLang="cs-CZ" sz="2000" dirty="0">
                <a:solidFill>
                  <a:prstClr val="black"/>
                </a:solidFill>
                <a:latin typeface="Times New Roman" panose="02020603050405020304" pitchFamily="18" charset="0"/>
                <a:cs typeface="Times New Roman" panose="02020603050405020304" pitchFamily="18" charset="0"/>
              </a:rPr>
              <a:t>J</a:t>
            </a:r>
            <a:r>
              <a:rPr lang="cs-CZ" altLang="cs-CZ" sz="2000" dirty="0" smtClean="0">
                <a:solidFill>
                  <a:prstClr val="black"/>
                </a:solidFill>
                <a:latin typeface="Times New Roman" panose="02020603050405020304" pitchFamily="18" charset="0"/>
                <a:cs typeface="Times New Roman" panose="02020603050405020304" pitchFamily="18" charset="0"/>
              </a:rPr>
              <a:t>ak </a:t>
            </a:r>
            <a:r>
              <a:rPr lang="cs-CZ" altLang="cs-CZ" sz="2000" dirty="0">
                <a:solidFill>
                  <a:prstClr val="black"/>
                </a:solidFill>
                <a:latin typeface="Times New Roman" panose="02020603050405020304" pitchFamily="18" charset="0"/>
                <a:cs typeface="Times New Roman" panose="02020603050405020304" pitchFamily="18" charset="0"/>
              </a:rPr>
              <a:t>budu žáky aktivizovat?</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Co </a:t>
            </a:r>
            <a:r>
              <a:rPr lang="cs-CZ" altLang="cs-CZ" sz="2000" dirty="0">
                <a:solidFill>
                  <a:prstClr val="black"/>
                </a:solidFill>
                <a:latin typeface="Times New Roman" panose="02020603050405020304" pitchFamily="18" charset="0"/>
                <a:cs typeface="Times New Roman" panose="02020603050405020304" pitchFamily="18" charset="0"/>
              </a:rPr>
              <a:t>z učiva bude pro žáky nejobtížnější?</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Jak </a:t>
            </a:r>
            <a:r>
              <a:rPr lang="cs-CZ" altLang="cs-CZ" sz="2000" dirty="0">
                <a:solidFill>
                  <a:prstClr val="black"/>
                </a:solidFill>
                <a:latin typeface="Times New Roman" panose="02020603050405020304" pitchFamily="18" charset="0"/>
                <a:cs typeface="Times New Roman" panose="02020603050405020304" pitchFamily="18" charset="0"/>
              </a:rPr>
              <a:t>zajistím časovou a obsahovou kontinuitu v učivu (co už žáci o tématu </a:t>
            </a:r>
            <a:r>
              <a:rPr lang="cs-CZ" altLang="cs-CZ" sz="2000" dirty="0" smtClean="0">
                <a:solidFill>
                  <a:prstClr val="black"/>
                </a:solidFill>
                <a:latin typeface="Times New Roman" panose="02020603050405020304" pitchFamily="18" charset="0"/>
                <a:cs typeface="Times New Roman" panose="02020603050405020304" pitchFamily="18" charset="0"/>
              </a:rPr>
              <a:t>vědí, jak </a:t>
            </a:r>
            <a:r>
              <a:rPr lang="cs-CZ" altLang="cs-CZ" sz="2000" dirty="0">
                <a:solidFill>
                  <a:prstClr val="black"/>
                </a:solidFill>
                <a:latin typeface="Times New Roman" panose="02020603050405020304" pitchFamily="18" charset="0"/>
                <a:cs typeface="Times New Roman" panose="02020603050405020304" pitchFamily="18" charset="0"/>
              </a:rPr>
              <a:t>se uplatní mezipředmětové vztahy)?</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Jak </a:t>
            </a:r>
            <a:r>
              <a:rPr lang="cs-CZ" altLang="cs-CZ" sz="2000" dirty="0">
                <a:solidFill>
                  <a:prstClr val="black"/>
                </a:solidFill>
                <a:latin typeface="Times New Roman" panose="02020603050405020304" pitchFamily="18" charset="0"/>
                <a:cs typeface="Times New Roman" panose="02020603050405020304" pitchFamily="18" charset="0"/>
              </a:rPr>
              <a:t>zajistím diferencovaný a individuální přístup k žákům?</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Jak </a:t>
            </a:r>
            <a:r>
              <a:rPr lang="cs-CZ" altLang="cs-CZ" sz="2000" dirty="0">
                <a:solidFill>
                  <a:prstClr val="black"/>
                </a:solidFill>
                <a:latin typeface="Times New Roman" panose="02020603050405020304" pitchFamily="18" charset="0"/>
                <a:cs typeface="Times New Roman" panose="02020603050405020304" pitchFamily="18" charset="0"/>
              </a:rPr>
              <a:t>budu zajišťovat pracovní součinnost žáků?</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Jak </a:t>
            </a:r>
            <a:r>
              <a:rPr lang="cs-CZ" altLang="cs-CZ" sz="2000" dirty="0">
                <a:solidFill>
                  <a:prstClr val="black"/>
                </a:solidFill>
                <a:latin typeface="Times New Roman" panose="02020603050405020304" pitchFamily="18" charset="0"/>
                <a:cs typeface="Times New Roman" panose="02020603050405020304" pitchFamily="18" charset="0"/>
              </a:rPr>
              <a:t>budu zjišťovat jejich učební výsledky?</a:t>
            </a:r>
          </a:p>
          <a:p>
            <a:pPr marL="250825" indent="-250825" algn="just">
              <a:defRPr/>
            </a:pPr>
            <a:r>
              <a:rPr lang="cs-CZ" altLang="cs-CZ" sz="2000" dirty="0" smtClean="0">
                <a:solidFill>
                  <a:prstClr val="black"/>
                </a:solidFill>
                <a:latin typeface="Times New Roman" panose="02020603050405020304" pitchFamily="18" charset="0"/>
                <a:cs typeface="Times New Roman" panose="02020603050405020304" pitchFamily="18" charset="0"/>
              </a:rPr>
              <a:t>Vypracování </a:t>
            </a:r>
            <a:r>
              <a:rPr lang="cs-CZ" altLang="cs-CZ" sz="2000" dirty="0">
                <a:solidFill>
                  <a:prstClr val="black"/>
                </a:solidFill>
                <a:latin typeface="Times New Roman" panose="02020603050405020304" pitchFamily="18" charset="0"/>
                <a:cs typeface="Times New Roman" panose="02020603050405020304" pitchFamily="18" charset="0"/>
              </a:rPr>
              <a:t>systému otázek a úkolů k </a:t>
            </a:r>
            <a:r>
              <a:rPr lang="cs-CZ" altLang="cs-CZ" sz="2000" dirty="0" smtClean="0">
                <a:solidFill>
                  <a:prstClr val="black"/>
                </a:solidFill>
                <a:latin typeface="Times New Roman" panose="02020603050405020304" pitchFamily="18" charset="0"/>
                <a:cs typeface="Times New Roman" panose="02020603050405020304" pitchFamily="18" charset="0"/>
              </a:rPr>
              <a:t>procvičení </a:t>
            </a:r>
            <a:r>
              <a:rPr lang="cs-CZ" altLang="cs-CZ" sz="2000" dirty="0">
                <a:solidFill>
                  <a:prstClr val="black"/>
                </a:solidFill>
                <a:latin typeface="Times New Roman" panose="02020603050405020304" pitchFamily="18" charset="0"/>
                <a:cs typeface="Times New Roman" panose="02020603050405020304" pitchFamily="18" charset="0"/>
              </a:rPr>
              <a:t>a ověření zvládnutí učiva</a:t>
            </a:r>
          </a:p>
          <a:p>
            <a:pPr marL="250825" indent="-250825" algn="just">
              <a:defRPr/>
            </a:pPr>
            <a:r>
              <a:rPr lang="cs-CZ" altLang="cs-CZ" sz="2000" dirty="0">
                <a:solidFill>
                  <a:prstClr val="black"/>
                </a:solidFill>
                <a:latin typeface="Times New Roman" panose="02020603050405020304" pitchFamily="18" charset="0"/>
                <a:cs typeface="Times New Roman" panose="02020603050405020304" pitchFamily="18" charset="0"/>
              </a:rPr>
              <a:t> </a:t>
            </a:r>
            <a:r>
              <a:rPr lang="cs-CZ" altLang="cs-CZ" sz="2000" dirty="0" smtClean="0">
                <a:solidFill>
                  <a:prstClr val="black"/>
                </a:solidFill>
                <a:latin typeface="Times New Roman" panose="02020603050405020304" pitchFamily="18" charset="0"/>
                <a:cs typeface="Times New Roman" panose="02020603050405020304" pitchFamily="18" charset="0"/>
              </a:rPr>
              <a:t>Hlediska </a:t>
            </a:r>
            <a:r>
              <a:rPr lang="cs-CZ" altLang="cs-CZ" sz="2000" dirty="0">
                <a:solidFill>
                  <a:prstClr val="black"/>
                </a:solidFill>
                <a:latin typeface="Times New Roman" panose="02020603050405020304" pitchFamily="18" charset="0"/>
                <a:cs typeface="Times New Roman" panose="02020603050405020304" pitchFamily="18" charset="0"/>
              </a:rPr>
              <a:t>hygienická a bezpečnostní.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75</a:t>
            </a:fld>
            <a:endParaRPr lang="cs-CZ"/>
          </a:p>
        </p:txBody>
      </p:sp>
    </p:spTree>
    <p:extLst>
      <p:ext uri="{BB962C8B-B14F-4D97-AF65-F5344CB8AC3E}">
        <p14:creationId xmlns:p14="http://schemas.microsoft.com/office/powerpoint/2010/main" val="23722275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1588" indent="17463" algn="just">
              <a:buNone/>
              <a:defRPr/>
            </a:pPr>
            <a:r>
              <a:rPr lang="cs-CZ" altLang="cs-CZ" sz="2000" b="1" dirty="0">
                <a:latin typeface="Times New Roman" panose="02020603050405020304" pitchFamily="18" charset="0"/>
                <a:cs typeface="Times New Roman" panose="02020603050405020304" pitchFamily="18" charset="0"/>
              </a:rPr>
              <a:t>5. Výchovné možnosti </a:t>
            </a:r>
            <a:r>
              <a:rPr lang="cs-CZ" altLang="cs-CZ" sz="2000" dirty="0">
                <a:latin typeface="Times New Roman" panose="02020603050405020304" pitchFamily="18" charset="0"/>
                <a:cs typeface="Times New Roman" panose="02020603050405020304" pitchFamily="18" charset="0"/>
              </a:rPr>
              <a:t>(jak mohu učivo využít, které stránky osobnosti mohou být ovlivněny</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1588" indent="17463" algn="just">
              <a:buNone/>
              <a:defRPr/>
            </a:pPr>
            <a:r>
              <a:rPr lang="cs-CZ" altLang="cs-CZ" sz="2000" b="1" dirty="0">
                <a:latin typeface="Times New Roman" panose="02020603050405020304" pitchFamily="18" charset="0"/>
                <a:cs typeface="Times New Roman" panose="02020603050405020304" pitchFamily="18" charset="0"/>
              </a:rPr>
              <a:t>6.  Časový projekt vyučovací hodiny</a:t>
            </a:r>
          </a:p>
          <a:p>
            <a:pPr marL="176213" indent="-176213" algn="just">
              <a:defRPr/>
            </a:pPr>
            <a:r>
              <a:rPr lang="cs-CZ" altLang="cs-CZ" sz="2000" dirty="0">
                <a:latin typeface="Times New Roman" panose="02020603050405020304" pitchFamily="18" charset="0"/>
                <a:cs typeface="Times New Roman" panose="02020603050405020304" pitchFamily="18" charset="0"/>
              </a:rPr>
              <a:t>K</a:t>
            </a:r>
            <a:r>
              <a:rPr lang="cs-CZ" altLang="cs-CZ" sz="2000" dirty="0" smtClean="0">
                <a:latin typeface="Times New Roman" panose="02020603050405020304" pitchFamily="18" charset="0"/>
                <a:cs typeface="Times New Roman" panose="02020603050405020304" pitchFamily="18" charset="0"/>
              </a:rPr>
              <a:t>olik </a:t>
            </a:r>
            <a:r>
              <a:rPr lang="cs-CZ" altLang="cs-CZ" sz="2000" dirty="0">
                <a:latin typeface="Times New Roman" panose="02020603050405020304" pitchFamily="18" charset="0"/>
                <a:cs typeface="Times New Roman" panose="02020603050405020304" pitchFamily="18" charset="0"/>
              </a:rPr>
              <a:t>času bude věnováno jednotlivým fázím hodiny?</a:t>
            </a:r>
          </a:p>
          <a:p>
            <a:pPr marL="176213" indent="-176213" algn="just">
              <a:defRPr/>
            </a:pPr>
            <a:r>
              <a:rPr lang="cs-CZ" altLang="cs-CZ" sz="2000" dirty="0" smtClean="0">
                <a:latin typeface="Times New Roman" panose="02020603050405020304" pitchFamily="18" charset="0"/>
                <a:cs typeface="Times New Roman" panose="02020603050405020304" pitchFamily="18" charset="0"/>
              </a:rPr>
              <a:t>Kolik </a:t>
            </a:r>
            <a:r>
              <a:rPr lang="cs-CZ" altLang="cs-CZ" sz="2000" dirty="0">
                <a:latin typeface="Times New Roman" panose="02020603050405020304" pitchFamily="18" charset="0"/>
                <a:cs typeface="Times New Roman" panose="02020603050405020304" pitchFamily="18" charset="0"/>
              </a:rPr>
              <a:t>času si vyžádá domácí příprava žáků na další vyučovací hodinu?</a:t>
            </a:r>
          </a:p>
          <a:p>
            <a:pPr marL="1588" indent="17463" algn="just">
              <a:buNone/>
              <a:defRPr/>
            </a:pPr>
            <a:endParaRPr lang="cs-CZ" altLang="cs-CZ" sz="2000" b="1" dirty="0">
              <a:latin typeface="Times New Roman" panose="02020603050405020304" pitchFamily="18" charset="0"/>
              <a:cs typeface="Times New Roman" panose="02020603050405020304" pitchFamily="18" charset="0"/>
            </a:endParaRPr>
          </a:p>
          <a:p>
            <a:pPr marL="1588" indent="17463" algn="just">
              <a:buNone/>
              <a:defRPr/>
            </a:pPr>
            <a:r>
              <a:rPr lang="cs-CZ" altLang="cs-CZ" sz="2000" dirty="0">
                <a:latin typeface="Times New Roman" panose="02020603050405020304" pitchFamily="18" charset="0"/>
                <a:cs typeface="Times New Roman" panose="02020603050405020304" pitchFamily="18" charset="0"/>
              </a:rPr>
              <a:t>Příprava může mít i jinou podobu. Zkušení učitelé si přípravy zpracovávají a zakládají pro další využití. </a:t>
            </a:r>
          </a:p>
          <a:p>
            <a:pPr marL="0" indent="0">
              <a:buNone/>
            </a:pPr>
            <a:endParaRPr lang="cs-CZ"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76</a:t>
            </a:fld>
            <a:endParaRPr lang="cs-CZ"/>
          </a:p>
        </p:txBody>
      </p:sp>
    </p:spTree>
    <p:extLst>
      <p:ext uri="{BB962C8B-B14F-4D97-AF65-F5344CB8AC3E}">
        <p14:creationId xmlns:p14="http://schemas.microsoft.com/office/powerpoint/2010/main" val="32475065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120680"/>
          </a:xfrm>
        </p:spPr>
        <p:txBody>
          <a:bodyPr>
            <a:normAutofit fontScale="92500" lnSpcReduction="10000"/>
          </a:bodyPr>
          <a:lstStyle/>
          <a:p>
            <a:pPr marL="0" indent="0" algn="just">
              <a:lnSpc>
                <a:spcPct val="110000"/>
              </a:lnSpc>
              <a:spcBef>
                <a:spcPts val="0"/>
              </a:spcBef>
              <a:buNone/>
            </a:pPr>
            <a:r>
              <a:rPr lang="cs-CZ" sz="2800" b="1" dirty="0">
                <a:solidFill>
                  <a:schemeClr val="accent6">
                    <a:lumMod val="50000"/>
                  </a:schemeClr>
                </a:solidFill>
                <a:latin typeface="Times New Roman" panose="02020603050405020304" pitchFamily="18" charset="0"/>
                <a:cs typeface="Times New Roman" panose="02020603050405020304" pitchFamily="18" charset="0"/>
              </a:rPr>
              <a:t>12. K</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lima </a:t>
            </a:r>
            <a:r>
              <a:rPr lang="cs-CZ" sz="2800" b="1" dirty="0">
                <a:solidFill>
                  <a:schemeClr val="accent6">
                    <a:lumMod val="50000"/>
                  </a:schemeClr>
                </a:solidFill>
                <a:latin typeface="Times New Roman" panose="02020603050405020304" pitchFamily="18" charset="0"/>
                <a:cs typeface="Times New Roman" panose="02020603050405020304" pitchFamily="18" charset="0"/>
              </a:rPr>
              <a:t>školy, atmosféra výuky, prostředí </a:t>
            </a: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výuky</a:t>
            </a:r>
          </a:p>
          <a:p>
            <a:pPr marL="0" indent="0" algn="just">
              <a:lnSpc>
                <a:spcPct val="110000"/>
              </a:lnSpc>
              <a:spcBef>
                <a:spcPts val="0"/>
              </a:spcBef>
              <a:buNone/>
            </a:pPr>
            <a:endParaRPr lang="cs-CZ" sz="2000" b="1" dirty="0" smtClean="0">
              <a:solidFill>
                <a:schemeClr val="accent6">
                  <a:lumMod val="50000"/>
                </a:schemeClr>
              </a:solidFill>
              <a:latin typeface="Times New Roman" panose="02020603050405020304" pitchFamily="18" charset="0"/>
              <a:cs typeface="Times New Roman" panose="02020603050405020304" pitchFamily="18" charset="0"/>
            </a:endParaRPr>
          </a:p>
          <a:p>
            <a:pPr marL="0" lvl="0" indent="0" algn="just" fontAlgn="base">
              <a:lnSpc>
                <a:spcPct val="110000"/>
              </a:lnSpc>
              <a:spcBef>
                <a:spcPts val="0"/>
              </a:spcBef>
              <a:buClr>
                <a:srgbClr val="FFCC00"/>
              </a:buClr>
              <a:buSzPct val="120000"/>
              <a:buNone/>
              <a:defRPr/>
            </a:pPr>
            <a:r>
              <a:rPr lang="cs-CZ" altLang="cs-CZ" sz="2200" b="1" kern="0" dirty="0">
                <a:solidFill>
                  <a:schemeClr val="accent6">
                    <a:lumMod val="50000"/>
                  </a:schemeClr>
                </a:solidFill>
                <a:latin typeface="Times New Roman" panose="02020603050405020304" pitchFamily="18" charset="0"/>
                <a:cs typeface="Times New Roman" panose="02020603050405020304" pitchFamily="18" charset="0"/>
              </a:rPr>
              <a:t>Klima </a:t>
            </a:r>
            <a:r>
              <a:rPr lang="cs-CZ" altLang="cs-CZ" sz="2200" b="1" kern="0" dirty="0" smtClean="0">
                <a:solidFill>
                  <a:schemeClr val="accent6">
                    <a:lumMod val="50000"/>
                  </a:schemeClr>
                </a:solidFill>
                <a:latin typeface="Times New Roman" panose="02020603050405020304" pitchFamily="18" charset="0"/>
                <a:cs typeface="Times New Roman" panose="02020603050405020304" pitchFamily="18" charset="0"/>
              </a:rPr>
              <a:t>školy a třídy </a:t>
            </a:r>
          </a:p>
          <a:p>
            <a:pPr marL="0" lvl="0" indent="0" algn="just" fontAlgn="base">
              <a:lnSpc>
                <a:spcPct val="110000"/>
              </a:lnSpc>
              <a:spcBef>
                <a:spcPts val="0"/>
              </a:spcBef>
              <a:buClr>
                <a:srgbClr val="FFCC00"/>
              </a:buClr>
              <a:buSzPct val="120000"/>
              <a:buNone/>
              <a:defRPr/>
            </a:pPr>
            <a:r>
              <a:rPr lang="cs-CZ" altLang="cs-CZ" sz="2200" kern="0" dirty="0">
                <a:latin typeface="Times New Roman" panose="02020603050405020304" pitchFamily="18" charset="0"/>
                <a:cs typeface="Times New Roman" panose="02020603050405020304" pitchFamily="18" charset="0"/>
              </a:rPr>
              <a:t>S</a:t>
            </a:r>
            <a:r>
              <a:rPr lang="cs-CZ" altLang="cs-CZ" sz="2200" kern="0" dirty="0" smtClean="0">
                <a:latin typeface="Times New Roman" panose="02020603050405020304" pitchFamily="18" charset="0"/>
                <a:cs typeface="Times New Roman" panose="02020603050405020304" pitchFamily="18" charset="0"/>
              </a:rPr>
              <a:t>ociálně </a:t>
            </a:r>
            <a:r>
              <a:rPr lang="cs-CZ" altLang="cs-CZ" sz="2200" kern="0" dirty="0">
                <a:latin typeface="Times New Roman" panose="02020603050405020304" pitchFamily="18" charset="0"/>
                <a:cs typeface="Times New Roman" panose="02020603050405020304" pitchFamily="18" charset="0"/>
              </a:rPr>
              <a:t>psychologická proměnná. Představuje dlouhodobější stav (dlouhodobější sociálně emocionální naladění, zobecněné postoje a vztahy, emocionální odpovědi žáků dané třídy na události ve třídě). </a:t>
            </a:r>
          </a:p>
          <a:p>
            <a:pPr marL="0" lvl="0" indent="0" algn="just" fontAlgn="base">
              <a:lnSpc>
                <a:spcPct val="110000"/>
              </a:lnSpc>
              <a:spcBef>
                <a:spcPts val="0"/>
              </a:spcBef>
              <a:buClr>
                <a:srgbClr val="FFCC00"/>
              </a:buClr>
              <a:buSzPct val="120000"/>
              <a:buNone/>
              <a:defRPr/>
            </a:pPr>
            <a:r>
              <a:rPr lang="cs-CZ" altLang="cs-CZ" sz="2200" kern="0" dirty="0">
                <a:latin typeface="Times New Roman" panose="02020603050405020304" pitchFamily="18" charset="0"/>
                <a:cs typeface="Times New Roman" panose="02020603050405020304" pitchFamily="18" charset="0"/>
              </a:rPr>
              <a:t>Klima ovlivňuje žákovo učení i učitelovo vyučování. Podílí se na něm tyto prvky: typ školy, </a:t>
            </a:r>
            <a:r>
              <a:rPr lang="cs-CZ" altLang="cs-CZ" sz="2200" kern="0" dirty="0" smtClean="0">
                <a:latin typeface="Times New Roman" panose="02020603050405020304" pitchFamily="18" charset="0"/>
                <a:cs typeface="Times New Roman" panose="02020603050405020304" pitchFamily="18" charset="0"/>
              </a:rPr>
              <a:t>zvláštnosti </a:t>
            </a:r>
            <a:r>
              <a:rPr lang="cs-CZ" altLang="cs-CZ" sz="2200" kern="0" dirty="0">
                <a:latin typeface="Times New Roman" panose="02020603050405020304" pitchFamily="18" charset="0"/>
                <a:cs typeface="Times New Roman" panose="02020603050405020304" pitchFamily="18" charset="0"/>
              </a:rPr>
              <a:t>třídy, ročník a věk žáků, pohlaví žáků, zvláštnosti žáků, charakter vyuč. </a:t>
            </a:r>
            <a:r>
              <a:rPr lang="cs-CZ" altLang="cs-CZ" sz="2200" kern="0" dirty="0" smtClean="0">
                <a:latin typeface="Times New Roman" panose="02020603050405020304" pitchFamily="18" charset="0"/>
                <a:cs typeface="Times New Roman" panose="02020603050405020304" pitchFamily="18" charset="0"/>
              </a:rPr>
              <a:t>předmětů</a:t>
            </a:r>
            <a:r>
              <a:rPr lang="cs-CZ" altLang="cs-CZ" sz="2200" kern="0" dirty="0">
                <a:latin typeface="Times New Roman" panose="02020603050405020304" pitchFamily="18" charset="0"/>
                <a:cs typeface="Times New Roman" panose="02020603050405020304" pitchFamily="18" charset="0"/>
              </a:rPr>
              <a:t>, osobnost učitele.</a:t>
            </a:r>
          </a:p>
          <a:p>
            <a:pPr marL="0" lvl="0" indent="0" algn="just" fontAlgn="base">
              <a:lnSpc>
                <a:spcPct val="110000"/>
              </a:lnSpc>
              <a:spcBef>
                <a:spcPts val="0"/>
              </a:spcBef>
              <a:buClr>
                <a:srgbClr val="FFCC00"/>
              </a:buClr>
              <a:buSzPct val="120000"/>
              <a:buNone/>
              <a:defRPr/>
            </a:pPr>
            <a:r>
              <a:rPr lang="cs-CZ" altLang="cs-CZ" sz="2200" b="1" kern="0" dirty="0">
                <a:latin typeface="Times New Roman" panose="02020603050405020304" pitchFamily="18" charset="0"/>
                <a:cs typeface="Times New Roman" panose="02020603050405020304" pitchFamily="18" charset="0"/>
              </a:rPr>
              <a:t>Klima školy (třídy) </a:t>
            </a:r>
            <a:r>
              <a:rPr lang="cs-CZ" altLang="cs-CZ" sz="2200" b="1" kern="0" dirty="0" smtClean="0">
                <a:latin typeface="Times New Roman" panose="02020603050405020304" pitchFamily="18" charset="0"/>
                <a:cs typeface="Times New Roman" panose="02020603050405020304" pitchFamily="18" charset="0"/>
              </a:rPr>
              <a:t>ovlivňuje žákovo učení a práci učitele, </a:t>
            </a:r>
            <a:r>
              <a:rPr lang="cs-CZ" altLang="cs-CZ" sz="2200" kern="0" dirty="0" smtClean="0">
                <a:latin typeface="Times New Roman" panose="02020603050405020304" pitchFamily="18" charset="0"/>
                <a:cs typeface="Times New Roman" panose="02020603050405020304" pitchFamily="18" charset="0"/>
              </a:rPr>
              <a:t>jejich výkony a motivaci. Měl by být by </a:t>
            </a:r>
            <a:r>
              <a:rPr lang="cs-CZ" altLang="cs-CZ" sz="2200" kern="0" dirty="0">
                <a:latin typeface="Times New Roman" panose="02020603050405020304" pitchFamily="18" charset="0"/>
                <a:cs typeface="Times New Roman" panose="02020603050405020304" pitchFamily="18" charset="0"/>
              </a:rPr>
              <a:t>mělo být: optimistické, v duchu spolupráce. Prostředí aktivizující, </a:t>
            </a:r>
            <a:r>
              <a:rPr lang="cs-CZ" altLang="cs-CZ" sz="2200" kern="0" dirty="0" smtClean="0">
                <a:latin typeface="Times New Roman" panose="02020603050405020304" pitchFamily="18" charset="0"/>
                <a:cs typeface="Times New Roman" panose="02020603050405020304" pitchFamily="18" charset="0"/>
              </a:rPr>
              <a:t>přiměřené </a:t>
            </a:r>
            <a:r>
              <a:rPr lang="cs-CZ" altLang="cs-CZ" sz="2200" kern="0" dirty="0">
                <a:latin typeface="Times New Roman" panose="02020603050405020304" pitchFamily="18" charset="0"/>
                <a:cs typeface="Times New Roman" panose="02020603050405020304" pitchFamily="18" charset="0"/>
              </a:rPr>
              <a:t>náročnosti, vzájemné důvěry, pedagogického taktu  a radostné pracovní pohody.</a:t>
            </a:r>
          </a:p>
          <a:p>
            <a:pPr marL="0" lvl="0" indent="0" algn="just" fontAlgn="base">
              <a:lnSpc>
                <a:spcPct val="110000"/>
              </a:lnSpc>
              <a:spcBef>
                <a:spcPts val="0"/>
              </a:spcBef>
              <a:buClr>
                <a:srgbClr val="FFCC00"/>
              </a:buClr>
              <a:buSzPct val="120000"/>
              <a:buNone/>
              <a:defRPr/>
            </a:pPr>
            <a:endParaRPr lang="cs-CZ" altLang="cs-CZ" sz="2200" b="1" kern="0" dirty="0" smtClean="0">
              <a:latin typeface="Times New Roman" panose="02020603050405020304" pitchFamily="18" charset="0"/>
              <a:cs typeface="Times New Roman" panose="02020603050405020304" pitchFamily="18" charset="0"/>
            </a:endParaRPr>
          </a:p>
          <a:p>
            <a:pPr marL="0" lvl="0" indent="0" algn="just" fontAlgn="base">
              <a:lnSpc>
                <a:spcPct val="110000"/>
              </a:lnSpc>
              <a:spcBef>
                <a:spcPts val="0"/>
              </a:spcBef>
              <a:buClr>
                <a:srgbClr val="FFCC00"/>
              </a:buClr>
              <a:buSzPct val="120000"/>
              <a:buNone/>
              <a:defRPr/>
            </a:pPr>
            <a:r>
              <a:rPr lang="cs-CZ" altLang="cs-CZ" sz="2200" b="1" kern="0" dirty="0" smtClean="0">
                <a:solidFill>
                  <a:schemeClr val="accent6">
                    <a:lumMod val="50000"/>
                  </a:schemeClr>
                </a:solidFill>
                <a:latin typeface="Times New Roman" panose="02020603050405020304" pitchFamily="18" charset="0"/>
                <a:cs typeface="Times New Roman" panose="02020603050405020304" pitchFamily="18" charset="0"/>
              </a:rPr>
              <a:t>Atmosféra </a:t>
            </a:r>
            <a:r>
              <a:rPr lang="cs-CZ" altLang="cs-CZ" sz="2200" b="1" kern="0" dirty="0">
                <a:solidFill>
                  <a:schemeClr val="accent6">
                    <a:lumMod val="50000"/>
                  </a:schemeClr>
                </a:solidFill>
                <a:latin typeface="Times New Roman" panose="02020603050405020304" pitchFamily="18" charset="0"/>
                <a:cs typeface="Times New Roman" panose="02020603050405020304" pitchFamily="18" charset="0"/>
              </a:rPr>
              <a:t>ve </a:t>
            </a:r>
            <a:r>
              <a:rPr lang="cs-CZ" altLang="cs-CZ" sz="2200" b="1" kern="0" dirty="0" smtClean="0">
                <a:solidFill>
                  <a:schemeClr val="accent6">
                    <a:lumMod val="50000"/>
                  </a:schemeClr>
                </a:solidFill>
                <a:latin typeface="Times New Roman" panose="02020603050405020304" pitchFamily="18" charset="0"/>
                <a:cs typeface="Times New Roman" panose="02020603050405020304" pitchFamily="18" charset="0"/>
              </a:rPr>
              <a:t>třídě </a:t>
            </a:r>
            <a:endParaRPr lang="cs-CZ" altLang="cs-CZ" sz="2200" kern="0" dirty="0">
              <a:latin typeface="Times New Roman" panose="02020603050405020304" pitchFamily="18" charset="0"/>
              <a:cs typeface="Times New Roman" panose="02020603050405020304" pitchFamily="18" charset="0"/>
            </a:endParaRPr>
          </a:p>
          <a:p>
            <a:pPr marL="0" lvl="0" indent="0" algn="just" fontAlgn="base">
              <a:lnSpc>
                <a:spcPct val="110000"/>
              </a:lnSpc>
              <a:spcBef>
                <a:spcPts val="0"/>
              </a:spcBef>
              <a:buClr>
                <a:srgbClr val="FFCC00"/>
              </a:buClr>
              <a:buSzPct val="120000"/>
              <a:buNone/>
              <a:defRPr/>
            </a:pPr>
            <a:r>
              <a:rPr lang="cs-CZ" altLang="cs-CZ" sz="2200" kern="0" dirty="0" smtClean="0">
                <a:latin typeface="Times New Roman" panose="02020603050405020304" pitchFamily="18" charset="0"/>
                <a:cs typeface="Times New Roman" panose="02020603050405020304" pitchFamily="18" charset="0"/>
              </a:rPr>
              <a:t> </a:t>
            </a:r>
            <a:r>
              <a:rPr lang="cs-CZ" altLang="cs-CZ" sz="2200" kern="0" dirty="0">
                <a:latin typeface="Times New Roman" panose="02020603050405020304" pitchFamily="18" charset="0"/>
                <a:cs typeface="Times New Roman" panose="02020603050405020304" pitchFamily="18" charset="0"/>
              </a:rPr>
              <a:t>K</a:t>
            </a:r>
            <a:r>
              <a:rPr lang="cs-CZ" altLang="cs-CZ" sz="2200" kern="0" dirty="0" smtClean="0">
                <a:latin typeface="Times New Roman" panose="02020603050405020304" pitchFamily="18" charset="0"/>
                <a:cs typeface="Times New Roman" panose="02020603050405020304" pitchFamily="18" charset="0"/>
              </a:rPr>
              <a:t>rátkodobější </a:t>
            </a:r>
            <a:r>
              <a:rPr lang="cs-CZ" altLang="cs-CZ" sz="2200" kern="0" dirty="0">
                <a:latin typeface="Times New Roman" panose="02020603050405020304" pitchFamily="18" charset="0"/>
                <a:cs typeface="Times New Roman" panose="02020603050405020304" pitchFamily="18" charset="0"/>
              </a:rPr>
              <a:t>jev ve třídě (škole). Je podmíněn vzniklou pedagogickou situací. Může se změnit během dne i vyučovací hodiny. Specifickou atmosféru vyvolávají neobvyklé (konfliktní) situace. Jiná atmosféra je u mírnějšího učitele a jiná u přísného učitele. </a:t>
            </a:r>
            <a:endParaRPr lang="cs-CZ" sz="22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77</a:t>
            </a:fld>
            <a:endParaRPr lang="cs-CZ"/>
          </a:p>
        </p:txBody>
      </p:sp>
    </p:spTree>
    <p:extLst>
      <p:ext uri="{BB962C8B-B14F-4D97-AF65-F5344CB8AC3E}">
        <p14:creationId xmlns:p14="http://schemas.microsoft.com/office/powerpoint/2010/main" val="3695417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1588" indent="17463" algn="just">
              <a:spcBef>
                <a:spcPts val="0"/>
              </a:spcBef>
              <a:buNone/>
              <a:defRPr/>
            </a:pPr>
            <a:r>
              <a:rPr lang="cs-CZ" altLang="cs-CZ" sz="2000" dirty="0" smtClean="0">
                <a:latin typeface="Times New Roman" panose="02020603050405020304" pitchFamily="18" charset="0"/>
                <a:cs typeface="Times New Roman" panose="02020603050405020304" pitchFamily="18" charset="0"/>
              </a:rPr>
              <a:t>Existují </a:t>
            </a:r>
            <a:r>
              <a:rPr lang="cs-CZ" altLang="cs-CZ" sz="2000" dirty="0">
                <a:latin typeface="Times New Roman" panose="02020603050405020304" pitchFamily="18" charset="0"/>
                <a:cs typeface="Times New Roman" panose="02020603050405020304" pitchFamily="18" charset="0"/>
              </a:rPr>
              <a:t>různé přístupy k </a:t>
            </a:r>
            <a:r>
              <a:rPr lang="cs-CZ" altLang="cs-CZ" sz="2000" b="1" dirty="0">
                <a:latin typeface="Times New Roman" panose="02020603050405020304" pitchFamily="18" charset="0"/>
                <a:cs typeface="Times New Roman" panose="02020603050405020304" pitchFamily="18" charset="0"/>
              </a:rPr>
              <a:t>diagnostice klimatu školní třídy. Lze využít různých metod a technik. </a:t>
            </a:r>
            <a:endParaRPr lang="cs-CZ" altLang="cs-CZ" sz="2000" b="1" dirty="0" smtClean="0">
              <a:latin typeface="Times New Roman" panose="02020603050405020304" pitchFamily="18" charset="0"/>
              <a:cs typeface="Times New Roman" panose="02020603050405020304" pitchFamily="18" charset="0"/>
            </a:endParaRPr>
          </a:p>
          <a:p>
            <a:pPr algn="just">
              <a:spcBef>
                <a:spcPts val="0"/>
              </a:spcBef>
              <a:defRPr/>
            </a:pPr>
            <a:r>
              <a:rPr lang="cs-CZ" altLang="cs-CZ" sz="2000" dirty="0" smtClean="0">
                <a:latin typeface="Times New Roman" panose="02020603050405020304" pitchFamily="18" charset="0"/>
                <a:cs typeface="Times New Roman" panose="02020603050405020304" pitchFamily="18" charset="0"/>
              </a:rPr>
              <a:t>Pozorování </a:t>
            </a:r>
            <a:r>
              <a:rPr lang="cs-CZ" altLang="cs-CZ" sz="2000" dirty="0">
                <a:latin typeface="Times New Roman" panose="02020603050405020304" pitchFamily="18" charset="0"/>
                <a:cs typeface="Times New Roman" panose="02020603050405020304" pitchFamily="18" charset="0"/>
              </a:rPr>
              <a:t>činnosti učitelé a </a:t>
            </a:r>
            <a:r>
              <a:rPr lang="cs-CZ" altLang="cs-CZ" sz="2000" dirty="0" smtClean="0">
                <a:latin typeface="Times New Roman" panose="02020603050405020304" pitchFamily="18" charset="0"/>
                <a:cs typeface="Times New Roman" panose="02020603050405020304" pitchFamily="18" charset="0"/>
              </a:rPr>
              <a:t>žáků.</a:t>
            </a:r>
          </a:p>
          <a:p>
            <a:pPr algn="just">
              <a:spcBef>
                <a:spcPts val="0"/>
              </a:spcBef>
              <a:defRPr/>
            </a:pPr>
            <a:r>
              <a:rPr lang="cs-CZ" altLang="cs-CZ" sz="2000" dirty="0" smtClean="0">
                <a:latin typeface="Times New Roman" panose="02020603050405020304" pitchFamily="18" charset="0"/>
                <a:cs typeface="Times New Roman" panose="02020603050405020304" pitchFamily="18" charset="0"/>
              </a:rPr>
              <a:t>Dotazníky </a:t>
            </a:r>
            <a:r>
              <a:rPr lang="cs-CZ" altLang="cs-CZ" sz="2000" dirty="0">
                <a:latin typeface="Times New Roman" panose="02020603050405020304" pitchFamily="18" charset="0"/>
                <a:cs typeface="Times New Roman" panose="02020603050405020304" pitchFamily="18" charset="0"/>
              </a:rPr>
              <a:t>a posuzovací škály.</a:t>
            </a:r>
          </a:p>
          <a:p>
            <a:pPr marL="0" lvl="0" indent="0">
              <a:spcBef>
                <a:spcPts val="0"/>
              </a:spcBef>
              <a:buNone/>
            </a:pPr>
            <a:endParaRPr lang="cs-CZ" altLang="cs-CZ" sz="2000" b="1" kern="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altLang="cs-CZ" sz="2000" b="1" kern="0" dirty="0" smtClean="0">
                <a:solidFill>
                  <a:schemeClr val="accent6">
                    <a:lumMod val="50000"/>
                  </a:schemeClr>
                </a:solidFill>
                <a:latin typeface="Times New Roman" panose="02020603050405020304" pitchFamily="18" charset="0"/>
                <a:cs typeface="Times New Roman" panose="02020603050405020304" pitchFamily="18" charset="0"/>
              </a:rPr>
              <a:t>Prostředí</a:t>
            </a:r>
            <a:r>
              <a:rPr lang="cs-CZ" altLang="cs-CZ" sz="2000" b="1" kern="0" dirty="0" smtClean="0">
                <a:solidFill>
                  <a:prstClr val="black"/>
                </a:solidFill>
                <a:latin typeface="Times New Roman" panose="02020603050405020304" pitchFamily="18" charset="0"/>
                <a:cs typeface="Times New Roman" panose="02020603050405020304" pitchFamily="18" charset="0"/>
              </a:rPr>
              <a:t> </a:t>
            </a: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altLang="cs-CZ" sz="2000" kern="0" dirty="0">
                <a:solidFill>
                  <a:prstClr val="black"/>
                </a:solidFill>
                <a:latin typeface="Times New Roman" panose="02020603050405020304" pitchFamily="18" charset="0"/>
                <a:cs typeface="Times New Roman" panose="02020603050405020304" pitchFamily="18" charset="0"/>
              </a:rPr>
              <a:t>O</a:t>
            </a:r>
            <a:r>
              <a:rPr lang="cs-CZ" altLang="cs-CZ" sz="2000" kern="0" dirty="0" smtClean="0">
                <a:solidFill>
                  <a:prstClr val="black"/>
                </a:solidFill>
                <a:latin typeface="Times New Roman" panose="02020603050405020304" pitchFamily="18" charset="0"/>
                <a:cs typeface="Times New Roman" panose="02020603050405020304" pitchFamily="18" charset="0"/>
              </a:rPr>
              <a:t>becnější </a:t>
            </a:r>
            <a:r>
              <a:rPr lang="cs-CZ" altLang="cs-CZ" sz="2000" kern="0" dirty="0">
                <a:solidFill>
                  <a:prstClr val="black"/>
                </a:solidFill>
                <a:latin typeface="Times New Roman" panose="02020603050405020304" pitchFamily="18" charset="0"/>
                <a:cs typeface="Times New Roman" panose="02020603050405020304" pitchFamily="18" charset="0"/>
              </a:rPr>
              <a:t>pojem, zahrnuje kromě sociálně psychologických faktorů také vlivy architektonické, ergonomické (vybavení třídy, způsob uspořádání pracovních míst) a hygienické (vhodnost osvětlení, vytápění, větrání) apod. </a:t>
            </a:r>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78</a:t>
            </a:fld>
            <a:endParaRPr lang="cs-CZ"/>
          </a:p>
        </p:txBody>
      </p:sp>
    </p:spTree>
    <p:extLst>
      <p:ext uri="{BB962C8B-B14F-4D97-AF65-F5344CB8AC3E}">
        <p14:creationId xmlns:p14="http://schemas.microsoft.com/office/powerpoint/2010/main" val="17082845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fontScale="92500" lnSpcReduction="10000"/>
          </a:bodyPr>
          <a:lstStyle/>
          <a:p>
            <a:pPr marL="0" indent="0">
              <a:spcBef>
                <a:spcPts val="0"/>
              </a:spcBef>
              <a:buNone/>
            </a:pPr>
            <a:r>
              <a:rPr lang="cs-CZ" sz="2800" b="1" dirty="0" smtClean="0">
                <a:solidFill>
                  <a:schemeClr val="accent6">
                    <a:lumMod val="50000"/>
                  </a:schemeClr>
                </a:solidFill>
                <a:latin typeface="Times New Roman" panose="02020603050405020304" pitchFamily="18" charset="0"/>
                <a:cs typeface="Times New Roman" panose="02020603050405020304" pitchFamily="18" charset="0"/>
              </a:rPr>
              <a:t>Použité prameny:</a:t>
            </a:r>
          </a:p>
          <a:p>
            <a:pPr marL="0" lvl="0" indent="12700" algn="just" fontAlgn="base">
              <a:spcAft>
                <a:spcPct val="0"/>
              </a:spcAft>
              <a:buClr>
                <a:srgbClr val="FFCC00"/>
              </a:buClr>
              <a:buSzPct val="120000"/>
              <a:buNone/>
              <a:defRPr/>
            </a:pPr>
            <a:r>
              <a:rPr lang="cs-CZ" sz="2200" kern="0" dirty="0">
                <a:solidFill>
                  <a:srgbClr val="000000"/>
                </a:solidFill>
                <a:latin typeface="Times New Roman" pitchFamily="18" charset="0"/>
              </a:rPr>
              <a:t>BAJTOŠ, J. </a:t>
            </a:r>
            <a:r>
              <a:rPr lang="cs-CZ" sz="2200" i="1" kern="0" dirty="0">
                <a:solidFill>
                  <a:srgbClr val="000000"/>
                </a:solidFill>
                <a:latin typeface="Times New Roman" pitchFamily="18" charset="0"/>
              </a:rPr>
              <a:t>Didaktika technických </a:t>
            </a:r>
            <a:r>
              <a:rPr lang="cs-CZ" sz="2200" i="1" kern="0" dirty="0" err="1">
                <a:solidFill>
                  <a:srgbClr val="000000"/>
                </a:solidFill>
                <a:latin typeface="Times New Roman" pitchFamily="18" charset="0"/>
              </a:rPr>
              <a:t>predmetov</a:t>
            </a:r>
            <a:r>
              <a:rPr lang="cs-CZ" sz="2200" i="1" kern="0" dirty="0">
                <a:solidFill>
                  <a:srgbClr val="000000"/>
                </a:solidFill>
                <a:latin typeface="Times New Roman" pitchFamily="18" charset="0"/>
              </a:rPr>
              <a:t>. </a:t>
            </a:r>
            <a:r>
              <a:rPr lang="cs-CZ" sz="2200" kern="0" dirty="0">
                <a:solidFill>
                  <a:srgbClr val="000000"/>
                </a:solidFill>
                <a:latin typeface="Times New Roman" pitchFamily="18" charset="0"/>
              </a:rPr>
              <a:t>Žilina: Žilinská univerzita v Žilině,1999. ISBN 80-7100-646-7</a:t>
            </a:r>
            <a:r>
              <a:rPr lang="cs-CZ" sz="2200" kern="0" dirty="0" smtClean="0">
                <a:solidFill>
                  <a:srgbClr val="000000"/>
                </a:solidFill>
                <a:latin typeface="Times New Roman" pitchFamily="18" charset="0"/>
              </a:rPr>
              <a:t>.</a:t>
            </a:r>
            <a:endParaRPr lang="cs-CZ" sz="220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2200" dirty="0" smtClean="0">
                <a:solidFill>
                  <a:prstClr val="black"/>
                </a:solidFill>
                <a:latin typeface="Times New Roman" panose="02020603050405020304" pitchFamily="18" charset="0"/>
                <a:cs typeface="Times New Roman" panose="02020603050405020304" pitchFamily="18" charset="0"/>
              </a:rPr>
              <a:t>ČÁBALOVÁ, D. </a:t>
            </a:r>
            <a:r>
              <a:rPr lang="cs-CZ" sz="2200" i="1" dirty="0" smtClean="0">
                <a:solidFill>
                  <a:prstClr val="black"/>
                </a:solidFill>
                <a:latin typeface="Times New Roman" panose="02020603050405020304" pitchFamily="18" charset="0"/>
                <a:cs typeface="Times New Roman" panose="02020603050405020304" pitchFamily="18" charset="0"/>
              </a:rPr>
              <a:t>Pedagogika.</a:t>
            </a:r>
            <a:r>
              <a:rPr lang="cs-CZ" sz="2200" dirty="0" smtClean="0">
                <a:solidFill>
                  <a:prstClr val="black"/>
                </a:solidFill>
                <a:latin typeface="Times New Roman" panose="02020603050405020304" pitchFamily="18" charset="0"/>
                <a:cs typeface="Times New Roman" panose="02020603050405020304" pitchFamily="18" charset="0"/>
              </a:rPr>
              <a:t> Praha: </a:t>
            </a:r>
            <a:r>
              <a:rPr lang="cs-CZ" sz="2200" dirty="0" err="1" smtClean="0">
                <a:solidFill>
                  <a:prstClr val="black"/>
                </a:solidFill>
                <a:latin typeface="Times New Roman" panose="02020603050405020304" pitchFamily="18" charset="0"/>
                <a:cs typeface="Times New Roman" panose="02020603050405020304" pitchFamily="18" charset="0"/>
              </a:rPr>
              <a:t>Grada</a:t>
            </a:r>
            <a:r>
              <a:rPr lang="cs-CZ" sz="2200" dirty="0" smtClean="0">
                <a:solidFill>
                  <a:prstClr val="black"/>
                </a:solidFill>
                <a:latin typeface="Times New Roman" panose="02020603050405020304" pitchFamily="18" charset="0"/>
                <a:cs typeface="Times New Roman" panose="02020603050405020304" pitchFamily="18" charset="0"/>
              </a:rPr>
              <a:t>, 2011. ISBN 978-80-247-2993-0</a:t>
            </a:r>
          </a:p>
          <a:p>
            <a:pPr marL="0" lvl="0" indent="0" algn="just">
              <a:spcBef>
                <a:spcPts val="0"/>
              </a:spcBef>
              <a:buNone/>
            </a:pPr>
            <a:r>
              <a:rPr lang="cs-CZ" sz="2200" dirty="0" smtClean="0">
                <a:solidFill>
                  <a:prstClr val="black"/>
                </a:solidFill>
                <a:latin typeface="Times New Roman" panose="02020603050405020304" pitchFamily="18" charset="0"/>
                <a:cs typeface="Times New Roman" panose="02020603050405020304" pitchFamily="18" charset="0"/>
              </a:rPr>
              <a:t>KALHOUS</a:t>
            </a:r>
            <a:r>
              <a:rPr lang="cs-CZ" sz="2200" dirty="0">
                <a:solidFill>
                  <a:prstClr val="black"/>
                </a:solidFill>
                <a:latin typeface="Times New Roman" panose="02020603050405020304" pitchFamily="18" charset="0"/>
                <a:cs typeface="Times New Roman" panose="02020603050405020304" pitchFamily="18" charset="0"/>
              </a:rPr>
              <a:t>, Z., OBST, O. </a:t>
            </a:r>
            <a:r>
              <a:rPr lang="cs-CZ" sz="2200" i="1" dirty="0">
                <a:solidFill>
                  <a:prstClr val="black"/>
                </a:solidFill>
                <a:latin typeface="Times New Roman" panose="02020603050405020304" pitchFamily="18" charset="0"/>
                <a:cs typeface="Times New Roman" panose="02020603050405020304" pitchFamily="18" charset="0"/>
              </a:rPr>
              <a:t>Školní didaktika. </a:t>
            </a:r>
            <a:r>
              <a:rPr lang="cs-CZ" sz="2200" dirty="0">
                <a:solidFill>
                  <a:prstClr val="black"/>
                </a:solidFill>
                <a:latin typeface="Times New Roman" panose="02020603050405020304" pitchFamily="18" charset="0"/>
                <a:cs typeface="Times New Roman" panose="02020603050405020304" pitchFamily="18" charset="0"/>
              </a:rPr>
              <a:t>Praha: Portál, 2002. ISBN 80-717</a:t>
            </a:r>
          </a:p>
          <a:p>
            <a:pPr marL="0" lvl="0" indent="0" algn="just">
              <a:spcBef>
                <a:spcPts val="0"/>
              </a:spcBef>
              <a:buNone/>
            </a:pPr>
            <a:r>
              <a:rPr lang="cs-CZ" sz="2200" dirty="0">
                <a:solidFill>
                  <a:prstClr val="black"/>
                </a:solidFill>
                <a:latin typeface="Times New Roman" panose="02020603050405020304" pitchFamily="18" charset="0"/>
                <a:cs typeface="Times New Roman" panose="02020603050405020304" pitchFamily="18" charset="0"/>
              </a:rPr>
              <a:t>8-253-X.</a:t>
            </a:r>
            <a:endParaRPr lang="cs-CZ" sz="2200" dirty="0">
              <a:solidFill>
                <a:prstClr val="black"/>
              </a:solidFill>
              <a:latin typeface="Times New Roman"/>
              <a:ea typeface="Times New Roman"/>
            </a:endParaRPr>
          </a:p>
          <a:p>
            <a:pPr marL="0" lvl="0" indent="12700" algn="just" fontAlgn="base">
              <a:spcAft>
                <a:spcPct val="0"/>
              </a:spcAft>
              <a:buClr>
                <a:srgbClr val="FFCC00"/>
              </a:buClr>
              <a:buSzPct val="120000"/>
              <a:buNone/>
              <a:defRPr/>
            </a:pPr>
            <a:r>
              <a:rPr lang="cs-CZ" sz="2200" kern="0" dirty="0">
                <a:solidFill>
                  <a:srgbClr val="000000"/>
                </a:solidFill>
                <a:latin typeface="Times New Roman" pitchFamily="18" charset="0"/>
                <a:cs typeface="Times New Roman" pitchFamily="18" charset="0"/>
              </a:rPr>
              <a:t>MAŇAK, J. </a:t>
            </a:r>
            <a:r>
              <a:rPr lang="cs-CZ" sz="2200" i="1" kern="0" dirty="0">
                <a:solidFill>
                  <a:srgbClr val="000000"/>
                </a:solidFill>
                <a:latin typeface="Times New Roman" pitchFamily="18" charset="0"/>
                <a:cs typeface="Times New Roman" pitchFamily="18" charset="0"/>
              </a:rPr>
              <a:t>Nárys didaktiky. </a:t>
            </a:r>
            <a:r>
              <a:rPr lang="cs-CZ" sz="2200" kern="0" dirty="0">
                <a:solidFill>
                  <a:srgbClr val="000000"/>
                </a:solidFill>
                <a:latin typeface="Times New Roman" pitchFamily="18" charset="0"/>
                <a:cs typeface="Times New Roman" pitchFamily="18" charset="0"/>
              </a:rPr>
              <a:t>Brno: MU, 2001. ISBN 80-210-1661-2.</a:t>
            </a:r>
            <a:endParaRPr lang="cs-CZ" sz="2200" kern="0" dirty="0">
              <a:solidFill>
                <a:srgbClr val="000000"/>
              </a:solidFill>
              <a:latin typeface="Times New Roman" pitchFamily="18" charset="0"/>
            </a:endParaRPr>
          </a:p>
          <a:p>
            <a:pPr marL="0" indent="0" algn="just">
              <a:lnSpc>
                <a:spcPct val="115000"/>
              </a:lnSpc>
              <a:spcAft>
                <a:spcPts val="0"/>
              </a:spcAft>
              <a:buNone/>
            </a:pPr>
            <a:r>
              <a:rPr lang="cs-CZ" sz="2200" dirty="0">
                <a:latin typeface="Times New Roman"/>
                <a:ea typeface="Calibri"/>
                <a:cs typeface="Times New Roman"/>
              </a:rPr>
              <a:t>MAŇÁK, J., ŠVEC, V. </a:t>
            </a:r>
            <a:r>
              <a:rPr lang="cs-CZ" sz="2200" i="1" dirty="0">
                <a:latin typeface="Times New Roman"/>
                <a:ea typeface="Calibri"/>
                <a:cs typeface="Times New Roman"/>
              </a:rPr>
              <a:t>Výukové metody.</a:t>
            </a:r>
            <a:r>
              <a:rPr lang="cs-CZ" sz="2200" dirty="0">
                <a:latin typeface="Times New Roman"/>
                <a:ea typeface="Calibri"/>
                <a:cs typeface="Times New Roman"/>
              </a:rPr>
              <a:t> Brno: </a:t>
            </a:r>
            <a:r>
              <a:rPr lang="cs-CZ" sz="2200" dirty="0" err="1">
                <a:latin typeface="Times New Roman"/>
                <a:ea typeface="Calibri"/>
                <a:cs typeface="Times New Roman"/>
              </a:rPr>
              <a:t>Paido</a:t>
            </a:r>
            <a:r>
              <a:rPr lang="cs-CZ" sz="2200" dirty="0">
                <a:latin typeface="Times New Roman"/>
                <a:ea typeface="Calibri"/>
                <a:cs typeface="Times New Roman"/>
              </a:rPr>
              <a:t>, 2003. ISBN 80-7315-039-5</a:t>
            </a:r>
            <a:r>
              <a:rPr lang="cs-CZ" sz="2200" dirty="0" smtClean="0">
                <a:latin typeface="Times New Roman"/>
                <a:ea typeface="Calibri"/>
                <a:cs typeface="Times New Roman"/>
              </a:rPr>
              <a:t>.</a:t>
            </a:r>
          </a:p>
          <a:p>
            <a:pPr marL="0" indent="0" algn="just">
              <a:lnSpc>
                <a:spcPct val="115000"/>
              </a:lnSpc>
              <a:spcAft>
                <a:spcPts val="0"/>
              </a:spcAft>
              <a:buNone/>
            </a:pPr>
            <a:r>
              <a:rPr lang="cs-CZ" sz="2200" dirty="0" smtClean="0">
                <a:latin typeface="Times New Roman"/>
                <a:ea typeface="Calibri"/>
                <a:cs typeface="Times New Roman"/>
              </a:rPr>
              <a:t>PECINA</a:t>
            </a:r>
            <a:r>
              <a:rPr lang="cs-CZ" sz="2200" dirty="0">
                <a:latin typeface="Times New Roman"/>
                <a:ea typeface="Calibri"/>
                <a:cs typeface="Times New Roman"/>
              </a:rPr>
              <a:t>, P. </a:t>
            </a:r>
            <a:r>
              <a:rPr lang="cs-CZ" sz="2200" i="1" dirty="0">
                <a:latin typeface="Times New Roman"/>
                <a:ea typeface="Calibri"/>
                <a:cs typeface="Times New Roman"/>
              </a:rPr>
              <a:t>Didaktika odborných předmětů I. Výuková opora. </a:t>
            </a:r>
            <a:r>
              <a:rPr lang="cs-CZ" sz="2200" dirty="0">
                <a:latin typeface="Times New Roman"/>
                <a:ea typeface="Calibri"/>
                <a:cs typeface="Times New Roman"/>
              </a:rPr>
              <a:t>Brno: </a:t>
            </a:r>
            <a:r>
              <a:rPr lang="cs-CZ" sz="2200" dirty="0" err="1">
                <a:latin typeface="Times New Roman"/>
                <a:ea typeface="Calibri"/>
                <a:cs typeface="Times New Roman"/>
              </a:rPr>
              <a:t>PdF</a:t>
            </a:r>
            <a:r>
              <a:rPr lang="cs-CZ" sz="2200" dirty="0">
                <a:latin typeface="Times New Roman"/>
                <a:ea typeface="Calibri"/>
                <a:cs typeface="Times New Roman"/>
              </a:rPr>
              <a:t> MU, 2015. </a:t>
            </a:r>
            <a:endParaRPr lang="cs-CZ" sz="2200" dirty="0" smtClean="0">
              <a:latin typeface="Times New Roman"/>
              <a:ea typeface="Calibri"/>
              <a:cs typeface="Times New Roman"/>
            </a:endParaRPr>
          </a:p>
          <a:p>
            <a:pPr marL="0" lvl="0" indent="0" algn="just">
              <a:lnSpc>
                <a:spcPct val="115000"/>
              </a:lnSpc>
              <a:buNone/>
            </a:pPr>
            <a:r>
              <a:rPr lang="cs-CZ" sz="2200" dirty="0">
                <a:solidFill>
                  <a:prstClr val="black"/>
                </a:solidFill>
                <a:latin typeface="Times New Roman"/>
                <a:ea typeface="Calibri"/>
                <a:cs typeface="Times New Roman"/>
              </a:rPr>
              <a:t>PECINA, P. </a:t>
            </a:r>
            <a:r>
              <a:rPr lang="cs-CZ" sz="2200" i="1" dirty="0">
                <a:solidFill>
                  <a:prstClr val="black"/>
                </a:solidFill>
                <a:latin typeface="Times New Roman"/>
                <a:ea typeface="Calibri"/>
                <a:cs typeface="Times New Roman"/>
              </a:rPr>
              <a:t>Didaktika odborných předmětů </a:t>
            </a:r>
            <a:r>
              <a:rPr lang="cs-CZ" sz="2200" i="1" dirty="0" smtClean="0">
                <a:solidFill>
                  <a:prstClr val="black"/>
                </a:solidFill>
                <a:latin typeface="Times New Roman"/>
                <a:ea typeface="Calibri"/>
                <a:cs typeface="Times New Roman"/>
              </a:rPr>
              <a:t>II. </a:t>
            </a:r>
            <a:r>
              <a:rPr lang="cs-CZ" sz="2200" i="1" dirty="0">
                <a:solidFill>
                  <a:prstClr val="black"/>
                </a:solidFill>
                <a:latin typeface="Times New Roman"/>
                <a:ea typeface="Calibri"/>
                <a:cs typeface="Times New Roman"/>
              </a:rPr>
              <a:t>Výuková opora. </a:t>
            </a:r>
            <a:r>
              <a:rPr lang="cs-CZ" sz="2200" dirty="0">
                <a:solidFill>
                  <a:prstClr val="black"/>
                </a:solidFill>
                <a:latin typeface="Times New Roman"/>
                <a:ea typeface="Calibri"/>
                <a:cs typeface="Times New Roman"/>
              </a:rPr>
              <a:t>Brno: </a:t>
            </a:r>
            <a:r>
              <a:rPr lang="cs-CZ" sz="2200" dirty="0" err="1">
                <a:solidFill>
                  <a:prstClr val="black"/>
                </a:solidFill>
                <a:latin typeface="Times New Roman"/>
                <a:ea typeface="Calibri"/>
                <a:cs typeface="Times New Roman"/>
              </a:rPr>
              <a:t>PdF</a:t>
            </a:r>
            <a:r>
              <a:rPr lang="cs-CZ" sz="2200" dirty="0">
                <a:solidFill>
                  <a:prstClr val="black"/>
                </a:solidFill>
                <a:latin typeface="Times New Roman"/>
                <a:ea typeface="Calibri"/>
                <a:cs typeface="Times New Roman"/>
              </a:rPr>
              <a:t> MU, </a:t>
            </a:r>
            <a:r>
              <a:rPr lang="cs-CZ" sz="2200" dirty="0" smtClean="0">
                <a:solidFill>
                  <a:prstClr val="black"/>
                </a:solidFill>
                <a:latin typeface="Times New Roman"/>
                <a:ea typeface="Calibri"/>
                <a:cs typeface="Times New Roman"/>
              </a:rPr>
              <a:t>2016. </a:t>
            </a:r>
            <a:endParaRPr lang="cs-CZ" sz="2200" dirty="0" smtClean="0">
              <a:solidFill>
                <a:prstClr val="black"/>
              </a:solidFill>
              <a:latin typeface="Times New Roman"/>
              <a:ea typeface="Times New Roman"/>
            </a:endParaRPr>
          </a:p>
          <a:p>
            <a:pPr marL="0" lvl="0" indent="0" algn="just">
              <a:spcBef>
                <a:spcPts val="0"/>
              </a:spcBef>
              <a:buNone/>
            </a:pPr>
            <a:r>
              <a:rPr lang="cs-CZ" sz="2200" dirty="0" smtClean="0">
                <a:solidFill>
                  <a:prstClr val="black"/>
                </a:solidFill>
                <a:latin typeface="Times New Roman"/>
                <a:ea typeface="Times New Roman"/>
              </a:rPr>
              <a:t>SKALKOVÁ</a:t>
            </a:r>
            <a:r>
              <a:rPr lang="cs-CZ" sz="2200" dirty="0">
                <a:solidFill>
                  <a:prstClr val="black"/>
                </a:solidFill>
                <a:latin typeface="Times New Roman"/>
                <a:ea typeface="Times New Roman"/>
              </a:rPr>
              <a:t>, J. </a:t>
            </a:r>
            <a:r>
              <a:rPr lang="cs-CZ" sz="2200" i="1" dirty="0">
                <a:solidFill>
                  <a:prstClr val="black"/>
                </a:solidFill>
                <a:latin typeface="Times New Roman"/>
                <a:ea typeface="Times New Roman"/>
              </a:rPr>
              <a:t>Obecná didaktika.</a:t>
            </a:r>
            <a:r>
              <a:rPr lang="cs-CZ" sz="2200" dirty="0">
                <a:solidFill>
                  <a:prstClr val="black"/>
                </a:solidFill>
                <a:latin typeface="Times New Roman"/>
                <a:ea typeface="Times New Roman"/>
              </a:rPr>
              <a:t> Praha: GRADA, 2007. ISBN 978-80-247-1821-7.</a:t>
            </a:r>
            <a:endParaRPr lang="cs-CZ" sz="2200" dirty="0">
              <a:solidFill>
                <a:prstClr val="black"/>
              </a:solidFill>
              <a:latin typeface="Times New Roman" panose="02020603050405020304" pitchFamily="18" charset="0"/>
              <a:cs typeface="Times New Roman" panose="02020603050405020304" pitchFamily="18" charset="0"/>
            </a:endParaRPr>
          </a:p>
          <a:p>
            <a:pPr marL="0" indent="0" algn="just" eaLnBrk="0" fontAlgn="base" hangingPunct="0">
              <a:lnSpc>
                <a:spcPct val="115000"/>
              </a:lnSpc>
              <a:spcAft>
                <a:spcPts val="0"/>
              </a:spcAft>
              <a:buNone/>
            </a:pPr>
            <a:r>
              <a:rPr lang="cs-CZ" sz="2200" dirty="0">
                <a:solidFill>
                  <a:srgbClr val="000000"/>
                </a:solidFill>
                <a:latin typeface="Times New Roman"/>
                <a:ea typeface="Times New Roman"/>
              </a:rPr>
              <a:t>ŠIMONÍK, O. </a:t>
            </a:r>
            <a:r>
              <a:rPr lang="cs-CZ" sz="2200" i="1" dirty="0">
                <a:solidFill>
                  <a:srgbClr val="000000"/>
                </a:solidFill>
                <a:latin typeface="Times New Roman"/>
                <a:ea typeface="Times New Roman"/>
              </a:rPr>
              <a:t>Úvod do didaktiky základní školy</a:t>
            </a:r>
            <a:r>
              <a:rPr lang="cs-CZ" sz="2200" dirty="0">
                <a:solidFill>
                  <a:srgbClr val="000000"/>
                </a:solidFill>
                <a:latin typeface="Times New Roman"/>
                <a:ea typeface="Times New Roman"/>
              </a:rPr>
              <a:t>. Brno: MSD, 2005. ISBN: 80-86633-33-0</a:t>
            </a:r>
            <a:r>
              <a:rPr lang="cs-CZ" sz="2200" dirty="0" smtClean="0">
                <a:solidFill>
                  <a:srgbClr val="000000"/>
                </a:solidFill>
                <a:latin typeface="Times New Roman"/>
                <a:ea typeface="Times New Roman"/>
              </a:rPr>
              <a:t>.</a:t>
            </a:r>
            <a:endParaRPr lang="cs-CZ"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cs-CZ" sz="2200" dirty="0" smtClean="0">
                <a:solidFill>
                  <a:prstClr val="black"/>
                </a:solidFill>
                <a:latin typeface="Times New Roman" panose="02020603050405020304" pitchFamily="18" charset="0"/>
                <a:cs typeface="Times New Roman" panose="02020603050405020304" pitchFamily="18" charset="0"/>
              </a:rPr>
              <a:t>ZORMANOVÁ</a:t>
            </a:r>
            <a:r>
              <a:rPr lang="cs-CZ" sz="2200" dirty="0">
                <a:solidFill>
                  <a:prstClr val="black"/>
                </a:solidFill>
                <a:latin typeface="Times New Roman" panose="02020603050405020304" pitchFamily="18" charset="0"/>
                <a:cs typeface="Times New Roman" panose="02020603050405020304" pitchFamily="18" charset="0"/>
              </a:rPr>
              <a:t>, L. </a:t>
            </a:r>
            <a:r>
              <a:rPr lang="cs-CZ" sz="2200" i="1" dirty="0">
                <a:solidFill>
                  <a:prstClr val="black"/>
                </a:solidFill>
                <a:latin typeface="Times New Roman" panose="02020603050405020304" pitchFamily="18" charset="0"/>
                <a:cs typeface="Times New Roman" panose="02020603050405020304" pitchFamily="18" charset="0"/>
              </a:rPr>
              <a:t>Obecná didaktika. </a:t>
            </a:r>
            <a:r>
              <a:rPr lang="cs-CZ" sz="2200" dirty="0">
                <a:solidFill>
                  <a:prstClr val="black"/>
                </a:solidFill>
                <a:latin typeface="Times New Roman" panose="02020603050405020304" pitchFamily="18" charset="0"/>
                <a:cs typeface="Times New Roman" panose="02020603050405020304" pitchFamily="18" charset="0"/>
              </a:rPr>
              <a:t>1. vyd. Praha: </a:t>
            </a:r>
            <a:r>
              <a:rPr lang="cs-CZ" sz="2200" dirty="0" err="1">
                <a:solidFill>
                  <a:prstClr val="black"/>
                </a:solidFill>
                <a:latin typeface="Times New Roman" panose="02020603050405020304" pitchFamily="18" charset="0"/>
                <a:cs typeface="Times New Roman" panose="02020603050405020304" pitchFamily="18" charset="0"/>
              </a:rPr>
              <a:t>Grada</a:t>
            </a:r>
            <a:r>
              <a:rPr lang="cs-CZ" sz="2200" dirty="0">
                <a:solidFill>
                  <a:prstClr val="black"/>
                </a:solidFill>
                <a:latin typeface="Times New Roman" panose="02020603050405020304" pitchFamily="18" charset="0"/>
                <a:cs typeface="Times New Roman" panose="02020603050405020304" pitchFamily="18" charset="0"/>
              </a:rPr>
              <a:t>, 2014. 240 s. 978-80-247-4590-09. </a:t>
            </a:r>
          </a:p>
          <a:p>
            <a:pPr marL="0" indent="0">
              <a:buNone/>
            </a:pPr>
            <a:endParaRPr lang="cs-CZ" sz="28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79</a:t>
            </a:fld>
            <a:endParaRPr lang="cs-CZ"/>
          </a:p>
        </p:txBody>
      </p:sp>
    </p:spTree>
    <p:extLst>
      <p:ext uri="{BB962C8B-B14F-4D97-AF65-F5344CB8AC3E}">
        <p14:creationId xmlns:p14="http://schemas.microsoft.com/office/powerpoint/2010/main" val="4104568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29600" cy="5832648"/>
          </a:xfrm>
        </p:spPr>
        <p:txBody>
          <a:bodyPr>
            <a:normAutofit fontScale="92500"/>
          </a:bodyPr>
          <a:lstStyle/>
          <a:p>
            <a:pPr marL="0" lvl="0" indent="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solidFill>
                  <a:schemeClr val="accent6">
                    <a:lumMod val="50000"/>
                  </a:schemeClr>
                </a:solidFill>
                <a:uLnTx/>
                <a:uFillTx/>
                <a:latin typeface="Times New Roman" panose="02020603050405020304" pitchFamily="18" charset="0"/>
                <a:cs typeface="Times New Roman" panose="02020603050405020304" pitchFamily="18" charset="0"/>
              </a:rPr>
              <a:t>Základní pojmy </a:t>
            </a:r>
          </a:p>
          <a:p>
            <a:pPr marL="0" lvl="0" indent="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Vyučování -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základní a nejvýznamnější forma vzdělávání (optimální sepětí, cílevědomá činnost, vymezen obsah, stanoven rámcový postup, zajištěny potřebné materiální a organizační podmínky, vedeno pedagogem). Označována jako činnost učitele ve výuce, který navozuje, organizuje a řídí poznávací činnost žáků.</a:t>
            </a:r>
          </a:p>
          <a:p>
            <a:pPr marL="0" lvl="0" indent="0" algn="just" fontAlgn="base">
              <a:lnSpc>
                <a:spcPct val="110000"/>
              </a:lnSpc>
              <a:spcBef>
                <a:spcPts val="0"/>
              </a:spcBef>
              <a:spcAft>
                <a:spcPct val="0"/>
              </a:spcAft>
              <a:buClr>
                <a:srgbClr val="FFCC00"/>
              </a:buClr>
              <a:buSzPct val="120000"/>
              <a:buNone/>
            </a:pP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 evropské pedagogické terminologii se používají pojmy </a:t>
            </a: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formální a neformální   a informální vzdělání.</a:t>
            </a:r>
          </a:p>
          <a:p>
            <a:pPr marL="0" lvl="0" indent="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Formální vzdělání -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získané prostřednictvím škol.</a:t>
            </a:r>
          </a:p>
          <a:p>
            <a:pPr marL="0" lvl="0" indent="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Neformální vzdělání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vzdělání získané mimo vzdělávací systém (na pracovišti, doma a pod).</a:t>
            </a:r>
          </a:p>
          <a:p>
            <a:pPr marL="0" lvl="0" indent="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Informální vzdělání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získané spontánně, např. pří zájmových činnostech.</a:t>
            </a:r>
            <a:r>
              <a:rPr kumimoji="0" lang="cs-CZ" altLang="cs-CZ" sz="2200" b="0" i="0" u="none" strike="noStrike" kern="0" cap="none" spc="0" normalizeH="0" noProof="0" dirty="0" smtClean="0">
                <a:ln>
                  <a:noFill/>
                </a:ln>
                <a:uLnTx/>
                <a:uFillTx/>
                <a:latin typeface="Times New Roman" panose="02020603050405020304" pitchFamily="18" charset="0"/>
                <a:cs typeface="Times New Roman" panose="02020603050405020304" pitchFamily="18" charset="0"/>
              </a:rPr>
              <a:t> </a:t>
            </a:r>
          </a:p>
          <a:p>
            <a:pPr marL="0" lvl="0" indent="0" algn="just" fontAlgn="base">
              <a:lnSpc>
                <a:spcPct val="110000"/>
              </a:lnSpc>
              <a:spcBef>
                <a:spcPts val="0"/>
              </a:spcBef>
              <a:spcAft>
                <a:spcPct val="0"/>
              </a:spcAft>
              <a:buClr>
                <a:srgbClr val="FFCC00"/>
              </a:buClr>
              <a:buSzPct val="120000"/>
              <a:buNone/>
            </a:pP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 české terminologii rozlišujeme </a:t>
            </a: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vzdělávání řízené a neřízené.</a:t>
            </a:r>
          </a:p>
          <a:p>
            <a:pPr lvl="0"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Řízené vzdělávání </a:t>
            </a:r>
            <a:r>
              <a:rPr kumimoji="0" lang="cs-CZ" altLang="cs-CZ" sz="220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může být </a:t>
            </a:r>
            <a:r>
              <a:rPr kumimoji="0" lang="cs-CZ" altLang="cs-CZ" sz="2200" i="0" u="none" strike="noStrike" kern="0" cap="none" spc="0" normalizeH="0" baseline="0" noProof="0" dirty="0" err="1" smtClean="0">
                <a:ln>
                  <a:noFill/>
                </a:ln>
                <a:uLnTx/>
                <a:uFillTx/>
                <a:latin typeface="Times New Roman" panose="02020603050405020304" pitchFamily="18" charset="0"/>
                <a:cs typeface="Times New Roman" panose="02020603050405020304" pitchFamily="18" charset="0"/>
              </a:rPr>
              <a:t>heterodidaktické</a:t>
            </a:r>
            <a:r>
              <a:rPr kumimoji="0" lang="cs-CZ" altLang="cs-CZ" sz="220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nebo autodidaktické.</a:t>
            </a:r>
          </a:p>
          <a:p>
            <a:pPr marL="1588" lvl="0" indent="17463" algn="just" fontAlgn="base">
              <a:lnSpc>
                <a:spcPct val="110000"/>
              </a:lnSpc>
              <a:spcBef>
                <a:spcPts val="0"/>
              </a:spcBef>
              <a:spcAft>
                <a:spcPct val="0"/>
              </a:spcAft>
              <a:buClr>
                <a:srgbClr val="FFCC00"/>
              </a:buClr>
              <a:buSzPct val="120000"/>
              <a:buNone/>
            </a:pPr>
            <a:r>
              <a:rPr kumimoji="0" lang="cs-CZ" altLang="cs-CZ" sz="2200" b="1" i="0" u="none" strike="noStrike" kern="0" cap="none" spc="0" normalizeH="0" baseline="0" noProof="0" dirty="0" err="1" smtClean="0">
                <a:ln>
                  <a:noFill/>
                </a:ln>
                <a:uLnTx/>
                <a:uFillTx/>
                <a:latin typeface="Times New Roman" panose="02020603050405020304" pitchFamily="18" charset="0"/>
                <a:cs typeface="Times New Roman" panose="02020603050405020304" pitchFamily="18" charset="0"/>
              </a:rPr>
              <a:t>Heterodidaktické</a:t>
            </a: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v.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(žák, student je řízen jiným subjektem - učitel, lektor apod.)</a:t>
            </a: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a:t>
            </a:r>
            <a:r>
              <a:rPr kumimoji="0" lang="cs-CZ" altLang="cs-CZ" sz="2200" b="1" i="0" u="none" strike="noStrike" kern="0" cap="none" spc="0" normalizeH="0" baseline="0" noProof="0" dirty="0" err="1" smtClean="0">
                <a:ln>
                  <a:noFill/>
                </a:ln>
                <a:uLnTx/>
                <a:uFillTx/>
                <a:latin typeface="Times New Roman" panose="02020603050405020304" pitchFamily="18" charset="0"/>
                <a:cs typeface="Times New Roman" panose="02020603050405020304" pitchFamily="18" charset="0"/>
              </a:rPr>
              <a:t>Heterodidaktické</a:t>
            </a:r>
            <a:r>
              <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formy vzdělávání: </a:t>
            </a:r>
            <a:r>
              <a:rPr kumimoji="0" lang="cs-CZ" altLang="cs-CZ" sz="22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vyučování, konzultace, praktický výcvik, domácí příprava žáků, dálkové (distanční) kurzy.</a:t>
            </a:r>
          </a:p>
          <a:p>
            <a:pPr marL="1588" lvl="0" indent="17463" algn="just" fontAlgn="base">
              <a:lnSpc>
                <a:spcPct val="110000"/>
              </a:lnSpc>
              <a:spcBef>
                <a:spcPts val="0"/>
              </a:spcBef>
              <a:spcAft>
                <a:spcPct val="0"/>
              </a:spcAft>
              <a:buClr>
                <a:srgbClr val="FFCC00"/>
              </a:buClr>
              <a:buSzPct val="120000"/>
              <a:buNone/>
            </a:pPr>
            <a:endParaRPr kumimoji="0" lang="cs-CZ" altLang="cs-CZ" sz="22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endParaRPr>
          </a:p>
          <a:p>
            <a:pPr marL="0" lvl="0" indent="0" algn="just" fontAlgn="base">
              <a:lnSpc>
                <a:spcPct val="80000"/>
              </a:lnSpc>
              <a:spcBef>
                <a:spcPct val="25000"/>
              </a:spcBef>
              <a:spcAft>
                <a:spcPct val="0"/>
              </a:spcAft>
              <a:buClr>
                <a:srgbClr val="FFCC00"/>
              </a:buClr>
              <a:buSzPct val="120000"/>
              <a:buNone/>
            </a:pPr>
            <a:endParaRPr kumimoji="0" lang="cs-CZ" altLang="cs-CZ" sz="1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Tahoma"/>
              <a:ea typeface="+mn-ea"/>
              <a:cs typeface="+mn-cs"/>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8</a:t>
            </a:fld>
            <a:endParaRPr lang="cs-CZ"/>
          </a:p>
        </p:txBody>
      </p:sp>
    </p:spTree>
    <p:extLst>
      <p:ext uri="{BB962C8B-B14F-4D97-AF65-F5344CB8AC3E}">
        <p14:creationId xmlns:p14="http://schemas.microsoft.com/office/powerpoint/2010/main" val="2970869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976664"/>
          </a:xfrm>
        </p:spPr>
        <p:txBody>
          <a:bodyPr>
            <a:noAutofit/>
          </a:bodyPr>
          <a:lstStyle/>
          <a:p>
            <a:pPr marL="1588" lvl="0" indent="17463" algn="just" fontAlgn="base">
              <a:lnSpc>
                <a:spcPct val="110000"/>
              </a:lnSpc>
              <a:spcBef>
                <a:spcPts val="0"/>
              </a:spcBef>
              <a:spcAft>
                <a:spcPct val="0"/>
              </a:spcAft>
              <a:buClr>
                <a:srgbClr val="FFCC00"/>
              </a:buClr>
              <a:buSzPct val="120000"/>
              <a:buNone/>
            </a:pPr>
            <a:r>
              <a:rPr lang="cs-CZ" altLang="cs-CZ" sz="2000" b="1" kern="0" dirty="0">
                <a:solidFill>
                  <a:prstClr val="black"/>
                </a:solidFill>
                <a:latin typeface="Times New Roman" panose="02020603050405020304" pitchFamily="18" charset="0"/>
                <a:cs typeface="Times New Roman" panose="02020603050405020304" pitchFamily="18" charset="0"/>
              </a:rPr>
              <a:t>Autodidaktické v.- </a:t>
            </a:r>
            <a:r>
              <a:rPr lang="cs-CZ" altLang="cs-CZ" sz="2000" kern="0" dirty="0">
                <a:solidFill>
                  <a:prstClr val="black"/>
                </a:solidFill>
                <a:latin typeface="Times New Roman" panose="02020603050405020304" pitchFamily="18" charset="0"/>
                <a:cs typeface="Times New Roman" panose="02020603050405020304" pitchFamily="18" charset="0"/>
              </a:rPr>
              <a:t>(jedinec si vzdělávání řídí sám, především samostatné studium</a:t>
            </a:r>
            <a:r>
              <a:rPr lang="cs-CZ" altLang="cs-CZ" sz="2000" kern="0" dirty="0" smtClean="0">
                <a:solidFill>
                  <a:prstClr val="black"/>
                </a:solidFill>
                <a:latin typeface="Times New Roman" panose="02020603050405020304" pitchFamily="18" charset="0"/>
                <a:cs typeface="Times New Roman" panose="02020603050405020304" pitchFamily="18" charset="0"/>
              </a:rPr>
              <a:t>).</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1588" lvl="0" indent="17463" algn="just" fontAlgn="base">
              <a:spcBef>
                <a:spcPts val="0"/>
              </a:spcBef>
              <a:buClr>
                <a:srgbClr val="FFCC00"/>
              </a:buClr>
              <a:buSzPct val="120000"/>
              <a:buNone/>
            </a:pPr>
            <a:r>
              <a:rPr lang="cs-CZ" altLang="cs-CZ" sz="2000" b="1" kern="0" dirty="0" smtClean="0">
                <a:solidFill>
                  <a:prstClr val="black"/>
                </a:solidFill>
                <a:latin typeface="Times New Roman" panose="02020603050405020304" pitchFamily="18" charset="0"/>
                <a:cs typeface="Times New Roman" panose="02020603050405020304" pitchFamily="18" charset="0"/>
              </a:rPr>
              <a:t>Neřízené </a:t>
            </a:r>
            <a:r>
              <a:rPr lang="cs-CZ" altLang="cs-CZ" sz="2000" b="1" kern="0" dirty="0">
                <a:solidFill>
                  <a:prstClr val="black"/>
                </a:solidFill>
                <a:latin typeface="Times New Roman" panose="02020603050405020304" pitchFamily="18" charset="0"/>
                <a:cs typeface="Times New Roman" panose="02020603050405020304" pitchFamily="18" charset="0"/>
              </a:rPr>
              <a:t>vzdělávání - </a:t>
            </a:r>
            <a:r>
              <a:rPr lang="cs-CZ" altLang="cs-CZ" sz="2000" kern="0" dirty="0">
                <a:solidFill>
                  <a:prstClr val="black"/>
                </a:solidFill>
                <a:latin typeface="Times New Roman" panose="02020603050405020304" pitchFamily="18" charset="0"/>
                <a:cs typeface="Times New Roman" panose="02020603050405020304" pitchFamily="18" charset="0"/>
              </a:rPr>
              <a:t>nezáměrné, živelné. V průběhu života běžné (četba, sledování televize, cestování, návštěvy kulturních institucí apod.). Tyto poznatky nemají rysy cílevědomosti a zpravidla netvoří systém. Dotváří však celkový vzdělanostní profil každého člověka.</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2000" b="1" dirty="0" smtClean="0">
                <a:solidFill>
                  <a:prstClr val="black"/>
                </a:solidFill>
                <a:latin typeface="Times New Roman" panose="02020603050405020304" pitchFamily="18" charset="0"/>
                <a:cs typeface="Times New Roman" panose="02020603050405020304" pitchFamily="18" charset="0"/>
              </a:rPr>
              <a:t>Vzdělání- </a:t>
            </a:r>
            <a:r>
              <a:rPr lang="cs-CZ" sz="2000" dirty="0">
                <a:solidFill>
                  <a:prstClr val="black"/>
                </a:solidFill>
                <a:latin typeface="Times New Roman" panose="02020603050405020304" pitchFamily="18" charset="0"/>
                <a:cs typeface="Times New Roman" panose="02020603050405020304" pitchFamily="18" charset="0"/>
              </a:rPr>
              <a:t>výsledek procesu vzdělávání</a:t>
            </a:r>
            <a:r>
              <a:rPr lang="cs-CZ" sz="2000" dirty="0" smtClean="0">
                <a:solidFill>
                  <a:prstClr val="black"/>
                </a:solidFill>
                <a:latin typeface="Times New Roman" panose="02020603050405020304" pitchFamily="18" charset="0"/>
                <a:cs typeface="Times New Roman" panose="02020603050405020304" pitchFamily="18" charset="0"/>
              </a:rPr>
              <a:t>.</a:t>
            </a:r>
            <a:endParaRPr lang="cs-CZ" altLang="cs-CZ" sz="2000" b="1" kern="0" dirty="0" smtClean="0">
              <a:solidFill>
                <a:prstClr val="black"/>
              </a:solidFill>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pPr>
            <a:r>
              <a:rPr lang="cs-CZ" altLang="cs-CZ" sz="2000" b="1" kern="0" dirty="0" smtClean="0">
                <a:solidFill>
                  <a:prstClr val="black"/>
                </a:solidFill>
                <a:latin typeface="Times New Roman" panose="02020603050405020304" pitchFamily="18" charset="0"/>
                <a:cs typeface="Times New Roman" panose="02020603050405020304" pitchFamily="18" charset="0"/>
              </a:rPr>
              <a:t>Druhy vzdělání </a:t>
            </a:r>
            <a:r>
              <a:rPr lang="cs-CZ" altLang="cs-CZ" sz="2000" kern="0" dirty="0" smtClean="0">
                <a:solidFill>
                  <a:prstClr val="black"/>
                </a:solidFill>
                <a:latin typeface="Times New Roman" panose="02020603050405020304" pitchFamily="18" charset="0"/>
                <a:cs typeface="Times New Roman" panose="02020603050405020304" pitchFamily="18" charset="0"/>
              </a:rPr>
              <a:t>- </a:t>
            </a:r>
            <a:r>
              <a:rPr lang="cs-CZ" altLang="cs-CZ" sz="2000" kern="0" dirty="0">
                <a:solidFill>
                  <a:prstClr val="black"/>
                </a:solidFill>
                <a:latin typeface="Times New Roman" panose="02020603050405020304" pitchFamily="18" charset="0"/>
                <a:cs typeface="Times New Roman" panose="02020603050405020304" pitchFamily="18" charset="0"/>
              </a:rPr>
              <a:t>materiální vzdělání, formativní vzdělání, teoretické a praktické vzdělání, klasické vzdělání, reálné vzdělání.</a:t>
            </a:r>
            <a:endParaRPr lang="cs-CZ" altLang="cs-CZ" sz="2000" b="1" kern="0" dirty="0">
              <a:solidFill>
                <a:prstClr val="black"/>
              </a:solidFill>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pPr>
            <a:r>
              <a:rPr lang="cs-CZ" altLang="cs-CZ" sz="2000" b="1" kern="0" dirty="0" smtClean="0">
                <a:solidFill>
                  <a:prstClr val="black"/>
                </a:solidFill>
                <a:latin typeface="Times New Roman" panose="02020603050405020304" pitchFamily="18" charset="0"/>
                <a:cs typeface="Times New Roman" panose="02020603050405020304" pitchFamily="18" charset="0"/>
              </a:rPr>
              <a:t>Učení - </a:t>
            </a:r>
            <a:r>
              <a:rPr lang="cs-CZ" altLang="cs-CZ" sz="2000" kern="0" dirty="0">
                <a:solidFill>
                  <a:prstClr val="black"/>
                </a:solidFill>
                <a:latin typeface="Times New Roman" panose="02020603050405020304" pitchFamily="18" charset="0"/>
                <a:cs typeface="Times New Roman" panose="02020603050405020304" pitchFamily="18" charset="0"/>
              </a:rPr>
              <a:t>činnost žáků, kteří se učí, získávání zkušeností a utváření jedince v průběhu jeho života. </a:t>
            </a: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1588" lvl="0" indent="17463" algn="just" fontAlgn="base">
              <a:lnSpc>
                <a:spcPct val="90000"/>
              </a:lnSpc>
              <a:spcAft>
                <a:spcPct val="0"/>
              </a:spcAft>
              <a:buClr>
                <a:srgbClr val="FFCC00"/>
              </a:buClr>
              <a:buSzPct val="120000"/>
              <a:buNone/>
            </a:pP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Podle </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způsobu organizace </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vzdělávání rozlišujeme vzdělávání </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prezenční</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 (výuka zpravidla probíhá denně), </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distanční </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(účastníci se sami učí ze speciálních studijních materiálů) a </a:t>
            </a:r>
            <a:r>
              <a:rPr kumimoji="0" lang="cs-CZ" altLang="cs-CZ" sz="2000" b="1"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kombinované </a:t>
            </a:r>
            <a:r>
              <a:rPr kumimoji="0" lang="cs-CZ" altLang="cs-CZ" sz="2000" b="0" i="0" u="none" strike="noStrike" kern="0" cap="none" spc="0" normalizeH="0" baseline="0" noProof="0" dirty="0" smtClean="0">
                <a:ln>
                  <a:noFill/>
                </a:ln>
                <a:uLnTx/>
                <a:uFillTx/>
                <a:latin typeface="Times New Roman" panose="02020603050405020304" pitchFamily="18" charset="0"/>
                <a:cs typeface="Times New Roman" panose="02020603050405020304" pitchFamily="18" charset="0"/>
              </a:rPr>
              <a:t>(typické pro dálkové studium na našich VŠ).</a:t>
            </a:r>
            <a:endParaRPr lang="cs-CZ" altLang="cs-CZ" sz="2000" kern="0" dirty="0" smtClean="0">
              <a:solidFill>
                <a:prstClr val="black"/>
              </a:solidFill>
              <a:latin typeface="Times New Roman" panose="02020603050405020304" pitchFamily="18" charset="0"/>
              <a:cs typeface="Times New Roman" panose="02020603050405020304" pitchFamily="18" charset="0"/>
            </a:endParaRPr>
          </a:p>
          <a:p>
            <a:pPr marL="0" lvl="0" indent="0" algn="just" fontAlgn="base">
              <a:spcBef>
                <a:spcPts val="0"/>
              </a:spcBef>
              <a:buClr>
                <a:srgbClr val="FFCC00"/>
              </a:buClr>
              <a:buSzPct val="120000"/>
              <a:buNone/>
            </a:pPr>
            <a:r>
              <a:rPr lang="cs-CZ" altLang="cs-CZ" sz="2000" b="1" kern="0" dirty="0" smtClean="0">
                <a:solidFill>
                  <a:prstClr val="black"/>
                </a:solidFill>
                <a:latin typeface="Times New Roman" panose="02020603050405020304" pitchFamily="18" charset="0"/>
                <a:cs typeface="Times New Roman" panose="02020603050405020304" pitchFamily="18" charset="0"/>
              </a:rPr>
              <a:t>Kurikulum </a:t>
            </a:r>
            <a:r>
              <a:rPr lang="cs-CZ" altLang="cs-CZ" sz="2000" kern="0" dirty="0" smtClean="0">
                <a:solidFill>
                  <a:prstClr val="black"/>
                </a:solidFill>
                <a:latin typeface="Times New Roman" panose="02020603050405020304" pitchFamily="18" charset="0"/>
                <a:cs typeface="Times New Roman" panose="02020603050405020304" pitchFamily="18" charset="0"/>
              </a:rPr>
              <a:t>- </a:t>
            </a:r>
            <a:r>
              <a:rPr lang="cs-CZ" altLang="cs-CZ" sz="2000" kern="0" dirty="0">
                <a:solidFill>
                  <a:prstClr val="black"/>
                </a:solidFill>
                <a:latin typeface="Times New Roman" panose="02020603050405020304" pitchFamily="18" charset="0"/>
                <a:cs typeface="Times New Roman" panose="02020603050405020304" pitchFamily="18" charset="0"/>
              </a:rPr>
              <a:t>stěžejní pojem evropské í české </a:t>
            </a:r>
            <a:r>
              <a:rPr lang="cs-CZ" altLang="cs-CZ" sz="2000" kern="0" dirty="0" smtClean="0">
                <a:solidFill>
                  <a:prstClr val="black"/>
                </a:solidFill>
                <a:latin typeface="Times New Roman" panose="02020603050405020304" pitchFamily="18" charset="0"/>
                <a:cs typeface="Times New Roman" panose="02020603050405020304" pitchFamily="18" charset="0"/>
              </a:rPr>
              <a:t>pedagogiky, který </a:t>
            </a:r>
            <a:r>
              <a:rPr lang="cs-CZ" altLang="cs-CZ" sz="2000" kern="0" dirty="0">
                <a:solidFill>
                  <a:prstClr val="black"/>
                </a:solidFill>
                <a:latin typeface="Times New Roman" panose="02020603050405020304" pitchFamily="18" charset="0"/>
                <a:cs typeface="Times New Roman" panose="02020603050405020304" pitchFamily="18" charset="0"/>
              </a:rPr>
              <a:t>se u nás užívá od r. 1990. </a:t>
            </a:r>
            <a:r>
              <a:rPr lang="cs-CZ" altLang="cs-CZ" sz="2000" kern="0" dirty="0" smtClean="0">
                <a:solidFill>
                  <a:prstClr val="black"/>
                </a:solidFill>
                <a:latin typeface="Times New Roman" panose="02020603050405020304" pitchFamily="18" charset="0"/>
                <a:cs typeface="Times New Roman" panose="02020603050405020304" pitchFamily="18" charset="0"/>
              </a:rPr>
              <a:t>Je </a:t>
            </a:r>
            <a:r>
              <a:rPr lang="cs-CZ" altLang="cs-CZ" sz="2000" kern="0" dirty="0">
                <a:solidFill>
                  <a:prstClr val="black"/>
                </a:solidFill>
                <a:latin typeface="Times New Roman" panose="02020603050405020304" pitchFamily="18" charset="0"/>
                <a:cs typeface="Times New Roman" panose="02020603050405020304" pitchFamily="18" charset="0"/>
              </a:rPr>
              <a:t>vymezován </a:t>
            </a:r>
            <a:r>
              <a:rPr lang="cs-CZ" altLang="cs-CZ" sz="2000" kern="0" dirty="0" smtClean="0">
                <a:solidFill>
                  <a:prstClr val="black"/>
                </a:solidFill>
                <a:latin typeface="Times New Roman" panose="02020603050405020304" pitchFamily="18" charset="0"/>
                <a:cs typeface="Times New Roman" panose="02020603050405020304" pitchFamily="18" charset="0"/>
              </a:rPr>
              <a:t>ve více významech:</a:t>
            </a:r>
            <a:endParaRPr lang="cs-CZ" altLang="cs-CZ" sz="2000" kern="0" dirty="0">
              <a:solidFill>
                <a:prstClr val="black"/>
              </a:solidFill>
              <a:latin typeface="Times New Roman" panose="02020603050405020304" pitchFamily="18" charset="0"/>
              <a:cs typeface="Times New Roman" panose="02020603050405020304" pitchFamily="18" charset="0"/>
            </a:endParaRPr>
          </a:p>
          <a:p>
            <a:pPr algn="just" fontAlgn="base">
              <a:spcBef>
                <a:spcPts val="0"/>
              </a:spcBef>
              <a:buSzPct val="120000"/>
            </a:pPr>
            <a:r>
              <a:rPr lang="cs-CZ" altLang="cs-CZ" sz="2000" kern="0" dirty="0">
                <a:solidFill>
                  <a:prstClr val="black"/>
                </a:solidFill>
                <a:latin typeface="Times New Roman" panose="02020603050405020304" pitchFamily="18" charset="0"/>
                <a:cs typeface="Times New Roman" panose="02020603050405020304" pitchFamily="18" charset="0"/>
              </a:rPr>
              <a:t>S</a:t>
            </a:r>
            <a:r>
              <a:rPr lang="cs-CZ" altLang="cs-CZ" sz="2000" kern="0" dirty="0" smtClean="0">
                <a:solidFill>
                  <a:prstClr val="black"/>
                </a:solidFill>
                <a:latin typeface="Times New Roman" panose="02020603050405020304" pitchFamily="18" charset="0"/>
                <a:cs typeface="Times New Roman" panose="02020603050405020304" pitchFamily="18" charset="0"/>
              </a:rPr>
              <a:t>ouhrn </a:t>
            </a:r>
            <a:r>
              <a:rPr lang="cs-CZ" altLang="cs-CZ" sz="2000" kern="0" dirty="0">
                <a:solidFill>
                  <a:prstClr val="black"/>
                </a:solidFill>
                <a:latin typeface="Times New Roman" panose="02020603050405020304" pitchFamily="18" charset="0"/>
                <a:cs typeface="Times New Roman" panose="02020603050405020304" pitchFamily="18" charset="0"/>
              </a:rPr>
              <a:t>dokumentů a materiálů, vymezujících cíle, obsah a podmínky vzdělávání, instituce a nástroje, kterými se vzdělávání realizuje, způsoby hodnocení</a:t>
            </a:r>
            <a:r>
              <a:rPr lang="cs-CZ" altLang="cs-CZ" sz="2000" kern="0" dirty="0" smtClean="0">
                <a:solidFill>
                  <a:prstClr val="black"/>
                </a:solidFill>
                <a:latin typeface="Times New Roman" panose="02020603050405020304" pitchFamily="18" charset="0"/>
                <a:cs typeface="Times New Roman" panose="02020603050405020304" pitchFamily="18" charset="0"/>
              </a:rPr>
              <a:t>.</a:t>
            </a:r>
            <a:endParaRPr lang="cs-CZ" altLang="cs-CZ" sz="2000" kern="0" dirty="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03A514CB-D6FC-40DC-B342-F39EACB0574F}" type="slidenum">
              <a:rPr lang="cs-CZ" smtClean="0"/>
              <a:t>9</a:t>
            </a:fld>
            <a:endParaRPr lang="cs-CZ"/>
          </a:p>
        </p:txBody>
      </p:sp>
    </p:spTree>
    <p:extLst>
      <p:ext uri="{BB962C8B-B14F-4D97-AF65-F5344CB8AC3E}">
        <p14:creationId xmlns:p14="http://schemas.microsoft.com/office/powerpoint/2010/main" val="316288745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1983</TotalTime>
  <Words>10807</Words>
  <Application>Microsoft Office PowerPoint</Application>
  <PresentationFormat>Předvádění na obrazovce (4:3)</PresentationFormat>
  <Paragraphs>817</Paragraphs>
  <Slides>79</Slides>
  <Notes>1</Notes>
  <HiddenSlides>0</HiddenSlides>
  <MMClips>0</MMClips>
  <ScaleCrop>false</ScaleCrop>
  <HeadingPairs>
    <vt:vector size="4" baseType="variant">
      <vt:variant>
        <vt:lpstr>Motiv</vt:lpstr>
      </vt:variant>
      <vt:variant>
        <vt:i4>1</vt:i4>
      </vt:variant>
      <vt:variant>
        <vt:lpstr>Nadpisy snímků</vt:lpstr>
      </vt:variant>
      <vt:variant>
        <vt:i4>79</vt:i4>
      </vt:variant>
    </vt:vector>
  </HeadingPairs>
  <TitlesOfParts>
    <vt:vector size="80" baseType="lpstr">
      <vt:lpstr>Motiv systému Office</vt:lpstr>
      <vt:lpstr>Obecná didaktika pro učitele odborných předmětů  Výuková opora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Obecná didaktika pro učitele odborných předmětů  Výuková opora</dc:title>
  <dc:creator>PPecina</dc:creator>
  <cp:lastModifiedBy>PPecina</cp:lastModifiedBy>
  <cp:revision>112</cp:revision>
  <cp:lastPrinted>2016-09-07T08:16:15Z</cp:lastPrinted>
  <dcterms:created xsi:type="dcterms:W3CDTF">2016-08-24T06:19:31Z</dcterms:created>
  <dcterms:modified xsi:type="dcterms:W3CDTF">2016-09-26T10:04:30Z</dcterms:modified>
</cp:coreProperties>
</file>