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5" r:id="rId5"/>
    <p:sldId id="266" r:id="rId6"/>
    <p:sldId id="260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  <a:srgbClr val="009900"/>
    <a:srgbClr val="FF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29D6FA-4CA8-4B00-8100-98D8A98552C5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1B7BA-995B-432E-8422-C4C09F9E1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16.10.2014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z/url?sa=i&amp;rct=j&amp;q=&amp;esrc=s&amp;frm=1&amp;source=images&amp;cd=&amp;cad=rja&amp;docid=CszaqPdg80LVRM&amp;tbnid=b8WMwJXtgtz1NM:&amp;ved=0CAUQjRw&amp;url=http://www.infovek.sk/predmety/biologia/diplomky/biologia_bunky/celuloza%20a%20jej%20micelarna%20struktura.htm&amp;ei=DQI-UpfsKIzSsgbWpYAQ&amp;bvm=bv.52434380,d.d2k&amp;psig=AFQjCNGm9Of47YwxkLbadFIEsHECDPTBcA&amp;ust=1379881686223867" TargetMode="External"/><Relationship Id="rId3" Type="http://schemas.openxmlformats.org/officeDocument/2006/relationships/audio" Target="../media/audio3.wav"/><Relationship Id="rId7" Type="http://schemas.openxmlformats.org/officeDocument/2006/relationships/image" Target="../media/image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z/url?sa=i&amp;rct=j&amp;q=&amp;esrc=s&amp;frm=1&amp;source=images&amp;cd=&amp;cad=rja&amp;docid=SS7FUyQpUYP41M&amp;tbnid=--4NoxkMk6d95M:&amp;ved=0CAUQjRw&amp;url=http://www.topenidrevem.cz/index.php?page=clanek&amp;rid=5359ebbcaa94bf171c951f2614090d88&amp;cid=4524cab599676&amp;ei=ZQE-UrPLD4rKsgb9mYCIDQ&amp;bvm=bv.52434380,d.d2k&amp;psig=AFQjCNGm9Of47YwxkLbadFIEsHECDPTBcA&amp;ust=1379881686223867" TargetMode="External"/><Relationship Id="rId5" Type="http://schemas.openxmlformats.org/officeDocument/2006/relationships/image" Target="../media/image2.gif"/><Relationship Id="rId4" Type="http://schemas.openxmlformats.org/officeDocument/2006/relationships/audio" Target="../media/audio2.wav"/><Relationship Id="rId9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z/url?sa=i&amp;rct=j&amp;q=&amp;esrc=s&amp;frm=1&amp;source=images&amp;cd=&amp;cad=rja&amp;docid=kbYuad9uy5qqKM&amp;tbnid=xIvJPSXCRXBsBM:&amp;ved=0CAUQjRw&amp;url=http://www.f-sport.cz/print.php?id=96&amp;ei=rwU-Up-rHYKatQaH5oHQDg&amp;bvm=bv.52434380,d.d2k&amp;psig=AFQjCNHTDHgtfk6xdcgiuZer-m6CdMhtLQ&amp;ust=1379882524748093" TargetMode="External"/><Relationship Id="rId3" Type="http://schemas.openxmlformats.org/officeDocument/2006/relationships/audio" Target="../media/audio3.wav"/><Relationship Id="rId7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z/url?sa=i&amp;rct=j&amp;q=&amp;esrc=s&amp;frm=1&amp;source=images&amp;cd=&amp;cad=rja&amp;docid=MYeAJhKHAD6iGM&amp;tbnid=4zC9thgeUyoUsM:&amp;ved=0CAUQjRw&amp;url=http://orion.chemi.muni.cz/zakladni_pojmy_z_biochemie/page0111.htm&amp;ei=pQQ-Uq6ACoXZtQbc5oD4CA&amp;bvm=bv.52434380,d.d2k&amp;psig=AFQjCNHTDHgtfk6xdcgiuZer-m6CdMhtLQ&amp;ust=1379882524748093" TargetMode="External"/><Relationship Id="rId5" Type="http://schemas.openxmlformats.org/officeDocument/2006/relationships/image" Target="../media/image2.gif"/><Relationship Id="rId4" Type="http://schemas.openxmlformats.org/officeDocument/2006/relationships/audio" Target="../media/audio2.wav"/><Relationship Id="rId9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www.google.cz/url?sa=i&amp;rct=j&amp;q=&amp;esrc=s&amp;frm=1&amp;source=images&amp;cd=&amp;cad=rja&amp;docid=p5MB9qbl3xXelM&amp;tbnid=mroY3OWOk4j1YM:&amp;ved=0CAUQjRw&amp;url=http://hr.wikipedia.org/wiki/Glukoza&amp;ei=lec9UtnNLuGk0QW-14HYAw&amp;bvm=bv.52434380,d.bGE&amp;psig=AFQjCNG8zCjDqTsd2TQtSuN5x0GPd2tk3Q&amp;ust=1379874824096037" TargetMode="Externa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z/url?sa=i&amp;rct=j&amp;q=&amp;esrc=s&amp;frm=1&amp;source=images&amp;cd=&amp;cad=rja&amp;docid=otVyYg4j-RgmjM&amp;tbnid=36_Tj4_ncj_w-M:&amp;ved=0CAUQjRw&amp;url=http://www.ahaonline.cz/clanek/trapasy/1594/unikatni-sberatelka-doma-ma-75-tisic-cukru.html&amp;ei=iPg9Use_N9GKswbDpIDYBg&amp;bvm=bv.52434380,d.Yms&amp;psig=AFQjCNF8FSQXEwHIy400H6hlNSvdwTJd0w&amp;ust=1379879311292981" TargetMode="External"/><Relationship Id="rId3" Type="http://schemas.openxmlformats.org/officeDocument/2006/relationships/audio" Target="../media/audio3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z/url?sa=i&amp;rct=j&amp;q=&amp;esrc=s&amp;frm=1&amp;source=images&amp;cd=&amp;cad=rja&amp;docid=DyVHey4TcoIVzM&amp;tbnid=3t_B6-ZhP9DHhM:&amp;ved=0CAUQjRw&amp;url=http://www.chemorgkkmk.republika.pl/cukry.html&amp;ei=fvQ9UszAG4md0AXdwIDIDA&amp;bvm=bv.52434380,d.bGE&amp;psig=AFQjCNGD3SlrbIummHXs_m2XrA7ZTxMwWA&amp;ust=1379878224661648" TargetMode="External"/><Relationship Id="rId5" Type="http://schemas.openxmlformats.org/officeDocument/2006/relationships/image" Target="../media/image2.gif"/><Relationship Id="rId4" Type="http://schemas.openxmlformats.org/officeDocument/2006/relationships/audio" Target="../media/audio2.wav"/><Relationship Id="rId9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audio" Target="../media/audio3.wav"/><Relationship Id="rId7" Type="http://schemas.openxmlformats.org/officeDocument/2006/relationships/hyperlink" Target="http://www.google.cz/url?sa=i&amp;rct=j&amp;q=&amp;esrc=s&amp;frm=1&amp;source=images&amp;cd=&amp;cad=rja&amp;docid=fd6_AxIMkI1BXM&amp;tbnid=ujJUU88aI48D9M:&amp;ved=0CAUQjRw&amp;url=http://www.blesk.cz/clanek/zpravy-udalosti-zahranici/159089/matka-ho-opustila-dite-1-5-pije-mleko-z-vemene.html&amp;ei=iPs9UpTVPMTctAb-xoD4CA&amp;bvm=bv.52434380,d.Yms&amp;psig=AFQjCNFjSEeefiS2ReYBjoEX1DCqKddA8A&amp;ust=1379880012688014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2.gif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Cukry (sacharidy)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512" y="1988840"/>
            <a:ext cx="4464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nejrozšířenějším polysacharidem v přírodě.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512" y="5013176"/>
            <a:ext cx="38164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Používá se na výrobu papíru, textilií, vaty, celofánu a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bezdýmého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střelného prachu. </a:t>
            </a:r>
            <a:endParaRPr lang="cs-CZ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79512" y="404664"/>
            <a:ext cx="8784976" cy="584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indent="-274320" algn="ctr">
              <a:buClr>
                <a:schemeClr val="accent3"/>
              </a:buClr>
              <a:defRPr/>
            </a:pPr>
            <a:r>
              <a:rPr lang="cs-CZ" sz="3200" b="1" dirty="0" smtClean="0">
                <a:solidFill>
                  <a:srgbClr val="006600"/>
                </a:solidFill>
                <a:latin typeface="Times New Roman"/>
                <a:cs typeface="Times New Roman"/>
              </a:rPr>
              <a:t>ZÁSTUPCI POLYSACHARIDŮ</a:t>
            </a:r>
            <a:endParaRPr lang="cs-CZ" sz="3200" b="1" dirty="0" smtClean="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1520" y="1268760"/>
            <a:ext cx="259228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CELULÓZA</a:t>
            </a:r>
            <a:endParaRPr lang="cs-CZ" sz="2800" b="1" i="1" dirty="0" smtClean="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427984" y="2276872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Část molekuly celulózy.  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355976" y="6021288"/>
            <a:ext cx="4968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Obr. 3.: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Vnitřní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stuktura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vlákna celulózy.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4" name="Picture 2" descr="http://www.topenidrevem.cz/FIMG/c1_celuloza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1196752"/>
            <a:ext cx="5238750" cy="942976"/>
          </a:xfrm>
          <a:prstGeom prst="rect">
            <a:avLst/>
          </a:prstGeom>
          <a:noFill/>
        </p:spPr>
      </p:pic>
      <p:pic>
        <p:nvPicPr>
          <p:cNvPr id="28676" name="Picture 4" descr="http://www.infovek.sk/predmety/biologia/diplomky/biologia_bunky/Obrazky%20diplomovky/micelafibrila.gif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83968" y="3284984"/>
            <a:ext cx="4714875" cy="2590800"/>
          </a:xfrm>
          <a:prstGeom prst="rect">
            <a:avLst/>
          </a:prstGeom>
          <a:noFill/>
        </p:spPr>
      </p:pic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179512" y="2924944"/>
            <a:ext cx="46168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U rostlin je stavebním materiálem buněčných stěn.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79512" y="3789040"/>
            <a:ext cx="41044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potravě tvoří tzv. vlákninu, která je důležitá pro zdravé trávení.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512" y="1988840"/>
            <a:ext cx="446449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to živočišný zásobní polysacharid.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512" y="4149080"/>
            <a:ext cx="417646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Při svalové námaze je glykogen ve svalech rozkládán nejdříve na molekuly glukózy, jejichž následným štěpením se uvolňuje energie pro svalovou práci.  </a:t>
            </a:r>
            <a:endParaRPr lang="cs-CZ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1520" y="1124744"/>
            <a:ext cx="259228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GLYKOGEN</a:t>
            </a:r>
            <a:endParaRPr lang="cs-CZ" sz="2800" b="1" i="1" dirty="0" smtClean="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427984" y="2348880"/>
            <a:ext cx="38164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Část molekuly glykogenu.  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644008" y="6021288"/>
            <a:ext cx="43204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Obr. 4.: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Čerpání energie rozkladem glykogenu na glukózu a jejím štěpením.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179512" y="2924944"/>
            <a:ext cx="43204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Vzniká v játrech a ve svalech, kde má funkci energetické zásoby.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30722" name="Picture 2" descr="http://orion.chemi.muni.cz/zakladni_pojmy_z_biochemie/glykogen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27984" y="764704"/>
            <a:ext cx="4392488" cy="1590675"/>
          </a:xfrm>
          <a:prstGeom prst="rect">
            <a:avLst/>
          </a:prstGeom>
          <a:noFill/>
        </p:spPr>
      </p:pic>
      <p:pic>
        <p:nvPicPr>
          <p:cNvPr id="30724" name="Picture 4" descr="http://www.f-sport.cz/obrazky/cviky/hrud-jednorucky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716016" y="2924944"/>
            <a:ext cx="4176464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0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850" y="765175"/>
            <a:ext cx="8362950" cy="5903913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323528" y="836712"/>
            <a:ext cx="88204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Pokuste se vlastními slovy o definici pojmu Sacharidy: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179512" y="1340768"/>
            <a:ext cx="88660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Sacharidy jsou </a:t>
            </a:r>
            <a:r>
              <a:rPr lang="cs-CZ" sz="24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polyhydroxyderiváty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karbonylových sloučenin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(aldehydů nebo ketonů).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179512" y="2780928"/>
            <a:ext cx="89644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Jako tzv.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cukry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označujeme ty sacharidy,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které jsou rozpustné ve vodě.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3528" y="2276872"/>
            <a:ext cx="89728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Které sacharidy označujeme jako „cukry“ ? 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323528" y="3717032"/>
            <a:ext cx="806489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význam sacharidů v přírodě: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512" y="4221088"/>
            <a:ext cx="911688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6600"/>
              </a:buClr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Tvoří hlavní složku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buněčných stěn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rostlin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(celulóza),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u některých živočichů se podílí na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stavbě těla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(chitin).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179513" y="5085184"/>
            <a:ext cx="85689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6600"/>
              </a:buClr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Pro rostliny i živočichy představují sacharidy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energetické živiny a zásobní látky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(škrob, glykogen, inulin).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>
            <a:spLocks noChangeArrowheads="1"/>
          </p:cNvSpPr>
          <p:nvPr/>
        </p:nvSpPr>
        <p:spPr bwMode="auto">
          <a:xfrm>
            <a:off x="179513" y="5949280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6600"/>
              </a:buClr>
              <a:buBlip>
                <a:blip r:embed="rId3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Jsou složkami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 život nezbytných </a:t>
            </a:r>
            <a:r>
              <a:rPr lang="cs-CZ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biomolekul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(nukleových kyselin, hormonů, koenzymů…).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0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/>
          <p:nvPr/>
        </p:nvSpPr>
        <p:spPr>
          <a:xfrm>
            <a:off x="251520" y="980728"/>
            <a:ext cx="88924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Graficky znázorněte systematické rozdělení sacharidů:  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691680" y="1844824"/>
            <a:ext cx="5616624" cy="46166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rgbClr val="FFFF00"/>
            </a:solidFill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SACHARIDY </a:t>
            </a:r>
            <a:endParaRPr lang="cs-CZ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95536" y="3212976"/>
            <a:ext cx="3312368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JEDNODUCHÉ</a:t>
            </a:r>
            <a:endParaRPr lang="cs-CZ" sz="2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>
            <a:spLocks noChangeArrowheads="1"/>
          </p:cNvSpPr>
          <p:nvPr/>
        </p:nvSpPr>
        <p:spPr bwMode="auto">
          <a:xfrm flipH="1">
            <a:off x="5364088" y="3212976"/>
            <a:ext cx="3456384" cy="40011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rgbClr val="FF0000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20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SLOŽENÉ</a:t>
            </a:r>
            <a:endParaRPr lang="cs-CZ" sz="20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Přímá spojovací šipka 18"/>
          <p:cNvCxnSpPr/>
          <p:nvPr/>
        </p:nvCxnSpPr>
        <p:spPr>
          <a:xfrm flipH="1">
            <a:off x="3275856" y="2420888"/>
            <a:ext cx="1080120" cy="64807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4644008" y="2420888"/>
            <a:ext cx="1224136" cy="64807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395536" y="3861048"/>
            <a:ext cx="338437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monosacharidy</a:t>
            </a:r>
            <a:endParaRPr lang="cs-CZ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4932040" y="4149080"/>
            <a:ext cx="187220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6600"/>
                </a:solidFill>
              </a:rPr>
              <a:t>oligosacharidy</a:t>
            </a:r>
            <a:endParaRPr lang="cs-CZ" b="1" dirty="0">
              <a:solidFill>
                <a:srgbClr val="006600"/>
              </a:solidFill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7164288" y="4149080"/>
            <a:ext cx="187220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6600"/>
                </a:solidFill>
              </a:rPr>
              <a:t>polysacharidy</a:t>
            </a:r>
            <a:endParaRPr lang="cs-CZ" b="1" dirty="0">
              <a:solidFill>
                <a:srgbClr val="006600"/>
              </a:solidFill>
            </a:endParaRPr>
          </a:p>
        </p:txBody>
      </p:sp>
      <p:cxnSp>
        <p:nvCxnSpPr>
          <p:cNvPr id="27" name="Přímá spojovací šipka 26"/>
          <p:cNvCxnSpPr/>
          <p:nvPr/>
        </p:nvCxnSpPr>
        <p:spPr>
          <a:xfrm flipH="1">
            <a:off x="5940152" y="3717032"/>
            <a:ext cx="936104" cy="36004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/>
          <p:nvPr/>
        </p:nvCxnSpPr>
        <p:spPr>
          <a:xfrm>
            <a:off x="7020272" y="3717032"/>
            <a:ext cx="1008112" cy="36004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xtovéPole 37"/>
          <p:cNvSpPr txBox="1"/>
          <p:nvPr/>
        </p:nvSpPr>
        <p:spPr>
          <a:xfrm>
            <a:off x="251520" y="4941168"/>
            <a:ext cx="86409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význam pojmu monosacharidy:</a:t>
            </a:r>
          </a:p>
        </p:txBody>
      </p:sp>
      <p:sp>
        <p:nvSpPr>
          <p:cNvPr id="39" name="TextovéPole 38"/>
          <p:cNvSpPr txBox="1">
            <a:spLocks noChangeArrowheads="1"/>
          </p:cNvSpPr>
          <p:nvPr/>
        </p:nvSpPr>
        <p:spPr bwMode="auto">
          <a:xfrm>
            <a:off x="179513" y="5517232"/>
            <a:ext cx="8964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6600"/>
              </a:buClr>
              <a:buBlip>
                <a:blip r:embed="rId4"/>
              </a:buBlip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Jsou to sacharidy, jejichž uhlíkový řetězec se skládá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ze 3 až 6 uhlíkových atomů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jejich molekuly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již nelze dále štěpit na jednodušší sacharidy. </a:t>
            </a:r>
            <a:endParaRPr lang="cs-CZ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25" grpId="0" animBg="1"/>
      <p:bldP spid="26" grpId="0" animBg="1"/>
      <p:bldP spid="32" grpId="0" animBg="1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512" y="1988840"/>
            <a:ext cx="54726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4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Patří do skupiny </a:t>
            </a:r>
            <a:r>
              <a:rPr lang="cs-CZ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polyhydroxyaldehydů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neboť obsahuje aldehydickou skupinu.  </a:t>
            </a:r>
            <a:endParaRPr lang="cs-CZ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3933056"/>
            <a:ext cx="57606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4"/>
              </a:buBlip>
            </a:pP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Pro rostliny i živočichy je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prvotním zdrojem energie .  </a:t>
            </a:r>
            <a:endParaRPr lang="cs-CZ" sz="24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512" y="2924944"/>
            <a:ext cx="54726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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Vzniká v rostlinných buňkách procesem fotosyntézy.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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79512" y="332656"/>
            <a:ext cx="8784976" cy="584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indent="-274320" algn="ctr">
              <a:buClr>
                <a:schemeClr val="accent3"/>
              </a:buClr>
              <a:defRPr/>
            </a:pPr>
            <a:r>
              <a:rPr lang="cs-CZ" sz="3200" b="1" dirty="0" smtClean="0">
                <a:solidFill>
                  <a:srgbClr val="006600"/>
                </a:solidFill>
                <a:latin typeface="Times New Roman"/>
                <a:cs typeface="Times New Roman"/>
              </a:rPr>
              <a:t>ZÁSTUPCI MONOSACHARIDŮ</a:t>
            </a:r>
            <a:endParaRPr lang="cs-CZ" sz="3200" b="1" dirty="0" smtClean="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1520" y="1268760"/>
            <a:ext cx="208823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GLUKÓZA</a:t>
            </a:r>
            <a:r>
              <a:rPr lang="cs-CZ" sz="2800" b="1" i="1" dirty="0" smtClean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732240" y="6165304"/>
            <a:ext cx="241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Vzorec glukózy 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512" y="4941168"/>
            <a:ext cx="61926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4"/>
              </a:buBlip>
            </a:pP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Používá se v infuzích jako tzv.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umělá výživa,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 potravinářském průmyslu jako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sladidlo,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na výrobu </a:t>
            </a:r>
            <a:r>
              <a:rPr lang="cs-CZ" sz="24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ethanolu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(lihu), kyseliny citronové…</a:t>
            </a:r>
            <a:endParaRPr lang="cs-CZ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1028" name="Picture 4" descr="http://upload.wikimedia.org/wikipedia/commons/thumb/2/27/D-glucose-chain-2D-Fischer.png/200px-D-glucose-chain-2D-Fischer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56176" y="1700808"/>
            <a:ext cx="2520280" cy="41044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0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512" y="1916832"/>
            <a:ext cx="6192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4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Patří do skupiny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polyhydroxyketonů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neboť obsahuje ketonickou skupinu.   </a:t>
            </a:r>
            <a:endParaRPr lang="cs-CZ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3861048"/>
            <a:ext cx="57606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4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obsažena v ovoci a medu a používá se jako sladidlo k přislazování stravy pro diabetiky, protože na rozdíl od glukózy nenutí slinivku břišní vylučovat inzulín.</a:t>
            </a:r>
            <a:endParaRPr lang="cs-CZ" sz="2400" b="1" i="1" dirty="0" smtClean="0"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512" y="2852936"/>
            <a:ext cx="54726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Vzniká v rostlinném těle přeměnou z glukózy a je ze všech cukrů nejsladší.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251520" y="1124744"/>
            <a:ext cx="2088232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FRUKTÓZA</a:t>
            </a:r>
            <a:r>
              <a:rPr lang="cs-CZ" sz="2800" b="1" i="1" dirty="0" smtClean="0">
                <a:solidFill>
                  <a:srgbClr val="00B0F0"/>
                </a:solidFill>
                <a:latin typeface="Times New Roman"/>
                <a:cs typeface="Times New Roman"/>
              </a:rPr>
              <a:t>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732240" y="6165304"/>
            <a:ext cx="24117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Vzorec fruktózy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179512" y="5661248"/>
            <a:ext cx="61926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4"/>
              </a:buBlip>
            </a:pP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Používá se především v potravinářství ke slazení a barvení potravin a nápojů.</a:t>
            </a:r>
            <a:endParaRPr lang="cs-CZ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1124744"/>
            <a:ext cx="2880320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0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323528" y="1124744"/>
            <a:ext cx="84249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význam pojmu oligosacharidy: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512" y="1916832"/>
            <a:ext cx="872135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Pojmem oligosacharidy označujeme takové sacharidy, jejichž molekuly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vznikají spojením 2 až 10 cukerných jednotek (monosacharidů) dohromady.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179512" y="3284984"/>
            <a:ext cx="89644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Mají podobné chemické vlastnosti jako monosacharidy.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8" name="TextovéPole 17"/>
          <p:cNvSpPr txBox="1">
            <a:spLocks noChangeArrowheads="1"/>
          </p:cNvSpPr>
          <p:nvPr/>
        </p:nvSpPr>
        <p:spPr bwMode="auto">
          <a:xfrm>
            <a:off x="179512" y="4005064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Z oligosacharidů jsou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nejvýznamnější především disacharidy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(jejich molekula vzniká spojením dvou monosacharidů).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179512" y="5157192"/>
            <a:ext cx="9116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Disacharidy jsou dobře rozpustné ve vodě a většina z nich má sladkou chuť.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512" y="1988840"/>
            <a:ext cx="40324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Disacharid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vznikající v rostlinných buňkách spojením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molekuly glukózy a 1 molekuly fruktózy.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4941168"/>
            <a:ext cx="554461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Využití nachází především v potravinářství jako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sladidlo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a na výrobu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karamelu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dále ke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konzervaci potravin, výrobu lihu, kyseliny citronové, droždí… </a:t>
            </a:r>
            <a:endParaRPr lang="cs-CZ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512" y="3645024"/>
            <a:ext cx="51125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Sacharóza je obsažena </a:t>
            </a:r>
            <a:r>
              <a:rPr lang="cs-CZ" sz="24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 cukrové řepě, cukrové třtině, v ovoci a v rostlinných šťávách. </a:t>
            </a:r>
            <a:endParaRPr lang="cs-CZ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79512" y="404664"/>
            <a:ext cx="8784976" cy="584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indent="-274320" algn="ctr">
              <a:buClr>
                <a:schemeClr val="accent3"/>
              </a:buClr>
              <a:defRPr/>
            </a:pPr>
            <a:r>
              <a:rPr lang="cs-CZ" sz="3200" b="1" dirty="0" smtClean="0">
                <a:solidFill>
                  <a:srgbClr val="006600"/>
                </a:solidFill>
                <a:latin typeface="Times New Roman"/>
                <a:cs typeface="Times New Roman"/>
              </a:rPr>
              <a:t>ZÁSTUPCI OLIGOSACHARIDŮ</a:t>
            </a:r>
            <a:endParaRPr lang="cs-CZ" sz="3200" b="1" dirty="0" smtClean="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1520" y="1268760"/>
            <a:ext cx="259228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SACHARÓZA</a:t>
            </a:r>
            <a:endParaRPr lang="cs-CZ" sz="2800" b="1" i="1" dirty="0" smtClean="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364088" y="3212976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Vzorec glukózy 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www.chemorgkkmk.republika.pl/sacharoza.pn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5976" y="1124744"/>
            <a:ext cx="4932040" cy="2304256"/>
          </a:xfrm>
          <a:prstGeom prst="rect">
            <a:avLst/>
          </a:prstGeom>
          <a:noFill/>
        </p:spPr>
      </p:pic>
      <p:pic>
        <p:nvPicPr>
          <p:cNvPr id="2" name="Picture 4" descr="http://img.ahaonline.cz/static/old_aha/big/06-05-06/06_cukrrepa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36096" y="3771899"/>
            <a:ext cx="3528392" cy="2393405"/>
          </a:xfrm>
          <a:prstGeom prst="rect">
            <a:avLst/>
          </a:prstGeom>
          <a:noFill/>
        </p:spPr>
      </p:pic>
      <p:sp>
        <p:nvSpPr>
          <p:cNvPr id="12" name="TextovéPole 11"/>
          <p:cNvSpPr txBox="1"/>
          <p:nvPr/>
        </p:nvSpPr>
        <p:spPr>
          <a:xfrm>
            <a:off x="5516488" y="6309320"/>
            <a:ext cx="3159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Obr. 1.: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Cukrová řepa.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512" y="1988840"/>
            <a:ext cx="403244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Disacharid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obsažený v mateřském mléce savců (mléčný cukr).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179512" y="4437112"/>
            <a:ext cx="55446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Kvašením laktózy účinkem bakterií mléčného kvašení, vzniká kyselina mléčná. </a:t>
            </a:r>
            <a:endParaRPr lang="cs-CZ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20" name="TextovéPole 19"/>
          <p:cNvSpPr txBox="1">
            <a:spLocks noChangeArrowheads="1"/>
          </p:cNvSpPr>
          <p:nvPr/>
        </p:nvSpPr>
        <p:spPr bwMode="auto">
          <a:xfrm>
            <a:off x="179512" y="3356992"/>
            <a:ext cx="51125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Vzniká spojením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molekuly glukózy a 1 molekuly galaktózy.</a:t>
            </a:r>
            <a:endParaRPr lang="cs-CZ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251520" y="1268760"/>
            <a:ext cx="259228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800" b="1" i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LAKTÓZA</a:t>
            </a:r>
            <a:endParaRPr lang="cs-CZ" sz="2800" b="1" i="1" dirty="0" smtClean="0">
              <a:solidFill>
                <a:srgbClr val="00B0F0"/>
              </a:solidFill>
              <a:latin typeface="Times New Roman"/>
              <a:cs typeface="Times New Roman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5364088" y="3068960"/>
            <a:ext cx="288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Vzorec laktózy 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516488" y="6309320"/>
            <a:ext cx="3627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Obr. 2.: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Mléko – zdroj laktózy.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0" y="1196752"/>
            <a:ext cx="4392488" cy="1764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http://img.blesk.cz/img/1/full/1010823-img-sophat-kojeni-mleko-kambodza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64088" y="3717032"/>
            <a:ext cx="3672408" cy="2592288"/>
          </a:xfrm>
          <a:prstGeom prst="rect">
            <a:avLst/>
          </a:prstGeom>
          <a:noFill/>
        </p:spPr>
      </p:pic>
      <p:sp>
        <p:nvSpPr>
          <p:cNvPr id="15" name="TextovéPole 14"/>
          <p:cNvSpPr txBox="1">
            <a:spLocks noChangeArrowheads="1"/>
          </p:cNvSpPr>
          <p:nvPr/>
        </p:nvSpPr>
        <p:spPr bwMode="auto">
          <a:xfrm>
            <a:off x="179512" y="5661248"/>
            <a:ext cx="475252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FF"/>
              </a:buClr>
              <a:buBlip>
                <a:blip r:embed="rId5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Používá se na výrobu dětské výživy a v lékařství. </a:t>
            </a:r>
            <a:endParaRPr lang="cs-CZ" sz="2400" b="1" i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hamm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20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ovéPole 14"/>
          <p:cNvSpPr txBox="1"/>
          <p:nvPr/>
        </p:nvSpPr>
        <p:spPr>
          <a:xfrm>
            <a:off x="323528" y="1052736"/>
            <a:ext cx="842493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 význam pojmu polysacharidy: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179512" y="1772816"/>
            <a:ext cx="872135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Jako polysacharidy (polymerní sacharidy) se označují takové sacharidy, jejichž molekuly </a:t>
            </a:r>
            <a:r>
              <a:rPr lang="cs-CZ" sz="2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vznikají spojením více než 10 monosacharidových jednotek.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7" name="TextovéPole 16"/>
          <p:cNvSpPr txBox="1">
            <a:spLocks noChangeArrowheads="1"/>
          </p:cNvSpPr>
          <p:nvPr/>
        </p:nvSpPr>
        <p:spPr bwMode="auto">
          <a:xfrm>
            <a:off x="179512" y="3068960"/>
            <a:ext cx="89644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Jejich charakteristickými vlastnostmi jsou nerozpustnost ve vodě, absence sladké chuti a amorfní charakter.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19" name="TextovéPole 18"/>
          <p:cNvSpPr txBox="1">
            <a:spLocks noChangeArrowheads="1"/>
          </p:cNvSpPr>
          <p:nvPr/>
        </p:nvSpPr>
        <p:spPr bwMode="auto">
          <a:xfrm>
            <a:off x="179512" y="4149080"/>
            <a:ext cx="91168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přírodě jsou polysacharidy široce rozšířeným stavebním materiálem rostlin i živočichů (např. celulóza, chitin).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179512" y="5157192"/>
            <a:ext cx="926928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Rostliny i živočichové využívají polysacharidy rovněž jako zásobní látky (např. škrob, glykogen). </a:t>
            </a:r>
            <a:endParaRPr lang="cs-CZ" sz="24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9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690</TotalTime>
  <Words>683</Words>
  <Application>Microsoft Office PowerPoint</Application>
  <PresentationFormat>Předvádění na obrazovce (4:3)</PresentationFormat>
  <Paragraphs>81</Paragraphs>
  <Slides>11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Tok</vt:lpstr>
      <vt:lpstr> Cukry (sacharidy)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14</cp:revision>
  <dcterms:created xsi:type="dcterms:W3CDTF">2013-09-18T15:55:38Z</dcterms:created>
  <dcterms:modified xsi:type="dcterms:W3CDTF">2014-10-16T07:49:27Z</dcterms:modified>
</cp:coreProperties>
</file>