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9" r:id="rId4"/>
    <p:sldId id="261" r:id="rId5"/>
    <p:sldId id="262" r:id="rId6"/>
    <p:sldId id="263" r:id="rId7"/>
    <p:sldId id="270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605E847-2EF2-479F-872D-ADAD691FA578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64B69C4-EF94-4DEE-B6EB-998ADDCE72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5832E1-7974-4CFB-8C10-4FD2A27D9E0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526B7-7597-4501-97F8-2A01B162909F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BCCD-5CAA-4520-BD4F-DFE8D15921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1C99C-7D02-4541-9C43-BCFA1A2372F8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83EEA-FC4C-4331-AF68-A985A9A4B6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72A20-F916-4AB0-A3F6-4BA44A16BA04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6448E-2C13-45FA-A829-8D2A67B980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CB158-61FF-4D55-99BD-14D51CDC2A37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D131B-F62F-47E1-B085-03ECD0E055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DD614-F5BB-4269-A428-061B8B89059E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FA976-2BCA-404E-919C-BECE8595A0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9C1F-F0CB-434F-B3AB-89E123D78672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78C7C-F1F0-4B88-B616-A91A8A800F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1574-4252-43C5-8346-CF0F7898F408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02F7-CCD2-4B2D-AA51-0C26B4647B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99DF1-FA8F-4138-8C8D-7403045FF055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BE575-3990-4038-9011-72ECB73728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F323-DAF5-4702-809F-47D8B53CBAE6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2D1B7-736A-4643-A05B-E090C7E6FA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27990-E441-4168-B25E-554B3AF50067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A5EF-91FB-4272-9C5A-A61B7FA2ED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0033A-16C8-42AF-9AC3-2416C2F7B7A4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0FBC2-1521-4E0C-A555-91AEF30BFB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428BDC-87D2-4B9E-A809-24012CE1C579}" type="datetimeFigureOut">
              <a:rPr lang="cs-CZ"/>
              <a:pPr>
                <a:defRPr/>
              </a:pPr>
              <a:t>27.9.2014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D64DF5-BA7B-4508-8E48-F51E25DE25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hyperlink" Target="//upload.wikimedia.org/wikipedia/commons/b/bb/Nitrobenzene-3D-vdW.png" TargetMode="External"/><Relationship Id="rId5" Type="http://schemas.openxmlformats.org/officeDocument/2006/relationships/image" Target="../media/image2.gif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hyperlink" Target="//upload.wikimedia.org/wikipedia/commons/c/c4/Trinitrotoluene.svg" TargetMode="External"/><Relationship Id="rId5" Type="http://schemas.openxmlformats.org/officeDocument/2006/relationships/image" Target="../media/image2.gi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//upload.wikimedia.org/wikipedia/commons/d/df/Aniline-3D-vdW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Dusíkaté deriváty uhlovodíků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850" y="981075"/>
            <a:ext cx="864076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Pokuste se charakterizovat vlastními slovy dusíkaté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deriváty uhlovodíků: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1989138"/>
            <a:ext cx="8866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Dusíkaté deriváty uhlovodíků vznikají nahrazením jednoho atomu vodíku (nebo více atomů vodíku) na molekule uhlovodíku, </a:t>
            </a:r>
            <a:r>
              <a:rPr lang="cs-CZ" sz="24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dusíkatou charakteristickou skupinou. 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388" y="4508500"/>
            <a:ext cx="9018587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Dusíkaté deriváty uhlovodíků rozdělujeme </a:t>
            </a:r>
            <a:r>
              <a:rPr lang="cs-CZ" sz="24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podle navázané charakteristické skupiny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do dvou základních kategorií: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Tzv.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nitroderiváty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obsahují nitroskupinu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 NO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Tzv.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aminoderiváty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   obsahují aminoskupinu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 NH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 </a:t>
            </a:r>
            <a:endParaRPr lang="cs-CZ" sz="2400" b="1" i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cs-CZ" sz="2400" b="1" i="1" u="sng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0825" y="3500438"/>
            <a:ext cx="8713788" cy="893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jak a podle čeho rozdělujeme dusíkaté deriváty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uhlovodíků: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850" y="620713"/>
            <a:ext cx="8640763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Schéma systematického dělení dusíkatých derivátů</a:t>
            </a:r>
          </a:p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uhlovodíků.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547813" y="1916113"/>
            <a:ext cx="5903912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DUSÍKATÉ DERIVÁTY UHLOVODÍKŮ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900113" y="3141663"/>
            <a:ext cx="2879725" cy="460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NITRODERIVÁTY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5435600" y="3141663"/>
            <a:ext cx="2952750" cy="460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AMINODERIVÁTY</a:t>
            </a:r>
          </a:p>
        </p:txBody>
      </p:sp>
      <p:sp>
        <p:nvSpPr>
          <p:cNvPr id="11" name="Šipka dolů 10"/>
          <p:cNvSpPr/>
          <p:nvPr/>
        </p:nvSpPr>
        <p:spPr>
          <a:xfrm>
            <a:off x="1835150" y="2492375"/>
            <a:ext cx="1081088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Šipka dolů 13"/>
          <p:cNvSpPr/>
          <p:nvPr/>
        </p:nvSpPr>
        <p:spPr>
          <a:xfrm>
            <a:off x="6084888" y="2492375"/>
            <a:ext cx="1079500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179388" y="4149725"/>
            <a:ext cx="3960812" cy="460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obsahují nitroskupinu  </a:t>
            </a:r>
            <a:r>
              <a:rPr lang="cs-C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– NO</a:t>
            </a:r>
            <a:r>
              <a:rPr lang="cs-CZ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859338" y="4149725"/>
            <a:ext cx="4176712" cy="460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obsahují aminoskupinu  </a:t>
            </a:r>
            <a:r>
              <a:rPr lang="cs-CZ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– NH</a:t>
            </a:r>
            <a:r>
              <a:rPr lang="cs-CZ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Šipka dolů 17"/>
          <p:cNvSpPr/>
          <p:nvPr/>
        </p:nvSpPr>
        <p:spPr>
          <a:xfrm>
            <a:off x="2195513" y="3789363"/>
            <a:ext cx="431800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6443663" y="3789363"/>
            <a:ext cx="431800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2275" y="4868863"/>
            <a:ext cx="122555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1863" y="5013325"/>
            <a:ext cx="12239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403350" y="6381750"/>
            <a:ext cx="187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nitrobenzen</a:t>
            </a:r>
          </a:p>
        </p:txBody>
      </p: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5651500" y="6381750"/>
            <a:ext cx="2449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aminobenzen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11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2492375"/>
            <a:ext cx="50403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nažloutlá olejovitá kapalina se zápachem po hořkých mandlích. 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3500438"/>
            <a:ext cx="49688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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vysoce toxický a do těla se vstřebává i pokožkou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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388" y="4652963"/>
            <a:ext cx="46799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jako na výrobu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výbušnin, dále jako stabilizátor  plastů a jako rozpouštědlo (rozpouští tuky).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388" y="333375"/>
            <a:ext cx="878522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ZÁSTUPCI DUSÍKATÝCH DERIVÁTŮ UHLOVODÍKŮ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1700213"/>
            <a:ext cx="2808288" cy="5238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00B050"/>
                </a:solidFill>
                <a:latin typeface="Times New Roman"/>
                <a:cs typeface="Times New Roman"/>
              </a:rPr>
              <a:t>NITROBENZEN</a:t>
            </a:r>
          </a:p>
        </p:txBody>
      </p:sp>
      <p:sp>
        <p:nvSpPr>
          <p:cNvPr id="18438" name="TextovéPole 13"/>
          <p:cNvSpPr txBox="1">
            <a:spLocks noChangeArrowheads="1"/>
          </p:cNvSpPr>
          <p:nvPr/>
        </p:nvSpPr>
        <p:spPr bwMode="auto">
          <a:xfrm>
            <a:off x="4500563" y="6165850"/>
            <a:ext cx="4643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Model molekuly nitrobenzenu. </a:t>
            </a:r>
          </a:p>
        </p:txBody>
      </p:sp>
      <p:pic>
        <p:nvPicPr>
          <p:cNvPr id="10242" name="Picture 2" descr="Soubor:Nitrobenzene-3D-vdW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463" y="1484313"/>
            <a:ext cx="442753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2133600"/>
            <a:ext cx="4105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nažloutlá krystalická látka, ve vodě nerozpustná,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jedovatá.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3500438"/>
            <a:ext cx="47529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 průmyslu a vojenství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jako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výbušnina a trhavina.  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4652963"/>
            <a:ext cx="51133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Na sílu výbuchu TNT se přepočítávají účinky výbuchu atomových a termonukleárních zbraní.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1196975"/>
            <a:ext cx="4392613" cy="5222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00B050"/>
                </a:solidFill>
                <a:latin typeface="Times New Roman"/>
                <a:cs typeface="Times New Roman"/>
              </a:rPr>
              <a:t>TRINITROTOLUEN (TNT)  </a:t>
            </a:r>
          </a:p>
        </p:txBody>
      </p:sp>
      <p:sp>
        <p:nvSpPr>
          <p:cNvPr id="19461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19462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19463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19464" name="TextovéPole 13"/>
          <p:cNvSpPr txBox="1">
            <a:spLocks noChangeArrowheads="1"/>
          </p:cNvSpPr>
          <p:nvPr/>
        </p:nvSpPr>
        <p:spPr bwMode="auto">
          <a:xfrm>
            <a:off x="6156325" y="5445125"/>
            <a:ext cx="2808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Vzorec trinitrotoluenu.</a:t>
            </a:r>
          </a:p>
        </p:txBody>
      </p:sp>
      <p:sp>
        <p:nvSpPr>
          <p:cNvPr id="19465" name="AutoShape 3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19466" name="AutoShape 5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19467" name="AutoShape 7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pic>
        <p:nvPicPr>
          <p:cNvPr id="9218" name="Picture 2" descr="Soubor:Trinitrotoluene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825" y="1844675"/>
            <a:ext cx="4067175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2060575"/>
            <a:ext cx="55451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Anilin je bezbarvá olejovitá kapalina, která se na vzduchu oxiduje a barví do žluta až hněda. </a:t>
            </a:r>
            <a:endParaRPr lang="cs-CZ" sz="2400" b="1" i="1">
              <a:solidFill>
                <a:srgbClr val="00B05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3573463"/>
            <a:ext cx="42481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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jedovatý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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Vstřebává se i kůží !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4581525"/>
            <a:ext cx="45370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Přirozeně se vyskytuje v černouhelném dehtu, průmyslově se vyrábí z nitrobenzenu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používá se na výrobu barviv a léčiv.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1196975"/>
            <a:ext cx="3816350" cy="5222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00B050"/>
                </a:solidFill>
                <a:latin typeface="Times New Roman"/>
                <a:cs typeface="Times New Roman"/>
              </a:rPr>
              <a:t>ANILIN (aminobenzen)</a:t>
            </a:r>
          </a:p>
        </p:txBody>
      </p:sp>
      <p:sp>
        <p:nvSpPr>
          <p:cNvPr id="20485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6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7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pic>
        <p:nvPicPr>
          <p:cNvPr id="20488" name="Picture 2" descr="Soubor:Aniline-3D-vdW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9700" y="1628775"/>
            <a:ext cx="3744913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ovéPole 15"/>
          <p:cNvSpPr txBox="1">
            <a:spLocks noChangeArrowheads="1"/>
          </p:cNvSpPr>
          <p:nvPr/>
        </p:nvSpPr>
        <p:spPr bwMode="auto">
          <a:xfrm>
            <a:off x="4500563" y="6165850"/>
            <a:ext cx="4643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Model molekuly aminobenzenu.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908050"/>
            <a:ext cx="8435975" cy="561657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Vytvořte  racionální vzorce následujících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dusíkatých derivátů uhlovodíků: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nitromethan</a:t>
            </a:r>
            <a:endParaRPr lang="cs-CZ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nitropropan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methylamin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naftylamin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700338" y="2060575"/>
            <a:ext cx="576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700338" y="2924175"/>
            <a:ext cx="576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771775" y="4508500"/>
            <a:ext cx="936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916238" y="5661025"/>
            <a:ext cx="86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endParaRPr lang="cs-CZ" sz="2400">
              <a:latin typeface="Constantia" pitchFamily="18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2881313"/>
            <a:ext cx="29527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4581525"/>
            <a:ext cx="223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4300" y="5084763"/>
            <a:ext cx="15811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708400" y="2060575"/>
            <a:ext cx="36004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cs-CZ" sz="2800" b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>
                <a:latin typeface="Times New Roman" pitchFamily="18" charset="0"/>
                <a:cs typeface="Times New Roman" pitchFamily="18" charset="0"/>
              </a:rPr>
              <a:t> – NO</a:t>
            </a:r>
            <a:r>
              <a:rPr lang="cs-CZ" sz="2800" b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>
              <a:latin typeface="Constantia" pitchFamily="18" charset="0"/>
            </a:endParaRPr>
          </a:p>
          <a:p>
            <a:endParaRPr lang="cs-CZ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</TotalTime>
  <Words>288</Words>
  <Application>Microsoft Office PowerPoint</Application>
  <PresentationFormat>Předvádění na obrazovce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Dusíkaté deriváty uhlovodíků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9</cp:revision>
  <dcterms:created xsi:type="dcterms:W3CDTF">2013-09-05T15:38:11Z</dcterms:created>
  <dcterms:modified xsi:type="dcterms:W3CDTF">2014-09-27T11:14:02Z</dcterms:modified>
</cp:coreProperties>
</file>