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9900"/>
    <a:srgbClr val="FF6600"/>
    <a:srgbClr val="663300"/>
    <a:srgbClr val="0000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1E5722-1115-43ED-A1BA-217016ABF3D7}" type="datetimeFigureOut">
              <a:rPr lang="cs-CZ"/>
              <a:pPr>
                <a:defRPr/>
              </a:pPr>
              <a:t>27.9.2014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79BC68-0970-4BF6-A783-426207D1AE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56FD8D-C46D-4F00-A99F-E4E88E1DC8E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2466-7353-44A0-B412-782116BD8ED5}" type="datetimeFigureOut">
              <a:rPr lang="cs-CZ"/>
              <a:pPr>
                <a:defRPr/>
              </a:pPr>
              <a:t>27.9.2014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07BE5-B467-4C5D-A7CD-B8AF41FC09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C4D06-7BB0-4D44-90FD-FA2BD9027735}" type="datetimeFigureOut">
              <a:rPr lang="cs-CZ"/>
              <a:pPr>
                <a:defRPr/>
              </a:pPr>
              <a:t>27.9.2014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A9D7-0F10-4519-BC8C-0332F646A9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C459-1D8D-42E3-BC59-249A84B4B838}" type="datetimeFigureOut">
              <a:rPr lang="cs-CZ"/>
              <a:pPr>
                <a:defRPr/>
              </a:pPr>
              <a:t>27.9.2014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67B1-C918-4B9A-9756-E9D90FD60F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84BD-E97F-4650-9BFC-19C2DC127E24}" type="datetimeFigureOut">
              <a:rPr lang="cs-CZ"/>
              <a:pPr>
                <a:defRPr/>
              </a:pPr>
              <a:t>27.9.2014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966E5-1886-47C4-B3AE-A9BBA3CD26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54AA8-C5CF-4465-ADB2-918247E14506}" type="datetimeFigureOut">
              <a:rPr lang="cs-CZ"/>
              <a:pPr>
                <a:defRPr/>
              </a:pPr>
              <a:t>27.9.2014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C9638-2A1A-4470-85B7-9F02FDD1A1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3A0CF-79EB-42BD-8FB8-84075D4BEDC4}" type="datetimeFigureOut">
              <a:rPr lang="cs-CZ"/>
              <a:pPr>
                <a:defRPr/>
              </a:pPr>
              <a:t>27.9.2014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CCAE-FA33-4AB7-AC45-B585A8C195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6CCA-8A18-4DB4-8E96-63DACC814B71}" type="datetimeFigureOut">
              <a:rPr lang="cs-CZ"/>
              <a:pPr>
                <a:defRPr/>
              </a:pPr>
              <a:t>27.9.2014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404B-E6DA-44ED-B247-F20FB11DC5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B266-A6D1-47F9-B059-9A13A8DD80E8}" type="datetimeFigureOut">
              <a:rPr lang="cs-CZ"/>
              <a:pPr>
                <a:defRPr/>
              </a:pPr>
              <a:t>27.9.2014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370F-4902-4CC7-9F4D-438E7E9AA9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6EE1-5EE1-45E4-A6B6-8AAF1C913048}" type="datetimeFigureOut">
              <a:rPr lang="cs-CZ"/>
              <a:pPr>
                <a:defRPr/>
              </a:pPr>
              <a:t>27.9.2014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9A966-2821-44E8-8BD6-950ACFCD7F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0DDA-192A-4B74-AFE0-16A492CBAE9B}" type="datetimeFigureOut">
              <a:rPr lang="cs-CZ"/>
              <a:pPr>
                <a:defRPr/>
              </a:pPr>
              <a:t>27.9.2014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0BB7-1BDC-402B-B6FC-177EDF8160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úhlý trojúhe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1090-86D6-4D15-968B-8C72113A3A5F}" type="datetimeFigureOut">
              <a:rPr lang="cs-CZ"/>
              <a:pPr>
                <a:defRPr/>
              </a:pPr>
              <a:t>27.9.2014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0DA7D-7A81-4CF8-B8D6-49C181F70A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538F63-781A-45F2-BD10-375CC745B550}" type="datetimeFigureOut">
              <a:rPr lang="cs-CZ"/>
              <a:pPr>
                <a:defRPr/>
              </a:pPr>
              <a:t>27.9.2014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33609A-D221-4CC3-8606-7CE3E4E4B0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z/url?sa=i&amp;rct=j&amp;q=ropn%C3%A1+plo%C5%A1ina&amp;source=images&amp;cd=&amp;cad=rja&amp;docid=HPXIMAv8nThDAM&amp;tbnid=UeFgWeUTGgjPoM:&amp;ved=0CAUQjRw&amp;url=http://www.novinky.cz/zahranicni/amerika/198372-ropna-plosina-v-mexickem-zalivu-se-potopila-hrozi-ekologicka-katastrofa.html&amp;ei=xO5mUcibJY22Pe7NgaAN&amp;bvm=bv.45107431,d.ZWU&amp;psig=AFQjCNHzbMEfCZTcaF5hHkGQ2UGiMC-nmQ&amp;ust=136578664009525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frak%C4%8Dn%C3%AD+destilace+ropy&amp;source=images&amp;cd=&amp;cad=rja&amp;docid=Iwwm4EuuCu1FrM&amp;tbnid=i1Ez_NdrdFMalM:&amp;ved=0CAUQjRw&amp;url=http://autaveskole.jaknahmyz.cz/paliva&amp;ei=W_ZmUdz3J6ym0wWGnIDoCQ&amp;bvm=bv.45107431,d.bGE&amp;psig=AFQjCNG7GK-TON4CK672uJSuofHFfsOKKw&amp;ust=136578859159592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571500" y="1785938"/>
            <a:ext cx="7772400" cy="1470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bg1"/>
                </a:solidFill>
              </a:rPr>
              <a:t/>
            </a:r>
            <a:br>
              <a:rPr lang="cs-CZ" sz="4000" dirty="0" smtClean="0">
                <a:solidFill>
                  <a:schemeClr val="bg1"/>
                </a:solidFill>
              </a:rPr>
            </a:br>
            <a:r>
              <a:rPr lang="cs-CZ" sz="4000" dirty="0" smtClean="0">
                <a:solidFill>
                  <a:schemeClr val="bg1"/>
                </a:solidFill>
              </a:rPr>
              <a:t>Fosilní paliva – Ropa</a:t>
            </a:r>
            <a:endParaRPr lang="cs-CZ" sz="4800" dirty="0" smtClean="0">
              <a:solidFill>
                <a:schemeClr val="bg1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765175"/>
            <a:ext cx="8362950" cy="590391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850" y="836613"/>
            <a:ext cx="882015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6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Popište ropu z hlediska vzhledu a charakteristických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6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vlastností: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323850" y="1773238"/>
            <a:ext cx="87217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Ropa je </a:t>
            </a:r>
            <a:r>
              <a:rPr lang="cs-CZ" sz="2400" b="1" i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světle hnědá 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až černá olejovitá, hořlavá kapalina, </a:t>
            </a:r>
          </a:p>
          <a:p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2400" b="1" i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menší hustotou než voda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cs-CZ" sz="2400" b="1" i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nemísitelná s vodou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a ve vodě se nerozpouští.  </a:t>
            </a:r>
          </a:p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Její chemické složení může být mírně odlišné, podle naleziště. </a:t>
            </a:r>
            <a:endParaRPr lang="cs-CZ" sz="24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850" y="3500438"/>
            <a:ext cx="8640763" cy="893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6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Vysvětlete z čeho vznikla ropa a v kterém geologickém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6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období: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323850" y="4365625"/>
            <a:ext cx="9026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Ropa vznikla pravděpodobně </a:t>
            </a:r>
            <a:r>
              <a:rPr lang="cs-CZ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 mořské planktonní fauny a flóry 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(živočichů a rostlin) </a:t>
            </a:r>
            <a:r>
              <a:rPr lang="cs-CZ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období  druhohor 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(před 252 – 66 miliony let).  </a:t>
            </a:r>
            <a:endParaRPr lang="cs-CZ" sz="24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323850" y="5300663"/>
            <a:ext cx="8820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V období druhohor zvaném </a:t>
            </a:r>
            <a:r>
              <a:rPr lang="cs-CZ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JURA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žily v tehdejších teplých mořích tyto planktonní organismy v nebývalém množství, takže jejich odumřelá těla poskytovala ve velkém množství materiál pro vznik ropy.  </a:t>
            </a:r>
            <a:endParaRPr lang="cs-CZ" sz="24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délník 5"/>
          <p:cNvSpPr>
            <a:spLocks noChangeArrowheads="1"/>
          </p:cNvSpPr>
          <p:nvPr/>
        </p:nvSpPr>
        <p:spPr bwMode="auto">
          <a:xfrm>
            <a:off x="179388" y="6308725"/>
            <a:ext cx="849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latin typeface="Times New Roman" pitchFamily="18" charset="0"/>
                <a:cs typeface="Times New Roman" pitchFamily="18" charset="0"/>
              </a:rPr>
              <a:t>Obr. 1.: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Vznik ropy.</a:t>
            </a: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323850" y="1341438"/>
            <a:ext cx="871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Constantia" pitchFamily="18" charset="0"/>
              </a:rPr>
              <a:t> Usazováním  velkého množství </a:t>
            </a:r>
            <a:r>
              <a:rPr lang="cs-CZ" sz="2400" b="1" i="1">
                <a:solidFill>
                  <a:srgbClr val="C00000"/>
                </a:solidFill>
                <a:latin typeface="Constantia" pitchFamily="18" charset="0"/>
              </a:rPr>
              <a:t>odumřelých planktonních organismů </a:t>
            </a:r>
            <a:r>
              <a:rPr lang="cs-CZ" sz="2400" b="1" i="1">
                <a:latin typeface="Constantia" pitchFamily="18" charset="0"/>
              </a:rPr>
              <a:t>se jejich těla hromadila </a:t>
            </a:r>
            <a:r>
              <a:rPr lang="cs-CZ" sz="2400" b="1" i="1">
                <a:solidFill>
                  <a:srgbClr val="0000FF"/>
                </a:solidFill>
                <a:latin typeface="Constantia" pitchFamily="18" charset="0"/>
              </a:rPr>
              <a:t>v horninách mořského dna. </a:t>
            </a:r>
            <a:endParaRPr lang="cs-CZ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3850" y="765175"/>
            <a:ext cx="74961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6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Vysvětlete mechanismus vzniku ropy: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23850" y="2565400"/>
            <a:ext cx="8424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V horninách mořského dna, </a:t>
            </a:r>
            <a:r>
              <a:rPr lang="cs-CZ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bez přístupu kyslíku 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byl </a:t>
            </a:r>
            <a:r>
              <a:rPr lang="cs-CZ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tuk z buněk 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těchto odumřelých organismů </a:t>
            </a:r>
            <a:r>
              <a:rPr lang="cs-CZ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rozkládán anaerobními bakteriemi 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na směs organických látek zvanou </a:t>
            </a:r>
            <a:r>
              <a:rPr lang="cs-CZ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KEROGEN.   </a:t>
            </a:r>
            <a:endParaRPr lang="cs-CZ" sz="2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323850" y="3933825"/>
            <a:ext cx="85772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Po opakovaném překrytí vrstvami písku a bahna (podobně jako v při vzniku uhlí) se kerogen dostával </a:t>
            </a:r>
            <a:r>
              <a:rPr lang="cs-CZ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větších a větších hloubek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. </a:t>
            </a:r>
            <a:endParaRPr lang="cs-CZ" sz="2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323850" y="4868863"/>
            <a:ext cx="87296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Následným </a:t>
            </a:r>
            <a:r>
              <a:rPr lang="cs-CZ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zvýšením teploty 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horniny obsahující kerogen (vlivem poklesu do větších hloubek) na </a:t>
            </a:r>
            <a:r>
              <a:rPr lang="cs-CZ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80 až 180 °C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, se kerogen začne </a:t>
            </a:r>
            <a:r>
              <a:rPr lang="cs-CZ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rozpadat a přeměňovat 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směs nejrůznějších uhlovodíků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, což je ve skutečnosti </a:t>
            </a:r>
            <a:r>
              <a:rPr lang="cs-CZ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ROPA. </a:t>
            </a:r>
            <a:endParaRPr lang="cs-CZ" sz="2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ttp://media.novinky.cz/144/211447-original1-79uw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Obdélník 5"/>
          <p:cNvSpPr>
            <a:spLocks noChangeArrowheads="1"/>
          </p:cNvSpPr>
          <p:nvPr/>
        </p:nvSpPr>
        <p:spPr bwMode="auto">
          <a:xfrm>
            <a:off x="179388" y="6308725"/>
            <a:ext cx="849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latin typeface="Times New Roman" pitchFamily="18" charset="0"/>
                <a:cs typeface="Times New Roman" pitchFamily="18" charset="0"/>
              </a:rPr>
              <a:t>Obr. 2.: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Požár těžební ropné plošiny na moři.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323850" y="692150"/>
            <a:ext cx="8640763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6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Vyjmenujte výrobky z ropy používané v běžném životě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323850" y="1196975"/>
            <a:ext cx="8820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Constantia" pitchFamily="18" charset="0"/>
              </a:rPr>
              <a:t> </a:t>
            </a:r>
            <a:r>
              <a:rPr lang="cs-CZ" sz="2400" b="1" i="1">
                <a:solidFill>
                  <a:srgbClr val="C00000"/>
                </a:solidFill>
                <a:latin typeface="Constantia" pitchFamily="18" charset="0"/>
              </a:rPr>
              <a:t>Benzín a nafta  </a:t>
            </a:r>
            <a:r>
              <a:rPr lang="cs-CZ" sz="2400" b="1" i="1">
                <a:latin typeface="Constantia" pitchFamily="18" charset="0"/>
              </a:rPr>
              <a:t>– palivo spalovacích motorů.</a:t>
            </a:r>
            <a:endParaRPr lang="cs-CZ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23850" y="1700213"/>
            <a:ext cx="8820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Petrolej (kerosin) 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– palivo tryskových a raketových  motorů. </a:t>
            </a:r>
            <a:endParaRPr lang="cs-CZ" sz="2400" b="1" i="1">
              <a:solidFill>
                <a:srgbClr val="990099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323850" y="2205038"/>
            <a:ext cx="88201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Parafín (vosk) 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– výroba svíček, kosmetiky (krémy, masky, rtěnky, líčidla), konzervace a impregnace dřeva a stavebních hmot. </a:t>
            </a:r>
            <a:endParaRPr lang="cs-CZ" sz="2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323850" y="2997200"/>
            <a:ext cx="871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Maziva a oleje 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– do motorů, ložisek, ve strojírenství, ochrana kovů před korozí. </a:t>
            </a:r>
            <a:endParaRPr lang="cs-CZ" sz="2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323850" y="3860800"/>
            <a:ext cx="886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Asfalt 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– silnice, stavební izolační materiály proti vlhkosti.  </a:t>
            </a:r>
            <a:endParaRPr lang="cs-CZ" sz="2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323850" y="4437063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Plasty (umělé hmoty) 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– předměty denní potřeby…</a:t>
            </a:r>
            <a:endParaRPr lang="cs-CZ" sz="2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323850" y="5013325"/>
            <a:ext cx="8721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Barviva, pigmenty a nátěrové látky. </a:t>
            </a:r>
            <a:endParaRPr lang="cs-CZ" sz="2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323850" y="5589588"/>
            <a:ext cx="8874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Pesticidy 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– chemické látky obsažené v postřicích proti škůdcům. </a:t>
            </a:r>
            <a:endParaRPr lang="cs-CZ" sz="2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323850" y="6092825"/>
            <a:ext cx="9026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Umělá hnojiva </a:t>
            </a:r>
            <a:r>
              <a:rPr lang="cs-CZ" sz="2400" b="1" i="1">
                <a:latin typeface="Times New Roman" pitchFamily="18" charset="0"/>
                <a:cs typeface="Times New Roman" pitchFamily="18" charset="0"/>
              </a:rPr>
              <a:t>– použití v zemědělství. </a:t>
            </a:r>
            <a:endParaRPr lang="cs-CZ" sz="2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7" grpId="0"/>
      <p:bldP spid="9" grpId="0"/>
      <p:bldP spid="10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autaveskole.jaknahmyz.cz/autaveskole/gallery/obr.1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0"/>
            <a:ext cx="4427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Obdélník 4"/>
          <p:cNvSpPr>
            <a:spLocks noChangeArrowheads="1"/>
          </p:cNvSpPr>
          <p:nvPr/>
        </p:nvSpPr>
        <p:spPr bwMode="auto">
          <a:xfrm>
            <a:off x="179388" y="6308725"/>
            <a:ext cx="849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latin typeface="Times New Roman" pitchFamily="18" charset="0"/>
                <a:cs typeface="Times New Roman" pitchFamily="18" charset="0"/>
              </a:rPr>
              <a:t>Obr. 3.: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Frakční destilace ropy.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950" y="404813"/>
            <a:ext cx="467995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sz="26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? Jak se zpracovává ropa ? 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179388" y="981075"/>
            <a:ext cx="5184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Constantia" pitchFamily="18" charset="0"/>
              </a:rPr>
              <a:t> Zpracování ropy probíhá v </a:t>
            </a:r>
            <a:r>
              <a:rPr lang="cs-CZ" sz="2400" b="1" i="1">
                <a:solidFill>
                  <a:srgbClr val="C00000"/>
                </a:solidFill>
                <a:latin typeface="Constantia" pitchFamily="18" charset="0"/>
              </a:rPr>
              <a:t>destilačních kolonách</a:t>
            </a:r>
            <a:r>
              <a:rPr lang="cs-CZ" sz="2400" b="1" i="1">
                <a:latin typeface="Constantia" pitchFamily="18" charset="0"/>
              </a:rPr>
              <a:t>, viz obrázek.</a:t>
            </a:r>
            <a:endParaRPr lang="cs-CZ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179388" y="1916113"/>
            <a:ext cx="53292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Constantia" pitchFamily="18" charset="0"/>
              </a:rPr>
              <a:t> Zde se ropa zahřívá, čímž se z ní postupně oddělují jednotlivé těkavé složky </a:t>
            </a:r>
            <a:r>
              <a:rPr lang="cs-CZ" sz="2400" b="1" i="1">
                <a:solidFill>
                  <a:srgbClr val="C00000"/>
                </a:solidFill>
                <a:latin typeface="Constantia" pitchFamily="18" charset="0"/>
              </a:rPr>
              <a:t>podle jejich teploty varu</a:t>
            </a:r>
            <a:r>
              <a:rPr lang="cs-CZ" sz="2400" b="1" i="1">
                <a:latin typeface="Constantia" pitchFamily="18" charset="0"/>
              </a:rPr>
              <a:t>. </a:t>
            </a:r>
            <a:endParaRPr lang="cs-CZ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179388" y="3284538"/>
            <a:ext cx="51133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Constantia" pitchFamily="18" charset="0"/>
              </a:rPr>
              <a:t> Nejdříve se odpaří </a:t>
            </a:r>
            <a:r>
              <a:rPr lang="cs-CZ" sz="2400" b="1" i="1">
                <a:solidFill>
                  <a:srgbClr val="0000FF"/>
                </a:solidFill>
                <a:latin typeface="Constantia" pitchFamily="18" charset="0"/>
              </a:rPr>
              <a:t>plynné uhlovodíky</a:t>
            </a:r>
            <a:r>
              <a:rPr lang="cs-CZ" sz="2400" b="1" i="1">
                <a:latin typeface="Constantia" pitchFamily="18" charset="0"/>
              </a:rPr>
              <a:t>, pak </a:t>
            </a:r>
            <a:r>
              <a:rPr lang="cs-CZ" sz="2400" b="1" i="1">
                <a:solidFill>
                  <a:srgbClr val="0000FF"/>
                </a:solidFill>
                <a:latin typeface="Constantia" pitchFamily="18" charset="0"/>
              </a:rPr>
              <a:t>benzín a petrolej</a:t>
            </a:r>
            <a:r>
              <a:rPr lang="cs-CZ" sz="2400" b="1" i="1">
                <a:latin typeface="Constantia" pitchFamily="18" charset="0"/>
              </a:rPr>
              <a:t>, následně tzv. </a:t>
            </a:r>
            <a:r>
              <a:rPr lang="cs-CZ" sz="2400" b="1" i="1">
                <a:solidFill>
                  <a:srgbClr val="0000FF"/>
                </a:solidFill>
                <a:latin typeface="Constantia" pitchFamily="18" charset="0"/>
              </a:rPr>
              <a:t>plynový olej</a:t>
            </a:r>
            <a:r>
              <a:rPr lang="cs-CZ" sz="2400" b="1" i="1">
                <a:latin typeface="Constantia" pitchFamily="18" charset="0"/>
              </a:rPr>
              <a:t>, ze kterého se vyrábí </a:t>
            </a:r>
            <a:r>
              <a:rPr lang="cs-CZ" sz="2400" b="1" i="1">
                <a:solidFill>
                  <a:srgbClr val="0000FF"/>
                </a:solidFill>
                <a:latin typeface="Constantia" pitchFamily="18" charset="0"/>
              </a:rPr>
              <a:t>nafta</a:t>
            </a:r>
            <a:r>
              <a:rPr lang="cs-CZ" sz="2400" b="1" i="1">
                <a:latin typeface="Constantia" pitchFamily="18" charset="0"/>
              </a:rPr>
              <a:t>. </a:t>
            </a:r>
            <a:endParaRPr lang="cs-CZ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179388" y="5013325"/>
            <a:ext cx="4679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>
                <a:latin typeface="Constantia" pitchFamily="18" charset="0"/>
              </a:rPr>
              <a:t> Jako zbytek po destilaci zůstává tzv. </a:t>
            </a:r>
            <a:r>
              <a:rPr lang="cs-CZ" sz="2400" b="1" i="1">
                <a:solidFill>
                  <a:srgbClr val="0000FF"/>
                </a:solidFill>
                <a:latin typeface="Constantia" pitchFamily="18" charset="0"/>
              </a:rPr>
              <a:t>mazut</a:t>
            </a:r>
            <a:r>
              <a:rPr lang="cs-CZ" sz="2400" b="1" i="1">
                <a:latin typeface="Constantia" pitchFamily="18" charset="0"/>
              </a:rPr>
              <a:t>, ze kterého se vyrábí </a:t>
            </a:r>
            <a:r>
              <a:rPr lang="cs-CZ" sz="2400" b="1" i="1">
                <a:solidFill>
                  <a:srgbClr val="0000FF"/>
                </a:solidFill>
                <a:latin typeface="Constantia" pitchFamily="18" charset="0"/>
              </a:rPr>
              <a:t>topné oleje a asfalt</a:t>
            </a:r>
            <a:r>
              <a:rPr lang="cs-CZ" sz="2400" b="1" i="1">
                <a:latin typeface="Constantia" pitchFamily="18" charset="0"/>
              </a:rPr>
              <a:t>. </a:t>
            </a:r>
            <a:endParaRPr lang="cs-CZ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</TotalTime>
  <Words>458</Words>
  <Application>Microsoft Office PowerPoint</Application>
  <PresentationFormat>Předvádění na obrazovce (4:3)</PresentationFormat>
  <Paragraphs>46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Tok</vt:lpstr>
      <vt:lpstr> Fosilní paliva – Ropa</vt:lpstr>
      <vt:lpstr>Snímek 2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Ptacek</dc:creator>
  <cp:lastModifiedBy>Ptacek</cp:lastModifiedBy>
  <cp:revision>9</cp:revision>
  <dcterms:created xsi:type="dcterms:W3CDTF">2013-04-07T20:05:05Z</dcterms:created>
  <dcterms:modified xsi:type="dcterms:W3CDTF">2014-09-27T11:00:01Z</dcterms:modified>
</cp:coreProperties>
</file>