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56" r:id="rId5"/>
    <p:sldId id="257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66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3" r:id="rId30"/>
    <p:sldId id="284" r:id="rId31"/>
    <p:sldId id="287" r:id="rId32"/>
    <p:sldId id="285" r:id="rId33"/>
    <p:sldId id="286" r:id="rId34"/>
    <p:sldId id="28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56AA-815E-4AB2-9C64-0DD4F46BE63D}" type="datetimeFigureOut">
              <a:rPr lang="cs-CZ" smtClean="0"/>
              <a:pPr/>
              <a:t>30. 9. 2016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ukupova.cz/rentgenka-a-produkce-rentgenoveho-zareni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tQmWTHCa5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N1eWjLZ-4Y" TargetMode="External"/><Relationship Id="rId2" Type="http://schemas.openxmlformats.org/officeDocument/2006/relationships/hyperlink" Target="https://www.youtube.com/watch?v=eLI8hQAtix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50140@mail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rFiNdtATdw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VTFVmKvObs&amp;feature=related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ublication/440838" TargetMode="External"/><Relationship Id="rId7" Type="http://schemas.openxmlformats.org/officeDocument/2006/relationships/hyperlink" Target="https://is.muni.cz/auth/publication/177149" TargetMode="External"/><Relationship Id="rId2" Type="http://schemas.openxmlformats.org/officeDocument/2006/relationships/hyperlink" Target="https://is.muni.cz/auth/publication/5250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publication/149326" TargetMode="External"/><Relationship Id="rId5" Type="http://schemas.openxmlformats.org/officeDocument/2006/relationships/hyperlink" Target="https://is.muni.cz/auth/publication/149325" TargetMode="External"/><Relationship Id="rId4" Type="http://schemas.openxmlformats.org/officeDocument/2006/relationships/hyperlink" Target="https://is.muni.cz/auth/publication/149337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FYZIKÁLNÍ PRINCIPY TECHNIKY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496" y="1714488"/>
            <a:ext cx="5572164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So </a:t>
            </a:r>
            <a:r>
              <a:rPr lang="cs-CZ" dirty="0"/>
              <a:t>1. 10. </a:t>
            </a:r>
            <a:r>
              <a:rPr lang="cs-CZ" dirty="0" smtClean="0"/>
              <a:t>13:55–15:35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So 19. 11. </a:t>
            </a:r>
            <a:r>
              <a:rPr lang="cs-CZ" dirty="0" smtClean="0"/>
              <a:t>17:35–19:15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So 10. 12. 16:40–19:15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So 17. 12. </a:t>
            </a:r>
            <a:r>
              <a:rPr lang="cs-CZ"/>
              <a:t>16:40–19:15</a:t>
            </a:r>
            <a:endParaRPr lang="cs-CZ" dirty="0"/>
          </a:p>
        </p:txBody>
      </p:sp>
      <p:pic>
        <p:nvPicPr>
          <p:cNvPr id="6" name="Obrázek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71744"/>
            <a:ext cx="3498801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rentgenového záření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pronikat látkami</a:t>
            </a:r>
          </a:p>
          <a:p>
            <a:r>
              <a:rPr lang="cs-CZ" dirty="0" smtClean="0"/>
              <a:t>Působení na fotografickou emulzi</a:t>
            </a:r>
          </a:p>
          <a:p>
            <a:r>
              <a:rPr lang="cs-CZ" dirty="0" smtClean="0"/>
              <a:t>Ionizace látky, kterou záření prochází</a:t>
            </a:r>
          </a:p>
          <a:p>
            <a:r>
              <a:rPr lang="cs-CZ" dirty="0" smtClean="0"/>
              <a:t>Specifický způsob pohlcování v látkách</a:t>
            </a:r>
          </a:p>
          <a:p>
            <a:pPr lvl="1"/>
            <a:r>
              <a:rPr lang="cs-CZ" dirty="0" smtClean="0"/>
              <a:t>Čím kratší je vlnová délka, tím lépe záření látkou proniká a má větší ionizační účinky</a:t>
            </a:r>
          </a:p>
          <a:p>
            <a:pPr lvl="1"/>
            <a:r>
              <a:rPr lang="cs-CZ" dirty="0" smtClean="0"/>
              <a:t>Rentgenové záření o kratších vlnových délkách „tvrdé“</a:t>
            </a:r>
          </a:p>
          <a:p>
            <a:pPr lvl="1"/>
            <a:r>
              <a:rPr lang="cs-CZ" dirty="0" smtClean="0"/>
              <a:t>O delších vlnových délkách „měkké“ – léčba nádorů ozařováním (radioterapie)</a:t>
            </a:r>
          </a:p>
          <a:p>
            <a:pPr lvl="1"/>
            <a:r>
              <a:rPr lang="cs-CZ" dirty="0" smtClean="0"/>
              <a:t>Pohlcování záření záleží na protonovém čísle (Z) chemického prvku (v kostech 150x více – z fosforečnanu vápenatého, než ve tkáních – z vody) -&gt; proto se na </a:t>
            </a:r>
            <a:r>
              <a:rPr lang="cs-CZ" dirty="0" err="1" smtClean="0"/>
              <a:t>rentg</a:t>
            </a:r>
            <a:r>
              <a:rPr lang="cs-CZ" dirty="0" smtClean="0"/>
              <a:t>. snímku jeví kosti světleji než tkáně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nejbizarnejsi-rengenovy-snimek-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3711290" cy="4525963"/>
          </a:xfrm>
        </p:spPr>
      </p:pic>
      <p:pic>
        <p:nvPicPr>
          <p:cNvPr id="8" name="Zástupný symbol pro obsah 7" descr="5446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143116"/>
            <a:ext cx="4038600" cy="30827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způsobu vzniku RTG záření rozlišujeme dva základní případy: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BRZDNÉ ZÁŘENÍ</a:t>
            </a:r>
          </a:p>
          <a:p>
            <a:pPr lvl="1"/>
            <a:r>
              <a:rPr lang="cs-CZ" dirty="0" smtClean="0"/>
              <a:t>Vzniká důsledkem zpomalování pohybu elektronů, které velkou rychlostí dopadají na povrch kovu</a:t>
            </a:r>
          </a:p>
          <a:p>
            <a:pPr lvl="1"/>
            <a:r>
              <a:rPr lang="cs-CZ" dirty="0" smtClean="0"/>
              <a:t>Změna rychlosti elektronů má za následek vyzařování </a:t>
            </a:r>
            <a:r>
              <a:rPr lang="cs-CZ" dirty="0" err="1" smtClean="0"/>
              <a:t>elmag</a:t>
            </a:r>
            <a:r>
              <a:rPr lang="cs-CZ" dirty="0" smtClean="0"/>
              <a:t> vln, jejich frekvence se spojitě mění</a:t>
            </a:r>
          </a:p>
          <a:p>
            <a:pPr lvl="1"/>
            <a:r>
              <a:rPr lang="cs-CZ" dirty="0" smtClean="0"/>
              <a:t>Proto je spektrum záření spojité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CHARAKTERISTICKÉ ZÁŘENÍ</a:t>
            </a:r>
          </a:p>
          <a:p>
            <a:pPr lvl="1"/>
            <a:r>
              <a:rPr lang="cs-CZ" dirty="0" smtClean="0"/>
              <a:t>Souvisí se změnami energie atomu kovu, které je získaly působením dopadajících elektronů</a:t>
            </a:r>
          </a:p>
          <a:p>
            <a:pPr lvl="1"/>
            <a:r>
              <a:rPr lang="cs-CZ" dirty="0" smtClean="0"/>
              <a:t>Spektrum je čárové</a:t>
            </a:r>
            <a:endParaRPr lang="cs-CZ" dirty="0"/>
          </a:p>
        </p:txBody>
      </p:sp>
      <p:pic>
        <p:nvPicPr>
          <p:cNvPr id="10" name="Obrázek 9" descr="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4286256"/>
            <a:ext cx="4500594" cy="2324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RTG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58138" cy="211455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RENTGENKA = rentgenová trubice</a:t>
            </a:r>
          </a:p>
          <a:p>
            <a:pPr lvl="1"/>
            <a:r>
              <a:rPr lang="cs-CZ" dirty="0" smtClean="0"/>
              <a:t>Tvořena evakuovanou baňkou v níž jsou umístěny dvě elektrody (katody a anoda)</a:t>
            </a:r>
          </a:p>
          <a:p>
            <a:pPr lvl="1"/>
            <a:r>
              <a:rPr lang="cs-CZ" dirty="0" smtClean="0"/>
              <a:t>trubice s vakuem uvnitř, jejíž součástí je žhavená katoda, která slouží jako zdroj elektronů. Tyto elektrony jsou urychlovány, dopadají na terčík neboli anodu, čímž vzniká rentgenové záření.</a:t>
            </a:r>
          </a:p>
          <a:p>
            <a:pPr lvl="1"/>
            <a:r>
              <a:rPr lang="cs-CZ" dirty="0" smtClean="0">
                <a:hlinkClick r:id="rId2"/>
              </a:rPr>
              <a:t>více zde: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929066"/>
            <a:ext cx="4038600" cy="265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unima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8016" y="1142984"/>
            <a:ext cx="2143140" cy="288252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RTG přístroj – univerzální RTG přístroj UNIMAT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7186634" cy="421484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TRANSFORMÁTOR </a:t>
            </a:r>
            <a:r>
              <a:rPr lang="cs-CZ" dirty="0" smtClean="0"/>
              <a:t>– dodává vysoké napětí (100kV)</a:t>
            </a:r>
          </a:p>
          <a:p>
            <a:r>
              <a:rPr lang="cs-CZ" b="1" dirty="0" smtClean="0"/>
              <a:t>USMĚRŇOVAČ</a:t>
            </a:r>
            <a:r>
              <a:rPr lang="cs-CZ" dirty="0" smtClean="0"/>
              <a:t> – vytváří ze střídavého  proud stejnosměrný</a:t>
            </a:r>
          </a:p>
          <a:p>
            <a:r>
              <a:rPr lang="cs-CZ" b="1" dirty="0" smtClean="0"/>
              <a:t>RENTGENKA</a:t>
            </a:r>
          </a:p>
          <a:p>
            <a:r>
              <a:rPr lang="cs-CZ" b="1" dirty="0" smtClean="0"/>
              <a:t>OVLÁDACÍ PULT </a:t>
            </a:r>
            <a:r>
              <a:rPr lang="cs-CZ" dirty="0" smtClean="0"/>
              <a:t>– umístěn mimo vyšetřovací místnost/olověným ochranným štítem</a:t>
            </a:r>
          </a:p>
          <a:p>
            <a:r>
              <a:rPr lang="cs-CZ" b="1" dirty="0" smtClean="0"/>
              <a:t>SEKUNDÁRNÍ CLONA </a:t>
            </a:r>
            <a:r>
              <a:rPr lang="cs-CZ" dirty="0" smtClean="0"/>
              <a:t>– absorbuje 80% rozptýleného záření</a:t>
            </a:r>
          </a:p>
          <a:p>
            <a:r>
              <a:rPr lang="cs-CZ" b="1" dirty="0" smtClean="0"/>
              <a:t>KAZETA S RADIOGRAFICKÝM FILMEM </a:t>
            </a:r>
            <a:r>
              <a:rPr lang="cs-CZ" dirty="0" smtClean="0"/>
              <a:t>– v dnešní době se využívají detektory umožňující digitalizaci snímků a ukládání do PC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SNÍMKOVÁNÍ POMOCÍ RENTGENU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 rentgenky vychází rentgenové záření a šíří se do okolí</a:t>
            </a:r>
          </a:p>
          <a:p>
            <a:r>
              <a:rPr lang="cs-CZ" dirty="0" smtClean="0"/>
              <a:t>Fotony o nižší energii jsou absorbovány ve stěně rentgenky</a:t>
            </a:r>
          </a:p>
          <a:p>
            <a:r>
              <a:rPr lang="cs-CZ" dirty="0" smtClean="0"/>
              <a:t>Svazek záření je dále vymezen pomocí posuvných clon (díky nim vznikne úzký směrovaný svazek)</a:t>
            </a:r>
          </a:p>
          <a:p>
            <a:r>
              <a:rPr lang="cs-CZ" dirty="0" smtClean="0"/>
              <a:t>Rentgenové paprsky procházejí tělem pacienta a dochází k absorpci / rozptylu -&gt; projdou sekundární clonou</a:t>
            </a:r>
          </a:p>
          <a:p>
            <a:r>
              <a:rPr lang="cs-CZ" dirty="0" smtClean="0"/>
              <a:t>Na fotografickém filmu se vytvoří obraz</a:t>
            </a:r>
          </a:p>
          <a:p>
            <a:r>
              <a:rPr lang="cs-CZ" dirty="0" smtClean="0">
                <a:hlinkClick r:id="rId2"/>
              </a:rPr>
              <a:t>VIDEO ZDE: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Počítačová tomografie CT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342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přesnou diagnostiku nestačil pouze dvojrozměrný RTG snímek, ale bylo potřeba získat snímek příčného (tomografického) řezu</a:t>
            </a:r>
          </a:p>
          <a:p>
            <a:r>
              <a:rPr lang="cs-CZ" dirty="0" smtClean="0"/>
              <a:t>CT kombinuje klasické RTG vyšetření s PC systémem, který informace zpracovává</a:t>
            </a:r>
          </a:p>
          <a:p>
            <a:r>
              <a:rPr lang="cs-CZ" dirty="0" smtClean="0"/>
              <a:t>Vznik kolem 60. let 20. století</a:t>
            </a:r>
          </a:p>
          <a:p>
            <a:r>
              <a:rPr lang="cs-CZ" dirty="0" smtClean="0"/>
              <a:t>Pojem lidově zvaný jako „tunel“</a:t>
            </a:r>
            <a:endParaRPr lang="cs-CZ" dirty="0"/>
          </a:p>
        </p:txBody>
      </p:sp>
      <p:pic>
        <p:nvPicPr>
          <p:cNvPr id="8" name="Zástupný symbol pro obsah 7" descr="Discovery_PET_CT_710_spolight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3857628"/>
            <a:ext cx="3657600" cy="1865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Z: </a:t>
            </a:r>
          </a:p>
          <a:p>
            <a:pPr lvl="1"/>
            <a:r>
              <a:rPr lang="cs-CZ" dirty="0" smtClean="0"/>
              <a:t>RENTGENOVÉ TRUBICE – slouží jako zdroj rentgenového záření</a:t>
            </a:r>
          </a:p>
          <a:p>
            <a:pPr lvl="1"/>
            <a:r>
              <a:rPr lang="cs-CZ" dirty="0" smtClean="0"/>
              <a:t>SOUSTAVY DETEKTORŮ RTG ZÁŘENÍ – registrují pokles intenzity záření po průchodu tělesnými orgány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CT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pacient je zasunut na vyšetřovacím stole do tunelu, kde jej po kruhové dráze obíhá zařízení složené z rentgenky a soustavy detektorů</a:t>
            </a:r>
          </a:p>
          <a:p>
            <a:r>
              <a:rPr lang="cs-CZ" dirty="0" smtClean="0"/>
              <a:t>Na monitoru přístroje se zobrazí reálný anatomický řez pacienta</a:t>
            </a:r>
          </a:p>
          <a:p>
            <a:r>
              <a:rPr lang="cs-CZ" dirty="0" smtClean="0"/>
              <a:t>Velkou nevýhodou je vystavení RTG záření</a:t>
            </a:r>
          </a:p>
          <a:p>
            <a:r>
              <a:rPr lang="cs-CZ" dirty="0" smtClean="0">
                <a:hlinkClick r:id="rId2"/>
              </a:rPr>
              <a:t>https://www.youtube.com/watch?v=eLI8hQAtixs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https://www.youtube.com/watch?v=VN1eWjLZ-4Y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MAGNETICKÁ REZONANCE -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nemá žádné nežádoucí účinky</a:t>
            </a:r>
          </a:p>
          <a:p>
            <a:r>
              <a:rPr lang="cs-CZ" dirty="0" smtClean="0"/>
              <a:t>Využívá účinků magnetického pole a </a:t>
            </a:r>
            <a:r>
              <a:rPr lang="cs-CZ" dirty="0" err="1" smtClean="0"/>
              <a:t>elmag</a:t>
            </a:r>
            <a:r>
              <a:rPr lang="cs-CZ" dirty="0" smtClean="0"/>
              <a:t> záření v oblasti radiových vln</a:t>
            </a:r>
          </a:p>
          <a:p>
            <a:r>
              <a:rPr lang="cs-CZ" dirty="0" smtClean="0"/>
              <a:t>Zařízení pro MRI na první pohled připomíná „tunel“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PRINCIPY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ROZSAH</a:t>
            </a:r>
            <a:r>
              <a:rPr lang="cs-CZ" dirty="0" smtClean="0"/>
              <a:t>: 10h</a:t>
            </a:r>
          </a:p>
          <a:p>
            <a:r>
              <a:rPr lang="cs-CZ" b="1" dirty="0" smtClean="0"/>
              <a:t>UKONČENÍ</a:t>
            </a:r>
            <a:r>
              <a:rPr lang="cs-CZ" dirty="0" smtClean="0"/>
              <a:t>: zápočet</a:t>
            </a:r>
          </a:p>
          <a:p>
            <a:r>
              <a:rPr lang="cs-CZ" b="1" dirty="0" smtClean="0"/>
              <a:t>VYUČUJÍCÍ</a:t>
            </a:r>
            <a:r>
              <a:rPr lang="cs-CZ" dirty="0" smtClean="0"/>
              <a:t>: PhDr. Michaela </a:t>
            </a:r>
            <a:r>
              <a:rPr lang="cs-CZ" dirty="0" err="1" smtClean="0"/>
              <a:t>Šutová</a:t>
            </a:r>
            <a:endParaRPr lang="cs-CZ" dirty="0" smtClean="0"/>
          </a:p>
          <a:p>
            <a:pPr lvl="1"/>
            <a:r>
              <a:rPr lang="cs-CZ" b="1" dirty="0" smtClean="0"/>
              <a:t>Kontakt</a:t>
            </a:r>
            <a:r>
              <a:rPr lang="cs-CZ" dirty="0" smtClean="0"/>
              <a:t>: </a:t>
            </a:r>
            <a:r>
              <a:rPr lang="cs-CZ" b="1" dirty="0" smtClean="0">
                <a:hlinkClick r:id="rId2"/>
              </a:rPr>
              <a:t>350140@mail.</a:t>
            </a:r>
            <a:r>
              <a:rPr lang="cs-CZ" b="1" dirty="0" err="1" smtClean="0">
                <a:hlinkClick r:id="rId2"/>
              </a:rPr>
              <a:t>muni.cz</a:t>
            </a:r>
            <a:endParaRPr lang="cs-CZ" b="1" dirty="0" smtClean="0"/>
          </a:p>
          <a:p>
            <a:pPr lvl="1"/>
            <a:r>
              <a:rPr lang="cs-CZ" b="1" dirty="0" smtClean="0"/>
              <a:t>Konzultační hodiny: </a:t>
            </a:r>
            <a:r>
              <a:rPr lang="cs-CZ" dirty="0" smtClean="0"/>
              <a:t>Pondělí od 15:45 - 16:30 nebo po předchozí domluvě e-mailem</a:t>
            </a:r>
            <a:endParaRPr lang="cs-CZ" b="1" dirty="0" smtClean="0"/>
          </a:p>
          <a:p>
            <a:pPr lvl="1"/>
            <a:r>
              <a:rPr lang="cs-CZ" dirty="0" smtClean="0"/>
              <a:t>Do předmětu e-mailu vždy uvádět </a:t>
            </a:r>
            <a:r>
              <a:rPr lang="cs-CZ" b="1" dirty="0" smtClean="0"/>
              <a:t>„fyzikální principy techniky“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Mozkem celého přístroje je </a:t>
            </a:r>
            <a:r>
              <a:rPr lang="cs-CZ" b="1" dirty="0" smtClean="0"/>
              <a:t>výkonný PC</a:t>
            </a:r>
            <a:r>
              <a:rPr lang="cs-CZ" dirty="0" smtClean="0"/>
              <a:t>, který řídí všechny procesy</a:t>
            </a:r>
          </a:p>
          <a:p>
            <a:r>
              <a:rPr lang="cs-CZ" dirty="0" smtClean="0"/>
              <a:t>Centrální jednotkou je </a:t>
            </a:r>
            <a:r>
              <a:rPr lang="cs-CZ" b="1" dirty="0" smtClean="0"/>
              <a:t>silný magnet</a:t>
            </a:r>
            <a:r>
              <a:rPr lang="cs-CZ" dirty="0" smtClean="0"/>
              <a:t>, který vytváří homogenní magnetické pole</a:t>
            </a:r>
          </a:p>
          <a:p>
            <a:r>
              <a:rPr lang="cs-CZ" dirty="0" smtClean="0"/>
              <a:t>Třetí součástkou systému jsou </a:t>
            </a:r>
            <a:r>
              <a:rPr lang="cs-CZ" b="1" dirty="0" err="1" smtClean="0"/>
              <a:t>radiofrekvenční</a:t>
            </a:r>
            <a:r>
              <a:rPr lang="cs-CZ" b="1" dirty="0" smtClean="0"/>
              <a:t> cívky</a:t>
            </a:r>
            <a:r>
              <a:rPr lang="cs-CZ" dirty="0" smtClean="0"/>
              <a:t>, které slouží jednak jako antény vysílající </a:t>
            </a:r>
            <a:r>
              <a:rPr lang="cs-CZ" dirty="0" err="1" smtClean="0"/>
              <a:t>elmag</a:t>
            </a:r>
            <a:r>
              <a:rPr lang="cs-CZ" dirty="0" smtClean="0"/>
              <a:t> signál a jednak jako modifikátory magnetického pole</a:t>
            </a:r>
          </a:p>
          <a:p>
            <a:r>
              <a:rPr lang="cs-CZ" dirty="0" smtClean="0">
                <a:hlinkClick r:id="rId2"/>
              </a:rPr>
              <a:t>video zde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okolí přístroje se nachází velmi silné magnetické pole, proto nesmí mít pacient při vyšetření v těle žádné kovové předměty (kovové protézy)</a:t>
            </a:r>
          </a:p>
          <a:p>
            <a:r>
              <a:rPr lang="cs-CZ" dirty="0" smtClean="0"/>
              <a:t>Malé kovové předměty vedou ke znehodnocení diagnostického snímku a větší mohou být z těla pacienta vytrženy</a:t>
            </a:r>
          </a:p>
          <a:p>
            <a:r>
              <a:rPr lang="cs-CZ" dirty="0" smtClean="0">
                <a:hlinkClick r:id="rId2"/>
              </a:rPr>
              <a:t>video zde: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Magnetické pole se v lékařství nevyužívá jen k diagnostice, ale také k rehabilitaci</a:t>
            </a:r>
          </a:p>
          <a:p>
            <a:r>
              <a:rPr lang="cs-CZ" dirty="0" smtClean="0"/>
              <a:t>Terapeutická metoda, užívající magnetické pole = </a:t>
            </a:r>
            <a:r>
              <a:rPr lang="cs-CZ" b="1" dirty="0" smtClean="0"/>
              <a:t>magnetoterapie</a:t>
            </a:r>
          </a:p>
          <a:p>
            <a:pPr lvl="1"/>
            <a:r>
              <a:rPr lang="cs-CZ" dirty="0" smtClean="0"/>
              <a:t>Ve sportu, očním lékařství atd.</a:t>
            </a:r>
          </a:p>
          <a:p>
            <a:pPr lvl="1"/>
            <a:r>
              <a:rPr lang="cs-CZ" dirty="0" smtClean="0"/>
              <a:t>Princip je založen na prostupování magnetického pole tkáněmi</a:t>
            </a:r>
          </a:p>
          <a:p>
            <a:pPr lvl="2"/>
            <a:r>
              <a:rPr lang="cs-CZ" dirty="0" smtClean="0"/>
              <a:t>Dochází ke zvýšenému prokrvování, okysličování a lepšímu odvádění zplodin v exponované tkáni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ULTRAZVUK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v 2.sv. válce – lokalizace ponorek pomocí sonaru</a:t>
            </a:r>
          </a:p>
          <a:p>
            <a:r>
              <a:rPr lang="cs-CZ" dirty="0" smtClean="0"/>
              <a:t>Dvojrozměrné zobrazování</a:t>
            </a:r>
          </a:p>
          <a:p>
            <a:r>
              <a:rPr lang="cs-CZ" dirty="0" smtClean="0"/>
              <a:t>Založeno na Dopplerově principu (umožňují získávat směr a rychlost pohybu)</a:t>
            </a:r>
          </a:p>
          <a:p>
            <a:r>
              <a:rPr lang="cs-CZ" dirty="0" smtClean="0"/>
              <a:t>V dnešní době největší zastoupení v gynekologii a porodnictví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ULTRAZVUK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Nejdůležitější součástí je SONDA</a:t>
            </a:r>
          </a:p>
          <a:p>
            <a:pPr lvl="1"/>
            <a:r>
              <a:rPr lang="cs-CZ" u="sng" dirty="0" smtClean="0"/>
              <a:t>Podle tvaru dělíme na</a:t>
            </a:r>
            <a:r>
              <a:rPr lang="cs-CZ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LINEÁRNÍ – tvořena řadou lineárně uspořádaných piezoelektrických krystalů -&gt; výsledný snímek má obdélníkový tvar</a:t>
            </a:r>
          </a:p>
          <a:p>
            <a:pPr marL="1828800" lvl="3" indent="-514350"/>
            <a:r>
              <a:rPr lang="cs-CZ" dirty="0" smtClean="0"/>
              <a:t>Výhodou: zviditelnění oblasti blízké sondě</a:t>
            </a:r>
          </a:p>
          <a:p>
            <a:pPr marL="1828800" lvl="3" indent="-514350"/>
            <a:r>
              <a:rPr lang="cs-CZ" dirty="0" smtClean="0"/>
              <a:t>Nevýhodou: omezené zorné pole ve větších hloubkách lidského těla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 SONDY SE SEKTOROVÝM TVAREM ŘEZU – náročná elektronická sonda, vysoce kvalitní snímky - trojrozměrné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1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Akustické vlnění s frekvenčním spektrem mezi 20kHz a 1GHz (frekvence nad hranicí slyšitelnosti) – v medicíně se využívá pásmo 2 až 30MHz</a:t>
            </a:r>
          </a:p>
          <a:p>
            <a:r>
              <a:rPr lang="cs-CZ" dirty="0" smtClean="0"/>
              <a:t>Vysíláním ultrazvukového signálu z diagnostické sondy se tělem pacienta šíří podélná tlaková vlna – při každé interakci vlny s tkáněmi jednotlivých orgánů je část signálu tkání pohlcen, část rozptýlen a část odražen</a:t>
            </a:r>
          </a:p>
          <a:p>
            <a:r>
              <a:rPr lang="cs-CZ" dirty="0" smtClean="0"/>
              <a:t>Takto zeslabený signál lze po výstupu z pacienta změřit a získat celkovou informaci o vlastnostech vyšetřovaných tkání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9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ULTRAZVUKOVÉ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Vlny lze generovat různými způsoby, které mohou využívat:</a:t>
            </a:r>
          </a:p>
          <a:p>
            <a:pPr lvl="1"/>
            <a:r>
              <a:rPr lang="cs-CZ" dirty="0" smtClean="0"/>
              <a:t>Elektromechanického</a:t>
            </a:r>
          </a:p>
          <a:p>
            <a:pPr lvl="1"/>
            <a:r>
              <a:rPr lang="cs-CZ" dirty="0" smtClean="0"/>
              <a:t>Optického</a:t>
            </a:r>
          </a:p>
          <a:p>
            <a:pPr lvl="1"/>
            <a:r>
              <a:rPr lang="cs-CZ" dirty="0" smtClean="0"/>
              <a:t>Termického</a:t>
            </a:r>
          </a:p>
          <a:p>
            <a:pPr lvl="1"/>
            <a:r>
              <a:rPr lang="cs-CZ" dirty="0" smtClean="0"/>
              <a:t>Piezoelektrického principu přeměny 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82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Piezoelektrický jev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Založen na oboustranné přeměně mechanické deformační energie v elektrickou a naopak</a:t>
            </a:r>
          </a:p>
          <a:p>
            <a:r>
              <a:rPr lang="cs-CZ" dirty="0" smtClean="0"/>
              <a:t>Přivede-li se na </a:t>
            </a:r>
            <a:r>
              <a:rPr lang="cs-CZ" b="1" dirty="0" smtClean="0"/>
              <a:t>piezoelektrický krystal </a:t>
            </a:r>
            <a:r>
              <a:rPr lang="cs-CZ" dirty="0" smtClean="0"/>
              <a:t>střídavý proud, začne se krystal periodicky deformovat, začne kmitat s frekvencí rovnou frekvenci použitého střídavého proudu a stane se zdrojem ultrazvukového vlnění</a:t>
            </a:r>
          </a:p>
          <a:p>
            <a:r>
              <a:rPr lang="cs-CZ" dirty="0" smtClean="0"/>
              <a:t>Pokud vlnění naopak rozkmitá krystal -&gt; stává se krystal detektorem dopadajícího ultrazvukového vlnění</a:t>
            </a:r>
          </a:p>
          <a:p>
            <a:r>
              <a:rPr lang="cs-CZ" dirty="0" smtClean="0"/>
              <a:t>V každé sondě je tedy zabudováno více krystalů, které umožňují současně vysílat i detekovat ultrazvukové impulzy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4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piezoelektrický krystal</a:t>
            </a:r>
            <a:endParaRPr lang="cs-CZ" dirty="0"/>
          </a:p>
        </p:txBody>
      </p:sp>
      <p:pic>
        <p:nvPicPr>
          <p:cNvPr id="4" name="Zástupný symbol pro obsah 3" descr="obr4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928802"/>
            <a:ext cx="8729514" cy="381792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Šíření ultrazvukové vlny lidským tělem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Ultrazvuková vlna se v tkáních různých měkkých orgánů lidského těla šíří rychlostí mezi 1450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 smtClean="0"/>
                  <a:t>s</a:t>
                </a:r>
                <a:r>
                  <a:rPr lang="cs-CZ" baseline="30000" dirty="0" smtClean="0"/>
                  <a:t>-1</a:t>
                </a:r>
                <a:r>
                  <a:rPr lang="cs-CZ" dirty="0" smtClean="0"/>
                  <a:t>např. tuk a 1560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 smtClean="0"/>
                  <a:t>s</a:t>
                </a:r>
                <a:r>
                  <a:rPr lang="cs-CZ" baseline="30000" dirty="0" smtClean="0"/>
                  <a:t>-1 </a:t>
                </a:r>
                <a:r>
                  <a:rPr lang="cs-CZ" dirty="0" smtClean="0"/>
                  <a:t>v játrech a ledvinách a v kostech rychlostí 3800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/>
                  <a:t>s</a:t>
                </a:r>
                <a:r>
                  <a:rPr lang="cs-CZ" baseline="30000" dirty="0"/>
                  <a:t>-1</a:t>
                </a:r>
                <a:endParaRPr lang="cs-CZ" dirty="0"/>
              </a:p>
              <a:p>
                <a:r>
                  <a:rPr lang="cs-CZ" dirty="0" smtClean="0"/>
                  <a:t>pro srovnání ve vzduchu se ultrazvuková vlna šíří rychlostí 330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/>
                  <a:t>s</a:t>
                </a:r>
                <a:r>
                  <a:rPr lang="cs-CZ" baseline="30000" dirty="0"/>
                  <a:t>-1</a:t>
                </a:r>
                <a:endParaRPr lang="cs-CZ" dirty="0"/>
              </a:p>
              <a:p>
                <a:pPr marL="0" indent="0">
                  <a:buNone/>
                </a:pPr>
                <a:endParaRPr lang="cs-CZ" baseline="30000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6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Základy fyziky. 1, Úvod do studia fysiky; Mechanika; Akustika; Termika (</a:t>
            </a:r>
            <a:r>
              <a:rPr lang="cs-CZ" i="1" dirty="0" err="1" smtClean="0"/>
              <a:t>Přid</a:t>
            </a:r>
            <a:r>
              <a:rPr lang="cs-CZ" i="1" dirty="0" smtClean="0"/>
              <a:t>.) : Základy fysiky. 1, Úvod do studia fysiky; Mechanika; Akustika; Termika</a:t>
            </a:r>
            <a:r>
              <a:rPr lang="cs-CZ" dirty="0" smtClean="0"/>
              <a:t>. </a:t>
            </a:r>
            <a:r>
              <a:rPr lang="cs-CZ" dirty="0" err="1" smtClean="0">
                <a:hlinkClick r:id="rId2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BEDNAŘÍK, Milan a Miroslava ŠIROKÁ. </a:t>
            </a:r>
            <a:r>
              <a:rPr lang="cs-CZ" i="1" dirty="0" smtClean="0"/>
              <a:t>Fyzika pro gymnázia :mechanika</a:t>
            </a:r>
            <a:r>
              <a:rPr lang="cs-CZ" dirty="0" smtClean="0"/>
              <a:t>. 3.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Prometheus</a:t>
            </a:r>
            <a:r>
              <a:rPr lang="cs-CZ" dirty="0" smtClean="0"/>
              <a:t>, 2000. 288 s. ISBN 80-7196-176-0. </a:t>
            </a:r>
            <a:r>
              <a:rPr lang="cs-CZ" dirty="0" err="1" smtClean="0">
                <a:hlinkClick r:id="rId3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SKLENÁK, Ladislav a Dalibor DVOŘÁK. </a:t>
            </a:r>
            <a:r>
              <a:rPr lang="cs-CZ" i="1" dirty="0" smtClean="0"/>
              <a:t>Fyzika pro střední školy.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Praha: Fortuna, 1997. 142 s. ISBN 80-7168-445-7. </a:t>
            </a:r>
            <a:r>
              <a:rPr lang="cs-CZ" dirty="0" err="1" smtClean="0">
                <a:hlinkClick r:id="rId4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Fyzika pro gymnázia : mechanika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Praha, </a:t>
            </a:r>
            <a:r>
              <a:rPr lang="cs-CZ" dirty="0" err="1" smtClean="0"/>
              <a:t>Praha</a:t>
            </a:r>
            <a:r>
              <a:rPr lang="cs-CZ" dirty="0" smtClean="0"/>
              <a:t>: </a:t>
            </a:r>
            <a:r>
              <a:rPr lang="cs-CZ" dirty="0" err="1" smtClean="0"/>
              <a:t>Prometheus</a:t>
            </a:r>
            <a:r>
              <a:rPr lang="cs-CZ" dirty="0" smtClean="0"/>
              <a:t>, 1993. 343 s. ISBN 80-901619-3-1. </a:t>
            </a:r>
            <a:r>
              <a:rPr lang="cs-CZ" dirty="0" err="1" smtClean="0">
                <a:hlinkClick r:id="rId5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BEDNAŘÍK, Milan. </a:t>
            </a:r>
            <a:r>
              <a:rPr lang="cs-CZ" i="1" dirty="0" smtClean="0"/>
              <a:t>Fyzika pro gymnázia :mechanika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Prometheus</a:t>
            </a:r>
            <a:r>
              <a:rPr lang="cs-CZ" dirty="0" smtClean="0"/>
              <a:t>, 1993. 343 s. ISBN 80-901619-3-6. </a:t>
            </a:r>
            <a:r>
              <a:rPr lang="cs-CZ" dirty="0" err="1" smtClean="0">
                <a:hlinkClick r:id="rId6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ŠANTAVÝ, Ivan a Ladislav PEŠKA. </a:t>
            </a:r>
            <a:r>
              <a:rPr lang="cs-CZ" i="1" dirty="0" smtClean="0"/>
              <a:t>Fyzika. I, Mechanika, teorie relativity, kinetická teorie látek, termodynamika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Ediční středisko VUT, 1984. 234 s. </a:t>
            </a:r>
            <a:r>
              <a:rPr lang="cs-CZ" dirty="0" err="1" smtClean="0">
                <a:hlinkClick r:id="rId7"/>
              </a:rPr>
              <a:t>info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LEKSELŮV GAMA NŮŽ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gama záření – využívá úzké paprsky gama záření</a:t>
            </a:r>
          </a:p>
          <a:p>
            <a:pPr lvl="1"/>
            <a:r>
              <a:rPr lang="cs-CZ" dirty="0" smtClean="0"/>
              <a:t>Radioaktivní </a:t>
            </a:r>
            <a:r>
              <a:rPr lang="cs-CZ" dirty="0" err="1" smtClean="0"/>
              <a:t>elmag</a:t>
            </a:r>
            <a:r>
              <a:rPr lang="cs-CZ" dirty="0" smtClean="0"/>
              <a:t> záření s vlnovými délkami kratšími než 300pm, lze je zeslabit silnou vrstvou olova; neodchyluje se v elektrickém ani magnetickém poli</a:t>
            </a:r>
          </a:p>
          <a:p>
            <a:r>
              <a:rPr lang="cs-CZ" dirty="0" smtClean="0"/>
              <a:t>Přístroj těžký asi 2 tun, který nemá s nožem ani jiným ostrým nástrojem nic společného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0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LEKSELŮV GAMA NŮŽ</a:t>
            </a:r>
            <a:endParaRPr lang="cs-CZ" dirty="0"/>
          </a:p>
        </p:txBody>
      </p:sp>
      <p:pic>
        <p:nvPicPr>
          <p:cNvPr id="4" name="Zástupný symbol pro obsah 3" descr="705313_18700_gama_nu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gama nože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Radiační jednotka </a:t>
            </a:r>
            <a:r>
              <a:rPr lang="cs-CZ" dirty="0" smtClean="0"/>
              <a:t>– obsahuje 201 zdrojů kobaltových záření</a:t>
            </a:r>
          </a:p>
          <a:p>
            <a:r>
              <a:rPr lang="cs-CZ" b="1" dirty="0" err="1" smtClean="0"/>
              <a:t>Kolimátorová</a:t>
            </a:r>
            <a:r>
              <a:rPr lang="cs-CZ" b="1" dirty="0" smtClean="0"/>
              <a:t> helmice </a:t>
            </a:r>
            <a:r>
              <a:rPr lang="cs-CZ" dirty="0" smtClean="0"/>
              <a:t>– obsahuje 201 otvorů pravidelně umístěných po celé ploše, slouží jako přístupové cesty paprsků do nitra helmice, kde se nachází ozařovaný objekt (nádor v lebce); hmotnost cca 130kg</a:t>
            </a:r>
          </a:p>
          <a:p>
            <a:r>
              <a:rPr lang="cs-CZ" b="1" dirty="0" smtClean="0"/>
              <a:t>Stereotaktický koordinační rám společně s PC systémem </a:t>
            </a:r>
            <a:r>
              <a:rPr lang="cs-CZ" dirty="0" smtClean="0"/>
              <a:t>– slouží k přesnému zacílení paprsků do konkrétního místa</a:t>
            </a:r>
          </a:p>
          <a:p>
            <a:endParaRPr lang="cs-CZ" dirty="0"/>
          </a:p>
          <a:p>
            <a:pPr lvl="1"/>
            <a:r>
              <a:rPr lang="cs-CZ" dirty="0" smtClean="0"/>
              <a:t>Celý gama nůž je obsluhován z kontrolního panelu v přilehlé místnosti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6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LASER –V OFTALMOLOGII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přichycení odchlíplé oční sítnice, odstranění šedého zákalu, úpravy tvaru rohovky pro korekci krátkozrakosti a dalekozrakosti</a:t>
            </a:r>
          </a:p>
          <a:p>
            <a:r>
              <a:rPr lang="cs-CZ" u="sng" dirty="0" smtClean="0"/>
              <a:t>Výhodou</a:t>
            </a:r>
            <a:r>
              <a:rPr lang="cs-CZ" dirty="0" smtClean="0"/>
              <a:t> je možnost bezdotykového ostře ohraničeného řezu tkání, ale i odstranění velmi malých struktur bez poškození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6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FYZIKA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UOPK_2001 Fyzikální principy techniky</a:t>
            </a:r>
          </a:p>
          <a:p>
            <a:r>
              <a:rPr lang="cs-CZ" b="1" dirty="0" smtClean="0"/>
              <a:t>PhDr. Michaela </a:t>
            </a:r>
            <a:r>
              <a:rPr lang="cs-CZ" b="1" dirty="0" err="1" smtClean="0"/>
              <a:t>Šutová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928802"/>
            <a:ext cx="7329510" cy="3983047"/>
          </a:xfrm>
        </p:spPr>
        <p:txBody>
          <a:bodyPr/>
          <a:lstStyle/>
          <a:p>
            <a:r>
              <a:rPr lang="cs-CZ" dirty="0" smtClean="0"/>
              <a:t>S některými lékařskými přístroji  a jejich fyzikálními principy se setkáváme již od ZŠ</a:t>
            </a:r>
          </a:p>
          <a:p>
            <a:r>
              <a:rPr lang="cs-CZ" dirty="0" smtClean="0"/>
              <a:t>Důležité jsou poznatky z vlastní zkušenosti (setkání s přístroji u lékaře)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RENTGEN</a:t>
            </a:r>
          </a:p>
          <a:p>
            <a:r>
              <a:rPr lang="cs-CZ" dirty="0" smtClean="0"/>
              <a:t>POČÍTAČOVÁ TOMOGRAFIE</a:t>
            </a:r>
          </a:p>
          <a:p>
            <a:r>
              <a:rPr lang="cs-CZ" dirty="0" smtClean="0"/>
              <a:t>MAGNETICKÁ REZONANCE</a:t>
            </a:r>
          </a:p>
          <a:p>
            <a:r>
              <a:rPr lang="cs-CZ" dirty="0" smtClean="0"/>
              <a:t>ULTRAZVUK</a:t>
            </a:r>
          </a:p>
          <a:p>
            <a:r>
              <a:rPr lang="cs-CZ" dirty="0" smtClean="0"/>
              <a:t>LEKSELŮV GAMA NŮŽ</a:t>
            </a:r>
          </a:p>
          <a:p>
            <a:r>
              <a:rPr lang="cs-CZ" dirty="0" smtClean="0"/>
              <a:t>LASER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éra zobrazovací diagnostiky začala zhruba před 120 lety (1895) objevením neznámých (X) paprsků </a:t>
            </a:r>
            <a:r>
              <a:rPr lang="cs-CZ" b="1" dirty="0" err="1" smtClean="0"/>
              <a:t>W.C.Röntgenem</a:t>
            </a:r>
            <a:endParaRPr lang="cs-CZ" b="1" dirty="0" smtClean="0"/>
          </a:p>
          <a:p>
            <a:r>
              <a:rPr lang="cs-CZ" dirty="0" smtClean="0"/>
              <a:t>Při průchodů paprsků vnitřními orgány dochází k jejich rozdílné absorpci (umožnilo orientační morfologii těla pacienta – zejména odlišit kosti)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Elektromagnetické záření o vlnové délce 10</a:t>
            </a:r>
            <a:r>
              <a:rPr lang="cs-CZ" baseline="30000" dirty="0" smtClean="0"/>
              <a:t>-8</a:t>
            </a:r>
            <a:r>
              <a:rPr lang="cs-CZ" dirty="0" smtClean="0"/>
              <a:t>m až 10</a:t>
            </a:r>
            <a:r>
              <a:rPr lang="cs-CZ" baseline="30000" dirty="0" smtClean="0"/>
              <a:t>-12</a:t>
            </a:r>
            <a:r>
              <a:rPr lang="cs-CZ" dirty="0" smtClean="0"/>
              <a:t> m</a:t>
            </a:r>
          </a:p>
          <a:p>
            <a:r>
              <a:rPr lang="cs-CZ" dirty="0" smtClean="0"/>
              <a:t>Vzniká při přeměně energie rychle se pohybujících elektronů, které dopadají na povrch kovové elektrody, na energii </a:t>
            </a:r>
            <a:r>
              <a:rPr lang="cs-CZ" dirty="0" err="1" smtClean="0"/>
              <a:t>elmag</a:t>
            </a:r>
            <a:r>
              <a:rPr lang="cs-CZ" dirty="0" smtClean="0"/>
              <a:t> záření</a:t>
            </a:r>
          </a:p>
          <a:p>
            <a:r>
              <a:rPr lang="cs-CZ" dirty="0" smtClean="0"/>
              <a:t>Čím je energie dopadajících elektronů větší, tím je kratší vlnová délka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W.C.Röntgen</a:t>
            </a:r>
            <a:r>
              <a:rPr lang="cs-CZ" dirty="0" smtClean="0"/>
              <a:t> (1845 – 1925)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2056" cy="48291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Německý fyzik učinil objev při studiu výbojů v plynech</a:t>
            </a:r>
          </a:p>
          <a:p>
            <a:r>
              <a:rPr lang="cs-CZ" dirty="0" smtClean="0"/>
              <a:t>Zkoumal katodové záření, zjistil, že při dopadu elektronů s velkou kinetickou energií na kovovou anodu vzniká záření, které proniká i neprůhlednými předměty (označil jako </a:t>
            </a:r>
            <a:r>
              <a:rPr lang="cs-CZ" b="1" dirty="0" smtClean="0"/>
              <a:t>paprsky X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Experimenty</a:t>
            </a:r>
            <a:r>
              <a:rPr lang="cs-CZ" dirty="0" smtClean="0"/>
              <a:t>:  zabalil fotografickou desku do černého papíru a umístil ji do blízkosti výbojové trubice -&gt; po vyvolání zjistil, že emulze zčernala, jakoby byla deska rovnoměrně osvícena</a:t>
            </a:r>
          </a:p>
          <a:p>
            <a:pPr lvl="1"/>
            <a:r>
              <a:rPr lang="cs-CZ" dirty="0" smtClean="0"/>
              <a:t>Položil na desku kovový předmět a zobrazila se světlá plocha ve tvaru obrysu daného předmětu</a:t>
            </a:r>
          </a:p>
          <a:p>
            <a:pPr lvl="1"/>
            <a:r>
              <a:rPr lang="cs-CZ" dirty="0" smtClean="0"/>
              <a:t>Prvním objektem snímkování byla ruka jeho manželky</a:t>
            </a:r>
          </a:p>
          <a:p>
            <a:pPr lvl="1"/>
            <a:r>
              <a:rPr lang="cs-CZ" dirty="0" smtClean="0"/>
              <a:t>1901 udělena Nobelova cena za fyziku</a:t>
            </a:r>
            <a:endParaRPr lang="cs-CZ" dirty="0"/>
          </a:p>
        </p:txBody>
      </p:sp>
      <p:pic>
        <p:nvPicPr>
          <p:cNvPr id="4" name="Obrázek 3" descr="225px-Wilhelm_Conrad_Röntgen_(1845--19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428736"/>
            <a:ext cx="2857500" cy="443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1490</Words>
  <Application>Microsoft Office PowerPoint</Application>
  <PresentationFormat>Předvádění na obrazovce (4:3)</PresentationFormat>
  <Paragraphs>163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 Math</vt:lpstr>
      <vt:lpstr>Motiv sady Office</vt:lpstr>
      <vt:lpstr>FYZIKÁLNÍ PRINCIPY TECHNIKY </vt:lpstr>
      <vt:lpstr>FYZIKÁLNÍ PRINCIPY TECHNIKY</vt:lpstr>
      <vt:lpstr>DOPORUČENÁ LITERATURA</vt:lpstr>
      <vt:lpstr>FYZIKA VE ZDRAVOTNICTVÍ</vt:lpstr>
      <vt:lpstr>Úvod</vt:lpstr>
      <vt:lpstr>OBSAH</vt:lpstr>
      <vt:lpstr>Rentgenové záření</vt:lpstr>
      <vt:lpstr>Rentgenové záření</vt:lpstr>
      <vt:lpstr>W.C.Röntgen (1845 – 1925)</vt:lpstr>
      <vt:lpstr>Vlastnosti rentgenového záření</vt:lpstr>
      <vt:lpstr>Prezentace aplikace PowerPoint</vt:lpstr>
      <vt:lpstr>Podle způsobu vzniku RTG záření rozlišujeme dva základní případy:</vt:lpstr>
      <vt:lpstr>Zdroje RTG záření</vt:lpstr>
      <vt:lpstr>RTG přístroj – univerzální RTG přístroj UNIMAT</vt:lpstr>
      <vt:lpstr>SNÍMKOVÁNÍ POMOCÍ RENTGENU</vt:lpstr>
      <vt:lpstr>Počítačová tomografie CT</vt:lpstr>
      <vt:lpstr>CT</vt:lpstr>
      <vt:lpstr>PRINCIP CT</vt:lpstr>
      <vt:lpstr>MAGNETICKÁ REZONANCE - MRI</vt:lpstr>
      <vt:lpstr>PRINCIP MRI</vt:lpstr>
      <vt:lpstr>NEBEZPEČÍ MRI</vt:lpstr>
      <vt:lpstr>MAGNETOTERAPIE</vt:lpstr>
      <vt:lpstr>ULTRAZVUK</vt:lpstr>
      <vt:lpstr>ULTRAZVUK</vt:lpstr>
      <vt:lpstr>FYZIKÁLNÍ PRINCIP</vt:lpstr>
      <vt:lpstr>VZNIK ULTRAZVUKOVÉ VLNY</vt:lpstr>
      <vt:lpstr>Piezoelektrický jev</vt:lpstr>
      <vt:lpstr>piezoelektrický krystal</vt:lpstr>
      <vt:lpstr>Šíření ultrazvukové vlny lidským tělem</vt:lpstr>
      <vt:lpstr>LEKSELŮV GAMA NŮŽ</vt:lpstr>
      <vt:lpstr>LEKSELŮV GAMA NŮŽ</vt:lpstr>
      <vt:lpstr>Konstrukce gama nože</vt:lpstr>
      <vt:lpstr>LASER –V OFTALMOLOGII</vt:lpstr>
      <vt:lpstr>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VE ZDRAVOTNICTVÍ</dc:title>
  <dc:creator>Mišulka</dc:creator>
  <cp:lastModifiedBy>Sládek</cp:lastModifiedBy>
  <cp:revision>34</cp:revision>
  <dcterms:created xsi:type="dcterms:W3CDTF">2015-10-06T16:47:11Z</dcterms:created>
  <dcterms:modified xsi:type="dcterms:W3CDTF">2016-09-30T08:52:37Z</dcterms:modified>
</cp:coreProperties>
</file>