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76" r:id="rId4"/>
    <p:sldId id="277" r:id="rId5"/>
    <p:sldId id="275" r:id="rId6"/>
    <p:sldId id="272" r:id="rId7"/>
    <p:sldId id="273" r:id="rId8"/>
    <p:sldId id="274" r:id="rId9"/>
    <p:sldId id="267" r:id="rId10"/>
    <p:sldId id="268" r:id="rId11"/>
    <p:sldId id="269" r:id="rId12"/>
    <p:sldId id="270" r:id="rId13"/>
    <p:sldId id="271" r:id="rId14"/>
    <p:sldId id="266"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D4A7D0-663F-4EF5-ACB7-BBB962C00250}" type="datetimeFigureOut">
              <a:rPr lang="cs-CZ" smtClean="0"/>
              <a:pPr/>
              <a:t>4.11.2016</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15587F-89D3-411C-8978-D21F02BCCA68}"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8015587F-89D3-411C-8978-D21F02BCCA68}" type="slidenum">
              <a:rPr lang="cs-CZ" smtClean="0"/>
              <a:pPr/>
              <a:t>6</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fld id="{18A2481B-5154-415F-B752-558547769AA3}" type="datetimeFigureOut">
              <a:rPr lang="cs-CZ" smtClean="0"/>
              <a:pPr/>
              <a:t>4.11.2016</a:t>
            </a:fld>
            <a:endParaRPr lang="cs-CZ"/>
          </a:p>
        </p:txBody>
      </p:sp>
      <p:sp>
        <p:nvSpPr>
          <p:cNvPr id="19" name="Zástupný symbol pro zápatí 18"/>
          <p:cNvSpPr>
            <a:spLocks noGrp="1"/>
          </p:cNvSpPr>
          <p:nvPr>
            <p:ph type="ftr" sz="quarter" idx="11"/>
          </p:nvPr>
        </p:nvSpPr>
        <p:spPr/>
        <p:txBody>
          <a:bodyPr/>
          <a:lstStyle/>
          <a:p>
            <a:endParaRPr lang="cs-CZ"/>
          </a:p>
        </p:txBody>
      </p:sp>
      <p:sp>
        <p:nvSpPr>
          <p:cNvPr id="27" name="Zástupný symbol pro číslo snímku 26"/>
          <p:cNvSpPr>
            <a:spLocks noGrp="1"/>
          </p:cNvSpPr>
          <p:nvPr>
            <p:ph type="sldNum" sz="quarter" idx="12"/>
          </p:nvPr>
        </p:nvSpPr>
        <p:spPr/>
        <p:txBody>
          <a:bodyPr/>
          <a:lstStyle/>
          <a:p>
            <a:fld id="{20264769-77EF-4CD0-90DE-F7D7F2D423C4}"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4.11.2016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914401"/>
            <a:ext cx="2057400" cy="52117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914401"/>
            <a:ext cx="6019800" cy="5211763"/>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4.11.2016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4.11.2016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4.11.2016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18A2481B-5154-415F-B752-558547769AA3}" type="datetimeFigureOut">
              <a:rPr lang="cs-CZ" smtClean="0"/>
              <a:pPr/>
              <a:t>4.11.2016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fld id="{18A2481B-5154-415F-B752-558547769AA3}" type="datetimeFigureOut">
              <a:rPr lang="cs-CZ" smtClean="0"/>
              <a:pPr/>
              <a:t>4.11.2016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18A2481B-5154-415F-B752-558547769AA3}" type="datetimeFigureOut">
              <a:rPr lang="cs-CZ" smtClean="0"/>
              <a:pPr/>
              <a:t>4.11.2016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4.11.2016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18A2481B-5154-415F-B752-558547769AA3}" type="datetimeFigureOut">
              <a:rPr lang="cs-CZ" smtClean="0"/>
              <a:pPr/>
              <a:t>4.11.2016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odříznutým a zakulaceným jedním roh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úhlý trojúhe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4.11.2016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077200" y="6356350"/>
            <a:ext cx="609600" cy="365125"/>
          </a:xfrm>
        </p:spPr>
        <p:txBody>
          <a:bodyPr/>
          <a:lstStyle/>
          <a:p>
            <a:fld id="{20264769-77EF-4CD0-90DE-F7D7F2D423C4}" type="slidenum">
              <a:rPr lang="cs-CZ" smtClean="0"/>
              <a:pPr/>
              <a:t>‹#›</a:t>
            </a:fld>
            <a:endParaRPr lang="cs-CZ"/>
          </a:p>
        </p:txBody>
      </p:sp>
      <p:sp>
        <p:nvSpPr>
          <p:cNvPr id="3" name="Zástupný symbol pro obrázek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Klepnutím na ikonu přidáte obrázek.</a:t>
            </a:r>
            <a:endParaRPr kumimoji="0" lang="en-US" dirty="0"/>
          </a:p>
        </p:txBody>
      </p:sp>
      <p:sp>
        <p:nvSpPr>
          <p:cNvPr id="10" name="Volný tva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lný tva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lný tvar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lný tvar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pro nadpis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8A2481B-5154-415F-B752-558547769AA3}" type="datetimeFigureOut">
              <a:rPr lang="cs-CZ" smtClean="0"/>
              <a:pPr/>
              <a:t>4.11.2016</a:t>
            </a:fld>
            <a:endParaRPr lang="cs-CZ"/>
          </a:p>
        </p:txBody>
      </p:sp>
      <p:sp>
        <p:nvSpPr>
          <p:cNvPr id="22" name="Zástupný symbol pro zápatí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cs-CZ"/>
          </a:p>
        </p:txBody>
      </p:sp>
      <p:sp>
        <p:nvSpPr>
          <p:cNvPr id="18" name="Zástupný symbol pro číslo snímk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0264769-77EF-4CD0-90DE-F7D7F2D423C4}" type="slidenum">
              <a:rPr lang="cs-CZ" smtClean="0"/>
              <a:pPr/>
              <a:t>‹#›</a:t>
            </a:fld>
            <a:endParaRPr lang="cs-CZ"/>
          </a:p>
        </p:txBody>
      </p:sp>
      <p:grpSp>
        <p:nvGrpSpPr>
          <p:cNvPr id="2" name="Skupina 1"/>
          <p:cNvGrpSpPr/>
          <p:nvPr/>
        </p:nvGrpSpPr>
        <p:grpSpPr>
          <a:xfrm>
            <a:off x="-19017" y="202408"/>
            <a:ext cx="9180548" cy="649224"/>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isdv.upv.cz/webapp/vza.formular" TargetMode="External"/><Relationship Id="rId2" Type="http://schemas.openxmlformats.org/officeDocument/2006/relationships/hyperlink" Target="https://isdv.upv.cz/webapp/webapp.oza.formular" TargetMode="External"/><Relationship Id="rId1" Type="http://schemas.openxmlformats.org/officeDocument/2006/relationships/slideLayout" Target="../slideLayouts/slideLayout1.xml"/><Relationship Id="rId4" Type="http://schemas.openxmlformats.org/officeDocument/2006/relationships/hyperlink" Target="http://www.upv.cz/cs.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pPr algn="ctr"/>
            <a:r>
              <a:rPr lang="cs-CZ" dirty="0">
                <a:solidFill>
                  <a:schemeClr val="bg1"/>
                </a:solidFill>
              </a:rPr>
              <a:t>Ochrana práv duševního </a:t>
            </a:r>
            <a:r>
              <a:rPr lang="cs-CZ" dirty="0" smtClean="0">
                <a:solidFill>
                  <a:schemeClr val="bg1"/>
                </a:solidFill>
              </a:rPr>
              <a:t>vlastnictví</a:t>
            </a:r>
            <a:endParaRPr lang="cs-CZ" dirty="0"/>
          </a:p>
        </p:txBody>
      </p:sp>
      <p:sp>
        <p:nvSpPr>
          <p:cNvPr id="3" name="Podnadpis 2"/>
          <p:cNvSpPr>
            <a:spLocks noGrp="1"/>
          </p:cNvSpPr>
          <p:nvPr>
            <p:ph type="subTitle" idx="1"/>
          </p:nvPr>
        </p:nvSpPr>
        <p:spPr>
          <a:xfrm>
            <a:off x="533400" y="3228536"/>
            <a:ext cx="7854696" cy="3008776"/>
          </a:xfrm>
        </p:spPr>
        <p:txBody>
          <a:bodyPr>
            <a:normAutofit/>
          </a:bodyPr>
          <a:lstStyle/>
          <a:p>
            <a:pPr algn="l"/>
            <a:endParaRPr lang="cs-CZ" dirty="0" smtClean="0"/>
          </a:p>
          <a:p>
            <a:pPr algn="l"/>
            <a:endParaRPr lang="cs-CZ" dirty="0" smtClean="0"/>
          </a:p>
          <a:p>
            <a:pPr algn="l"/>
            <a:endParaRPr lang="cs-CZ" dirty="0" smtClean="0"/>
          </a:p>
          <a:p>
            <a:pPr algn="l"/>
            <a:endParaRPr lang="cs-CZ" dirty="0" smtClean="0"/>
          </a:p>
          <a:p>
            <a:pPr algn="l"/>
            <a:endParaRPr lang="cs-CZ" dirty="0" smtClean="0"/>
          </a:p>
          <a:p>
            <a:pPr algn="l"/>
            <a:r>
              <a:rPr lang="cs-CZ" b="1" dirty="0" smtClean="0">
                <a:solidFill>
                  <a:schemeClr val="bg1"/>
                </a:solidFill>
              </a:rPr>
              <a:t>Brno 2016					David Vorel</a:t>
            </a:r>
            <a:endParaRPr lang="cs-CZ"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39552" y="188640"/>
            <a:ext cx="7851648" cy="1080120"/>
          </a:xfrm>
        </p:spPr>
        <p:txBody>
          <a:bodyPr>
            <a:normAutofit/>
          </a:bodyPr>
          <a:lstStyle/>
          <a:p>
            <a:pPr algn="ctr"/>
            <a:r>
              <a:rPr lang="cs-CZ" sz="3600" dirty="0">
                <a:solidFill>
                  <a:schemeClr val="bg1"/>
                </a:solidFill>
              </a:rPr>
              <a:t>Ochrana práv duševního </a:t>
            </a:r>
            <a:r>
              <a:rPr lang="cs-CZ" sz="3600" dirty="0" smtClean="0">
                <a:solidFill>
                  <a:schemeClr val="bg1"/>
                </a:solidFill>
              </a:rPr>
              <a:t>vlastnictví</a:t>
            </a:r>
            <a:endParaRPr lang="cs-CZ" sz="3600" dirty="0">
              <a:solidFill>
                <a:schemeClr val="bg1"/>
              </a:solidFill>
            </a:endParaRPr>
          </a:p>
        </p:txBody>
      </p:sp>
      <p:sp>
        <p:nvSpPr>
          <p:cNvPr id="3" name="Podnadpis 2"/>
          <p:cNvSpPr>
            <a:spLocks noGrp="1"/>
          </p:cNvSpPr>
          <p:nvPr>
            <p:ph type="subTitle" idx="1"/>
          </p:nvPr>
        </p:nvSpPr>
        <p:spPr>
          <a:xfrm>
            <a:off x="533400" y="1916832"/>
            <a:ext cx="7999040" cy="4320480"/>
          </a:xfrm>
        </p:spPr>
        <p:txBody>
          <a:bodyPr>
            <a:normAutofit/>
          </a:bodyPr>
          <a:lstStyle/>
          <a:p>
            <a:pPr algn="l"/>
            <a:r>
              <a:rPr lang="cs-CZ" b="1" dirty="0" smtClean="0">
                <a:solidFill>
                  <a:schemeClr val="bg1"/>
                </a:solidFill>
              </a:rPr>
              <a:t>Průmyslový vzor</a:t>
            </a:r>
            <a:endParaRPr lang="cs-CZ" dirty="0" smtClean="0"/>
          </a:p>
          <a:p>
            <a:pPr algn="just">
              <a:buFontTx/>
              <a:buChar char="-"/>
            </a:pPr>
            <a:r>
              <a:rPr lang="cs-CZ" dirty="0" smtClean="0">
                <a:solidFill>
                  <a:schemeClr val="bg1"/>
                </a:solidFill>
              </a:rPr>
              <a:t>právní ochrana zajišťuje vlastníkovi výlučné právo užívat průmyslový vzor.</a:t>
            </a:r>
          </a:p>
          <a:p>
            <a:pPr algn="just">
              <a:buFontTx/>
              <a:buChar char="-"/>
            </a:pPr>
            <a:r>
              <a:rPr lang="cs-CZ" dirty="0" smtClean="0">
                <a:solidFill>
                  <a:schemeClr val="bg1"/>
                </a:solidFill>
              </a:rPr>
              <a:t>ochrana zapsaného průmyslového vzoru trvá 5 let ode dne podání přihlášky průmyslového vzoru. Vlastník průmyslového vzoru může dobu ochrany opakovaně obnovit, a to vždy o 5 let, až na celkovou dobu 25 let.</a:t>
            </a:r>
            <a:endParaRPr lang="cs-CZ"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dnadpis 4"/>
          <p:cNvSpPr>
            <a:spLocks noGrp="1"/>
          </p:cNvSpPr>
          <p:nvPr>
            <p:ph type="subTitle" idx="1"/>
          </p:nvPr>
        </p:nvSpPr>
        <p:spPr/>
        <p:txBody>
          <a:bodyPr/>
          <a:lstStyle/>
          <a:p>
            <a:endParaRPr lang="cs-CZ"/>
          </a:p>
        </p:txBody>
      </p:sp>
      <p:sp>
        <p:nvSpPr>
          <p:cNvPr id="6" name="Nadpis 5"/>
          <p:cNvSpPr>
            <a:spLocks noGrp="1"/>
          </p:cNvSpPr>
          <p:nvPr>
            <p:ph type="ctrTitle"/>
          </p:nvPr>
        </p:nvSpPr>
        <p:spPr/>
        <p:txBody>
          <a:bodyPr/>
          <a:lstStyle/>
          <a:p>
            <a:endParaRPr lang="cs-CZ"/>
          </a:p>
        </p:txBody>
      </p:sp>
      <p:pic>
        <p:nvPicPr>
          <p:cNvPr id="7" name="Picture 2"/>
          <p:cNvPicPr>
            <a:picLocks noChangeAspect="1" noChangeArrowheads="1"/>
          </p:cNvPicPr>
          <p:nvPr/>
        </p:nvPicPr>
        <p:blipFill>
          <a:blip r:embed="rId2" cstate="print"/>
          <a:srcRect l="17322" t="13747" r="26879"/>
          <a:stretch>
            <a:fillRect/>
          </a:stretch>
        </p:blipFill>
        <p:spPr bwMode="auto">
          <a:xfrm>
            <a:off x="0" y="0"/>
            <a:ext cx="9144000" cy="68579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dnadpis 4"/>
          <p:cNvSpPr>
            <a:spLocks noGrp="1"/>
          </p:cNvSpPr>
          <p:nvPr>
            <p:ph type="subTitle" idx="1"/>
          </p:nvPr>
        </p:nvSpPr>
        <p:spPr/>
        <p:txBody>
          <a:bodyPr/>
          <a:lstStyle/>
          <a:p>
            <a:endParaRPr lang="cs-CZ"/>
          </a:p>
        </p:txBody>
      </p:sp>
      <p:sp>
        <p:nvSpPr>
          <p:cNvPr id="6" name="Nadpis 5"/>
          <p:cNvSpPr>
            <a:spLocks noGrp="1"/>
          </p:cNvSpPr>
          <p:nvPr>
            <p:ph type="ctrTitle"/>
          </p:nvPr>
        </p:nvSpPr>
        <p:spPr/>
        <p:txBody>
          <a:bodyPr/>
          <a:lstStyle/>
          <a:p>
            <a:endParaRPr lang="cs-CZ" dirty="0"/>
          </a:p>
        </p:txBody>
      </p:sp>
      <p:pic>
        <p:nvPicPr>
          <p:cNvPr id="2050" name="Picture 2"/>
          <p:cNvPicPr>
            <a:picLocks noChangeAspect="1" noChangeArrowheads="1"/>
          </p:cNvPicPr>
          <p:nvPr/>
        </p:nvPicPr>
        <p:blipFill>
          <a:blip r:embed="rId2" cstate="print"/>
          <a:srcRect l="44435" t="6206" r="29030" b="18915"/>
          <a:stretch>
            <a:fillRect/>
          </a:stretch>
        </p:blipFill>
        <p:spPr bwMode="auto">
          <a:xfrm>
            <a:off x="0" y="0"/>
            <a:ext cx="3888432" cy="6858000"/>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l="17772" t="7102" r="28679" b="31622"/>
          <a:stretch>
            <a:fillRect/>
          </a:stretch>
        </p:blipFill>
        <p:spPr bwMode="auto">
          <a:xfrm>
            <a:off x="2885598" y="2492896"/>
            <a:ext cx="6258402" cy="436510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39552" y="188640"/>
            <a:ext cx="7851648" cy="1080120"/>
          </a:xfrm>
        </p:spPr>
        <p:txBody>
          <a:bodyPr>
            <a:normAutofit/>
          </a:bodyPr>
          <a:lstStyle/>
          <a:p>
            <a:pPr algn="ctr"/>
            <a:r>
              <a:rPr lang="cs-CZ" sz="3600" dirty="0">
                <a:solidFill>
                  <a:schemeClr val="bg1"/>
                </a:solidFill>
              </a:rPr>
              <a:t>Ochrana práv duševního </a:t>
            </a:r>
            <a:r>
              <a:rPr lang="cs-CZ" sz="3600" dirty="0" smtClean="0">
                <a:solidFill>
                  <a:schemeClr val="bg1"/>
                </a:solidFill>
              </a:rPr>
              <a:t>vlastnictví</a:t>
            </a:r>
            <a:endParaRPr lang="cs-CZ" sz="3600" dirty="0">
              <a:solidFill>
                <a:schemeClr val="bg1"/>
              </a:solidFill>
            </a:endParaRPr>
          </a:p>
        </p:txBody>
      </p:sp>
      <p:sp>
        <p:nvSpPr>
          <p:cNvPr id="3" name="Podnadpis 2"/>
          <p:cNvSpPr>
            <a:spLocks noGrp="1"/>
          </p:cNvSpPr>
          <p:nvPr>
            <p:ph type="subTitle" idx="1"/>
          </p:nvPr>
        </p:nvSpPr>
        <p:spPr>
          <a:xfrm>
            <a:off x="533400" y="1916832"/>
            <a:ext cx="7999040" cy="4320480"/>
          </a:xfrm>
        </p:spPr>
        <p:txBody>
          <a:bodyPr>
            <a:normAutofit/>
          </a:bodyPr>
          <a:lstStyle/>
          <a:p>
            <a:pPr algn="l"/>
            <a:r>
              <a:rPr lang="cs-CZ" b="1" dirty="0" smtClean="0">
                <a:solidFill>
                  <a:schemeClr val="bg1"/>
                </a:solidFill>
              </a:rPr>
              <a:t>Ochranná známka</a:t>
            </a:r>
          </a:p>
          <a:p>
            <a:pPr algn="l"/>
            <a:r>
              <a:rPr lang="cs-CZ" b="1" dirty="0" smtClean="0">
                <a:solidFill>
                  <a:schemeClr val="bg1"/>
                </a:solidFill>
                <a:hlinkClick r:id="rId2"/>
              </a:rPr>
              <a:t>https://isdv.upv.cz/webapp/webapp.oza.formular</a:t>
            </a:r>
            <a:endParaRPr lang="cs-CZ" b="1" dirty="0" smtClean="0">
              <a:solidFill>
                <a:schemeClr val="bg1"/>
              </a:solidFill>
            </a:endParaRPr>
          </a:p>
          <a:p>
            <a:pPr algn="l"/>
            <a:endParaRPr lang="cs-CZ" b="1" dirty="0" smtClean="0">
              <a:solidFill>
                <a:schemeClr val="bg1"/>
              </a:solidFill>
            </a:endParaRPr>
          </a:p>
          <a:p>
            <a:pPr algn="l"/>
            <a:r>
              <a:rPr lang="cs-CZ" b="1" dirty="0" smtClean="0">
                <a:solidFill>
                  <a:schemeClr val="bg1"/>
                </a:solidFill>
              </a:rPr>
              <a:t>Průmyslový vzor</a:t>
            </a:r>
          </a:p>
          <a:p>
            <a:pPr algn="l"/>
            <a:r>
              <a:rPr lang="cs-CZ" b="1" dirty="0" smtClean="0">
                <a:solidFill>
                  <a:schemeClr val="bg1"/>
                </a:solidFill>
                <a:hlinkClick r:id="rId3"/>
              </a:rPr>
              <a:t>https://isdv.upv.cz/webapp/vza.formular</a:t>
            </a:r>
            <a:endParaRPr lang="cs-CZ" b="1" dirty="0" smtClean="0">
              <a:solidFill>
                <a:schemeClr val="bg1"/>
              </a:solidFill>
            </a:endParaRPr>
          </a:p>
          <a:p>
            <a:pPr algn="l"/>
            <a:endParaRPr lang="cs-CZ" b="1" dirty="0" smtClean="0">
              <a:solidFill>
                <a:schemeClr val="bg1"/>
              </a:solidFill>
            </a:endParaRPr>
          </a:p>
          <a:p>
            <a:pPr algn="l"/>
            <a:r>
              <a:rPr lang="cs-CZ" b="1" dirty="0" smtClean="0">
                <a:solidFill>
                  <a:schemeClr val="bg1"/>
                </a:solidFill>
              </a:rPr>
              <a:t>Webové stránky Úřadu průmyslového vlastnictví</a:t>
            </a:r>
          </a:p>
          <a:p>
            <a:pPr algn="l"/>
            <a:r>
              <a:rPr lang="cs-CZ" b="1" dirty="0" smtClean="0">
                <a:solidFill>
                  <a:schemeClr val="bg1"/>
                </a:solidFill>
                <a:hlinkClick r:id="rId4"/>
              </a:rPr>
              <a:t>http://www.</a:t>
            </a:r>
            <a:r>
              <a:rPr lang="cs-CZ" b="1" dirty="0" err="1" smtClean="0">
                <a:solidFill>
                  <a:schemeClr val="bg1"/>
                </a:solidFill>
                <a:hlinkClick r:id="rId4"/>
              </a:rPr>
              <a:t>upv.cz</a:t>
            </a:r>
            <a:r>
              <a:rPr lang="cs-CZ" b="1" dirty="0" smtClean="0">
                <a:solidFill>
                  <a:schemeClr val="bg1"/>
                </a:solidFill>
                <a:hlinkClick r:id="rId4"/>
              </a:rPr>
              <a:t>/</a:t>
            </a:r>
            <a:r>
              <a:rPr lang="cs-CZ" b="1" dirty="0" err="1" smtClean="0">
                <a:solidFill>
                  <a:schemeClr val="bg1"/>
                </a:solidFill>
                <a:hlinkClick r:id="rId4"/>
              </a:rPr>
              <a:t>cs.html</a:t>
            </a:r>
            <a:endParaRPr lang="cs-CZ" b="1" dirty="0" smtClean="0">
              <a:solidFill>
                <a:schemeClr val="bg1"/>
              </a:solidFill>
            </a:endParaRPr>
          </a:p>
          <a:p>
            <a:pPr algn="l"/>
            <a:endParaRPr lang="cs-CZ"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39552" y="188640"/>
            <a:ext cx="7851648" cy="1080120"/>
          </a:xfrm>
        </p:spPr>
        <p:txBody>
          <a:bodyPr>
            <a:normAutofit/>
          </a:bodyPr>
          <a:lstStyle/>
          <a:p>
            <a:pPr algn="ctr"/>
            <a:endParaRPr lang="cs-CZ" sz="3600" dirty="0">
              <a:solidFill>
                <a:schemeClr val="bg1"/>
              </a:solidFill>
            </a:endParaRPr>
          </a:p>
        </p:txBody>
      </p:sp>
      <p:sp>
        <p:nvSpPr>
          <p:cNvPr id="3" name="Podnadpis 2"/>
          <p:cNvSpPr>
            <a:spLocks noGrp="1"/>
          </p:cNvSpPr>
          <p:nvPr>
            <p:ph type="subTitle" idx="1"/>
          </p:nvPr>
        </p:nvSpPr>
        <p:spPr>
          <a:xfrm>
            <a:off x="533400" y="1916832"/>
            <a:ext cx="7854696" cy="4320480"/>
          </a:xfrm>
        </p:spPr>
        <p:txBody>
          <a:bodyPr>
            <a:normAutofit/>
          </a:bodyPr>
          <a:lstStyle/>
          <a:p>
            <a:pPr algn="ctr"/>
            <a:endParaRPr lang="cs-CZ" dirty="0" smtClean="0">
              <a:solidFill>
                <a:schemeClr val="bg1"/>
              </a:solidFill>
              <a:latin typeface="Times New Roman" panose="02020603050405020304" pitchFamily="18" charset="0"/>
              <a:cs typeface="Times New Roman" panose="02020603050405020304" pitchFamily="18" charset="0"/>
            </a:endParaRPr>
          </a:p>
          <a:p>
            <a:pPr algn="ctr"/>
            <a:endParaRPr lang="cs-CZ" dirty="0" smtClean="0">
              <a:solidFill>
                <a:schemeClr val="bg1"/>
              </a:solidFill>
              <a:latin typeface="Times New Roman" panose="02020603050405020304" pitchFamily="18" charset="0"/>
              <a:cs typeface="Times New Roman" panose="02020603050405020304" pitchFamily="18" charset="0"/>
            </a:endParaRPr>
          </a:p>
          <a:p>
            <a:pPr algn="ctr"/>
            <a:endParaRPr lang="cs-CZ" dirty="0" smtClean="0">
              <a:solidFill>
                <a:schemeClr val="bg1"/>
              </a:solidFill>
              <a:latin typeface="Times New Roman" panose="02020603050405020304" pitchFamily="18" charset="0"/>
              <a:cs typeface="Times New Roman" panose="02020603050405020304" pitchFamily="18" charset="0"/>
            </a:endParaRPr>
          </a:p>
          <a:p>
            <a:pPr algn="ctr"/>
            <a:r>
              <a:rPr lang="cs-CZ" dirty="0" smtClean="0">
                <a:solidFill>
                  <a:schemeClr val="bg1"/>
                </a:solidFill>
                <a:latin typeface="Times New Roman" panose="02020603050405020304" pitchFamily="18" charset="0"/>
                <a:cs typeface="Times New Roman" panose="02020603050405020304" pitchFamily="18" charset="0"/>
              </a:rPr>
              <a:t>Děkuji za pozornost</a:t>
            </a:r>
          </a:p>
          <a:p>
            <a:pPr marL="457200" indent="-457200" algn="l">
              <a:buFontTx/>
              <a:buChar char="-"/>
            </a:pPr>
            <a:endParaRPr lang="cs-CZ"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0789614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39552" y="188640"/>
            <a:ext cx="7851648" cy="1080120"/>
          </a:xfrm>
        </p:spPr>
        <p:txBody>
          <a:bodyPr>
            <a:normAutofit/>
          </a:bodyPr>
          <a:lstStyle/>
          <a:p>
            <a:pPr algn="ctr"/>
            <a:r>
              <a:rPr lang="cs-CZ" sz="3600" dirty="0">
                <a:solidFill>
                  <a:schemeClr val="bg1"/>
                </a:solidFill>
              </a:rPr>
              <a:t>Ochrana práv duševního </a:t>
            </a:r>
            <a:r>
              <a:rPr lang="cs-CZ" sz="3600" dirty="0" smtClean="0">
                <a:solidFill>
                  <a:schemeClr val="bg1"/>
                </a:solidFill>
              </a:rPr>
              <a:t>vlastnictví</a:t>
            </a:r>
            <a:endParaRPr lang="cs-CZ" sz="3600" dirty="0">
              <a:solidFill>
                <a:schemeClr val="bg1"/>
              </a:solidFill>
            </a:endParaRPr>
          </a:p>
        </p:txBody>
      </p:sp>
      <p:sp>
        <p:nvSpPr>
          <p:cNvPr id="3" name="Podnadpis 2"/>
          <p:cNvSpPr>
            <a:spLocks noGrp="1"/>
          </p:cNvSpPr>
          <p:nvPr>
            <p:ph type="subTitle" idx="1"/>
          </p:nvPr>
        </p:nvSpPr>
        <p:spPr>
          <a:xfrm>
            <a:off x="533400" y="1916832"/>
            <a:ext cx="7999040" cy="4320480"/>
          </a:xfrm>
        </p:spPr>
        <p:txBody>
          <a:bodyPr>
            <a:normAutofit/>
          </a:bodyPr>
          <a:lstStyle/>
          <a:p>
            <a:pPr algn="just"/>
            <a:r>
              <a:rPr lang="cs-CZ" b="1" dirty="0" smtClean="0">
                <a:solidFill>
                  <a:schemeClr val="bg1"/>
                </a:solidFill>
              </a:rPr>
              <a:t>Autorské právo</a:t>
            </a:r>
            <a:endParaRPr lang="cs-CZ" dirty="0" smtClean="0">
              <a:solidFill>
                <a:schemeClr val="bg1"/>
              </a:solidFill>
            </a:endParaRPr>
          </a:p>
          <a:p>
            <a:pPr algn="just">
              <a:buFontTx/>
              <a:buChar char="-"/>
            </a:pPr>
            <a:r>
              <a:rPr lang="cs-CZ" dirty="0" smtClean="0">
                <a:solidFill>
                  <a:schemeClr val="bg1"/>
                </a:solidFill>
              </a:rPr>
              <a:t>je odvětví práva, které se zabývá právními vztahy uživatelů a tvůrců tzv. „autorských děl“ k příslušným dílům.</a:t>
            </a:r>
          </a:p>
          <a:p>
            <a:pPr algn="just">
              <a:buFontTx/>
              <a:buChar char="-"/>
            </a:pPr>
            <a:r>
              <a:rPr lang="cs-CZ" dirty="0" smtClean="0">
                <a:solidFill>
                  <a:schemeClr val="bg1"/>
                </a:solidFill>
              </a:rPr>
              <a:t>tvůrci mohou být například spisovatelé, hudebníci, filmaři, ilustrátoři, programátoři apod. Prostřednictvím autorského práva stát poskytuje autorům po jistou omezenou dobu určitá výlučná práva k jejich dílu. Autorské právo je součástí tzv. duševního vlastnictví.</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39552" y="188640"/>
            <a:ext cx="7851648" cy="1080120"/>
          </a:xfrm>
        </p:spPr>
        <p:txBody>
          <a:bodyPr>
            <a:normAutofit/>
          </a:bodyPr>
          <a:lstStyle/>
          <a:p>
            <a:pPr algn="ctr"/>
            <a:r>
              <a:rPr lang="cs-CZ" sz="3600" dirty="0">
                <a:solidFill>
                  <a:schemeClr val="bg1"/>
                </a:solidFill>
              </a:rPr>
              <a:t>Ochrana práv duševního </a:t>
            </a:r>
            <a:r>
              <a:rPr lang="cs-CZ" sz="3600" dirty="0" smtClean="0">
                <a:solidFill>
                  <a:schemeClr val="bg1"/>
                </a:solidFill>
              </a:rPr>
              <a:t>vlastnictví</a:t>
            </a:r>
            <a:endParaRPr lang="cs-CZ" sz="3600" dirty="0">
              <a:solidFill>
                <a:schemeClr val="bg1"/>
              </a:solidFill>
            </a:endParaRPr>
          </a:p>
        </p:txBody>
      </p:sp>
      <p:sp>
        <p:nvSpPr>
          <p:cNvPr id="3" name="Podnadpis 2"/>
          <p:cNvSpPr>
            <a:spLocks noGrp="1"/>
          </p:cNvSpPr>
          <p:nvPr>
            <p:ph type="subTitle" idx="1"/>
          </p:nvPr>
        </p:nvSpPr>
        <p:spPr>
          <a:xfrm>
            <a:off x="533400" y="1916832"/>
            <a:ext cx="7999040" cy="4320480"/>
          </a:xfrm>
        </p:spPr>
        <p:txBody>
          <a:bodyPr>
            <a:normAutofit/>
          </a:bodyPr>
          <a:lstStyle/>
          <a:p>
            <a:pPr algn="just"/>
            <a:r>
              <a:rPr lang="cs-CZ" b="1" dirty="0" smtClean="0">
                <a:solidFill>
                  <a:schemeClr val="bg1"/>
                </a:solidFill>
              </a:rPr>
              <a:t>Autorské právo</a:t>
            </a:r>
            <a:endParaRPr lang="cs-CZ" dirty="0" smtClean="0">
              <a:solidFill>
                <a:schemeClr val="bg1"/>
              </a:solidFill>
            </a:endParaRPr>
          </a:p>
          <a:p>
            <a:pPr algn="just">
              <a:buFontTx/>
              <a:buChar char="-"/>
            </a:pPr>
            <a:r>
              <a:rPr lang="cs-CZ" dirty="0" smtClean="0">
                <a:solidFill>
                  <a:schemeClr val="bg1"/>
                </a:solidFill>
              </a:rPr>
              <a:t>autorské právo nechrání samotné myšlenky či ideje; chrání pouze konkrétní díla.</a:t>
            </a:r>
          </a:p>
          <a:p>
            <a:pPr algn="just">
              <a:buFontTx/>
              <a:buChar char="-"/>
            </a:pPr>
            <a:r>
              <a:rPr lang="cs-CZ" dirty="0" smtClean="0">
                <a:solidFill>
                  <a:schemeClr val="bg1"/>
                </a:solidFill>
              </a:rPr>
              <a:t>autorským dílem je pouze jedinečný výsledek tvůrčí činnosti autora, dílem není námět, zpráva, informace, metoda, apod.</a:t>
            </a:r>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39552" y="188640"/>
            <a:ext cx="7851648" cy="1080120"/>
          </a:xfrm>
        </p:spPr>
        <p:txBody>
          <a:bodyPr>
            <a:normAutofit/>
          </a:bodyPr>
          <a:lstStyle/>
          <a:p>
            <a:pPr algn="ctr"/>
            <a:r>
              <a:rPr lang="cs-CZ" sz="3600" dirty="0">
                <a:solidFill>
                  <a:schemeClr val="bg1"/>
                </a:solidFill>
              </a:rPr>
              <a:t>Ochrana práv duševního </a:t>
            </a:r>
            <a:r>
              <a:rPr lang="cs-CZ" sz="3600" dirty="0" smtClean="0">
                <a:solidFill>
                  <a:schemeClr val="bg1"/>
                </a:solidFill>
              </a:rPr>
              <a:t>vlastnictví</a:t>
            </a:r>
            <a:endParaRPr lang="cs-CZ" sz="3600" dirty="0">
              <a:solidFill>
                <a:schemeClr val="bg1"/>
              </a:solidFill>
            </a:endParaRPr>
          </a:p>
        </p:txBody>
      </p:sp>
      <p:sp>
        <p:nvSpPr>
          <p:cNvPr id="3" name="Podnadpis 2"/>
          <p:cNvSpPr>
            <a:spLocks noGrp="1"/>
          </p:cNvSpPr>
          <p:nvPr>
            <p:ph type="subTitle" idx="1"/>
          </p:nvPr>
        </p:nvSpPr>
        <p:spPr>
          <a:xfrm>
            <a:off x="533400" y="1916832"/>
            <a:ext cx="7999040" cy="4320480"/>
          </a:xfrm>
        </p:spPr>
        <p:txBody>
          <a:bodyPr>
            <a:normAutofit/>
          </a:bodyPr>
          <a:lstStyle/>
          <a:p>
            <a:pPr algn="just"/>
            <a:r>
              <a:rPr lang="cs-CZ" b="1" dirty="0" smtClean="0">
                <a:solidFill>
                  <a:schemeClr val="bg1"/>
                </a:solidFill>
              </a:rPr>
              <a:t>Autorské právo</a:t>
            </a:r>
            <a:endParaRPr lang="cs-CZ" dirty="0" smtClean="0">
              <a:solidFill>
                <a:schemeClr val="bg1"/>
              </a:solidFill>
            </a:endParaRPr>
          </a:p>
        </p:txBody>
      </p:sp>
      <p:pic>
        <p:nvPicPr>
          <p:cNvPr id="4" name="Obrázek 3" descr="veverka, doba ledová.jpg"/>
          <p:cNvPicPr>
            <a:picLocks noChangeAspect="1"/>
          </p:cNvPicPr>
          <p:nvPr/>
        </p:nvPicPr>
        <p:blipFill>
          <a:blip r:embed="rId2" cstate="print"/>
          <a:stretch>
            <a:fillRect/>
          </a:stretch>
        </p:blipFill>
        <p:spPr>
          <a:xfrm>
            <a:off x="611560" y="2492896"/>
            <a:ext cx="2181225" cy="2095500"/>
          </a:xfrm>
          <a:prstGeom prst="rect">
            <a:avLst/>
          </a:prstGeom>
        </p:spPr>
      </p:pic>
      <p:pic>
        <p:nvPicPr>
          <p:cNvPr id="5" name="Obrázek 4" descr="mammut.jpg"/>
          <p:cNvPicPr>
            <a:picLocks noChangeAspect="1"/>
          </p:cNvPicPr>
          <p:nvPr/>
        </p:nvPicPr>
        <p:blipFill>
          <a:blip r:embed="rId3" cstate="print"/>
          <a:stretch>
            <a:fillRect/>
          </a:stretch>
        </p:blipFill>
        <p:spPr>
          <a:xfrm>
            <a:off x="2627784" y="4077072"/>
            <a:ext cx="2390775" cy="1914525"/>
          </a:xfrm>
          <a:prstGeom prst="rect">
            <a:avLst/>
          </a:prstGeom>
        </p:spPr>
      </p:pic>
      <p:pic>
        <p:nvPicPr>
          <p:cNvPr id="6" name="Obrázek 5" descr="krtecek_4.jpg"/>
          <p:cNvPicPr>
            <a:picLocks noChangeAspect="1"/>
          </p:cNvPicPr>
          <p:nvPr/>
        </p:nvPicPr>
        <p:blipFill>
          <a:blip r:embed="rId4" cstate="print"/>
          <a:stretch>
            <a:fillRect/>
          </a:stretch>
        </p:blipFill>
        <p:spPr>
          <a:xfrm>
            <a:off x="2915816" y="1916832"/>
            <a:ext cx="3366161" cy="2214934"/>
          </a:xfrm>
          <a:prstGeom prst="rect">
            <a:avLst/>
          </a:prstGeom>
        </p:spPr>
      </p:pic>
      <p:pic>
        <p:nvPicPr>
          <p:cNvPr id="7" name="Obrázek 6" descr="stažený soubor.jpg"/>
          <p:cNvPicPr>
            <a:picLocks noChangeAspect="1"/>
          </p:cNvPicPr>
          <p:nvPr/>
        </p:nvPicPr>
        <p:blipFill>
          <a:blip r:embed="rId5" cstate="print"/>
          <a:stretch>
            <a:fillRect/>
          </a:stretch>
        </p:blipFill>
        <p:spPr>
          <a:xfrm>
            <a:off x="4932040" y="4005064"/>
            <a:ext cx="3543300" cy="1285875"/>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39552" y="188640"/>
            <a:ext cx="7851648" cy="1080120"/>
          </a:xfrm>
        </p:spPr>
        <p:txBody>
          <a:bodyPr>
            <a:normAutofit/>
          </a:bodyPr>
          <a:lstStyle/>
          <a:p>
            <a:pPr algn="ctr"/>
            <a:r>
              <a:rPr lang="cs-CZ" sz="3600" dirty="0">
                <a:solidFill>
                  <a:schemeClr val="bg1"/>
                </a:solidFill>
              </a:rPr>
              <a:t>Ochrana práv duševního </a:t>
            </a:r>
            <a:r>
              <a:rPr lang="cs-CZ" sz="3600" dirty="0" smtClean="0">
                <a:solidFill>
                  <a:schemeClr val="bg1"/>
                </a:solidFill>
              </a:rPr>
              <a:t>vlastnictví</a:t>
            </a:r>
            <a:endParaRPr lang="cs-CZ" sz="3600" dirty="0">
              <a:solidFill>
                <a:schemeClr val="bg1"/>
              </a:solidFill>
            </a:endParaRPr>
          </a:p>
        </p:txBody>
      </p:sp>
      <p:sp>
        <p:nvSpPr>
          <p:cNvPr id="3" name="Podnadpis 2"/>
          <p:cNvSpPr>
            <a:spLocks noGrp="1"/>
          </p:cNvSpPr>
          <p:nvPr>
            <p:ph type="subTitle" idx="1"/>
          </p:nvPr>
        </p:nvSpPr>
        <p:spPr>
          <a:xfrm>
            <a:off x="533400" y="1916832"/>
            <a:ext cx="7999040" cy="4320480"/>
          </a:xfrm>
        </p:spPr>
        <p:txBody>
          <a:bodyPr>
            <a:normAutofit/>
          </a:bodyPr>
          <a:lstStyle/>
          <a:p>
            <a:pPr algn="l"/>
            <a:r>
              <a:rPr lang="cs-CZ" b="1" dirty="0" smtClean="0">
                <a:solidFill>
                  <a:schemeClr val="bg1"/>
                </a:solidFill>
              </a:rPr>
              <a:t>Ochranná známka</a:t>
            </a:r>
            <a:endParaRPr lang="cs-CZ" dirty="0" smtClean="0">
              <a:solidFill>
                <a:schemeClr val="bg1"/>
              </a:solidFill>
            </a:endParaRPr>
          </a:p>
          <a:p>
            <a:pPr algn="just">
              <a:buFontTx/>
              <a:buChar char="-"/>
            </a:pPr>
            <a:r>
              <a:rPr lang="cs-CZ" dirty="0" smtClean="0">
                <a:solidFill>
                  <a:schemeClr val="bg1"/>
                </a:solidFill>
              </a:rPr>
              <a:t>je právní nástroj ochrany značky, pomocí které firmy identifikují samy sebe, své výrobky a služby a tím se pro zákazníky odlišují od ostatních firem, které na trh přinášejí stejné nebo podobné výrobky a služby.</a:t>
            </a:r>
          </a:p>
          <a:p>
            <a:pPr algn="l"/>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39552" y="188640"/>
            <a:ext cx="7851648" cy="1080120"/>
          </a:xfrm>
        </p:spPr>
        <p:txBody>
          <a:bodyPr>
            <a:normAutofit/>
          </a:bodyPr>
          <a:lstStyle/>
          <a:p>
            <a:pPr algn="ctr"/>
            <a:r>
              <a:rPr lang="cs-CZ" sz="3600" dirty="0">
                <a:solidFill>
                  <a:schemeClr val="bg1"/>
                </a:solidFill>
              </a:rPr>
              <a:t>Ochrana práv duševního </a:t>
            </a:r>
            <a:r>
              <a:rPr lang="cs-CZ" sz="3600" dirty="0" smtClean="0">
                <a:solidFill>
                  <a:schemeClr val="bg1"/>
                </a:solidFill>
              </a:rPr>
              <a:t>vlastnictví</a:t>
            </a:r>
            <a:endParaRPr lang="cs-CZ" sz="3600" dirty="0">
              <a:solidFill>
                <a:schemeClr val="bg1"/>
              </a:solidFill>
            </a:endParaRPr>
          </a:p>
        </p:txBody>
      </p:sp>
      <p:sp>
        <p:nvSpPr>
          <p:cNvPr id="3" name="Podnadpis 2"/>
          <p:cNvSpPr>
            <a:spLocks noGrp="1"/>
          </p:cNvSpPr>
          <p:nvPr>
            <p:ph type="subTitle" idx="1"/>
          </p:nvPr>
        </p:nvSpPr>
        <p:spPr>
          <a:xfrm>
            <a:off x="533400" y="1916832"/>
            <a:ext cx="7999040" cy="4320480"/>
          </a:xfrm>
        </p:spPr>
        <p:txBody>
          <a:bodyPr>
            <a:normAutofit/>
          </a:bodyPr>
          <a:lstStyle/>
          <a:p>
            <a:pPr algn="l"/>
            <a:r>
              <a:rPr lang="cs-CZ" b="1" dirty="0" smtClean="0">
                <a:solidFill>
                  <a:schemeClr val="bg1"/>
                </a:solidFill>
              </a:rPr>
              <a:t>Ochranná známka</a:t>
            </a:r>
            <a:endParaRPr lang="cs-CZ" dirty="0" smtClean="0">
              <a:solidFill>
                <a:schemeClr val="bg1"/>
              </a:solidFill>
            </a:endParaRPr>
          </a:p>
          <a:p>
            <a:pPr algn="just">
              <a:buFontTx/>
              <a:buChar char="-"/>
            </a:pPr>
            <a:r>
              <a:rPr lang="cs-CZ" dirty="0" smtClean="0">
                <a:solidFill>
                  <a:schemeClr val="bg1"/>
                </a:solidFill>
              </a:rPr>
              <a:t>ochrannou známkou může být za splnění podmínek stanovených příslušným právním předpisem jakékoli označení schopné grafického znázornění, tvoří ji například slovo, fráze, logo kterým se označuje vyrobené zboží, barvy, tvar výrobku či obalu, nebo kombinace předchozích způsobů.</a:t>
            </a:r>
          </a:p>
          <a:p>
            <a:pPr algn="just">
              <a:buFontTx/>
              <a:buChar char="-"/>
            </a:pPr>
            <a:r>
              <a:rPr lang="cs-CZ" dirty="0" smtClean="0">
                <a:solidFill>
                  <a:schemeClr val="bg1"/>
                </a:solidFill>
              </a:rPr>
              <a:t>obchodní název, obchodní značka  se ochrannou známkou stávají až zápisem do příslušného rejstříku ochranných známek.</a:t>
            </a:r>
          </a:p>
          <a:p>
            <a:pPr algn="l"/>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dnadpis 3"/>
          <p:cNvSpPr>
            <a:spLocks noGrp="1"/>
          </p:cNvSpPr>
          <p:nvPr>
            <p:ph type="subTitle" idx="1"/>
          </p:nvPr>
        </p:nvSpPr>
        <p:spPr/>
        <p:txBody>
          <a:bodyPr/>
          <a:lstStyle/>
          <a:p>
            <a:endParaRPr lang="cs-CZ"/>
          </a:p>
        </p:txBody>
      </p:sp>
      <p:sp>
        <p:nvSpPr>
          <p:cNvPr id="5" name="Nadpis 4"/>
          <p:cNvSpPr>
            <a:spLocks noGrp="1"/>
          </p:cNvSpPr>
          <p:nvPr>
            <p:ph type="ctrTitle"/>
          </p:nvPr>
        </p:nvSpPr>
        <p:spPr/>
        <p:txBody>
          <a:bodyPr/>
          <a:lstStyle/>
          <a:p>
            <a:endParaRPr lang="cs-CZ"/>
          </a:p>
        </p:txBody>
      </p:sp>
      <p:pic>
        <p:nvPicPr>
          <p:cNvPr id="1026" name="Picture 2"/>
          <p:cNvPicPr>
            <a:picLocks noChangeAspect="1" noChangeArrowheads="1"/>
          </p:cNvPicPr>
          <p:nvPr/>
        </p:nvPicPr>
        <p:blipFill>
          <a:blip r:embed="rId2" cstate="print"/>
          <a:srcRect l="15522" t="6364" r="18779"/>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endParaRPr lang="cs-CZ" dirty="0"/>
          </a:p>
        </p:txBody>
      </p:sp>
      <p:sp>
        <p:nvSpPr>
          <p:cNvPr id="5" name="Podnadpis 4"/>
          <p:cNvSpPr>
            <a:spLocks noGrp="1"/>
          </p:cNvSpPr>
          <p:nvPr>
            <p:ph type="subTitle" idx="1"/>
          </p:nvPr>
        </p:nvSpPr>
        <p:spPr/>
        <p:txBody>
          <a:bodyPr/>
          <a:lstStyle/>
          <a:p>
            <a:endParaRPr lang="cs-CZ"/>
          </a:p>
        </p:txBody>
      </p:sp>
      <p:pic>
        <p:nvPicPr>
          <p:cNvPr id="2050" name="Picture 2"/>
          <p:cNvPicPr>
            <a:picLocks noChangeAspect="1" noChangeArrowheads="1"/>
          </p:cNvPicPr>
          <p:nvPr/>
        </p:nvPicPr>
        <p:blipFill>
          <a:blip r:embed="rId2" cstate="print"/>
          <a:srcRect l="22722" t="7840" r="21929" b="10212"/>
          <a:stretch>
            <a:fillRect/>
          </a:stretch>
        </p:blipFill>
        <p:spPr bwMode="auto">
          <a:xfrm>
            <a:off x="0" y="0"/>
            <a:ext cx="9144000" cy="685523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39552" y="188640"/>
            <a:ext cx="7851648" cy="1080120"/>
          </a:xfrm>
        </p:spPr>
        <p:txBody>
          <a:bodyPr>
            <a:normAutofit/>
          </a:bodyPr>
          <a:lstStyle/>
          <a:p>
            <a:pPr algn="ctr"/>
            <a:r>
              <a:rPr lang="cs-CZ" sz="3600" dirty="0">
                <a:solidFill>
                  <a:schemeClr val="bg1"/>
                </a:solidFill>
              </a:rPr>
              <a:t>Ochrana práv duševního </a:t>
            </a:r>
            <a:r>
              <a:rPr lang="cs-CZ" sz="3600" dirty="0" smtClean="0">
                <a:solidFill>
                  <a:schemeClr val="bg1"/>
                </a:solidFill>
              </a:rPr>
              <a:t>vlastnictví</a:t>
            </a:r>
            <a:endParaRPr lang="cs-CZ" sz="3600" dirty="0">
              <a:solidFill>
                <a:schemeClr val="bg1"/>
              </a:solidFill>
            </a:endParaRPr>
          </a:p>
        </p:txBody>
      </p:sp>
      <p:sp>
        <p:nvSpPr>
          <p:cNvPr id="3" name="Podnadpis 2"/>
          <p:cNvSpPr>
            <a:spLocks noGrp="1"/>
          </p:cNvSpPr>
          <p:nvPr>
            <p:ph type="subTitle" idx="1"/>
          </p:nvPr>
        </p:nvSpPr>
        <p:spPr>
          <a:xfrm>
            <a:off x="533400" y="1916832"/>
            <a:ext cx="7999040" cy="4320480"/>
          </a:xfrm>
        </p:spPr>
        <p:txBody>
          <a:bodyPr>
            <a:normAutofit/>
          </a:bodyPr>
          <a:lstStyle/>
          <a:p>
            <a:pPr algn="l"/>
            <a:r>
              <a:rPr lang="cs-CZ" b="1" dirty="0" smtClean="0">
                <a:solidFill>
                  <a:schemeClr val="bg1"/>
                </a:solidFill>
              </a:rPr>
              <a:t>Průmyslový vzor</a:t>
            </a:r>
          </a:p>
          <a:p>
            <a:pPr algn="just">
              <a:buFontTx/>
              <a:buChar char="-"/>
            </a:pPr>
            <a:r>
              <a:rPr lang="cs-CZ" dirty="0" smtClean="0">
                <a:solidFill>
                  <a:schemeClr val="bg1"/>
                </a:solidFill>
              </a:rPr>
              <a:t>je způsob právní ochrany designu výrobku. Podle vymezení zákona č. 207/2000 Sb., o ochraně průmyslových vzorů, se jedná o vzhled výrobku nebo jeho části, zejména se jedná o linie, obrysy, barvy, tvar, strukturu, materiál nebo zdobení výrobku.</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1066</TotalTime>
  <Words>159</Words>
  <Application>Microsoft Office PowerPoint</Application>
  <PresentationFormat>Předvádění na obrazovce (4:3)</PresentationFormat>
  <Paragraphs>45</Paragraphs>
  <Slides>14</Slides>
  <Notes>1</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Tok</vt:lpstr>
      <vt:lpstr>Ochrana práv duševního vlastnictví</vt:lpstr>
      <vt:lpstr>Ochrana práv duševního vlastnictví</vt:lpstr>
      <vt:lpstr>Ochrana práv duševního vlastnictví</vt:lpstr>
      <vt:lpstr>Ochrana práv duševního vlastnictví</vt:lpstr>
      <vt:lpstr>Ochrana práv duševního vlastnictví</vt:lpstr>
      <vt:lpstr>Ochrana práv duševního vlastnictví</vt:lpstr>
      <vt:lpstr>Snímek 7</vt:lpstr>
      <vt:lpstr>Snímek 8</vt:lpstr>
      <vt:lpstr>Ochrana práv duševního vlastnictví</vt:lpstr>
      <vt:lpstr>Ochrana práv duševního vlastnictví</vt:lpstr>
      <vt:lpstr>Snímek 11</vt:lpstr>
      <vt:lpstr>Snímek 12</vt:lpstr>
      <vt:lpstr>Ochrana práv duševního vlastnictví</vt:lpstr>
      <vt:lpstr>Snímek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Platební a obchodní bilance Clo</dc:title>
  <dc:creator>vorlik2</dc:creator>
  <cp:lastModifiedBy>x</cp:lastModifiedBy>
  <cp:revision>35</cp:revision>
  <dcterms:created xsi:type="dcterms:W3CDTF">2014-10-10T15:47:20Z</dcterms:created>
  <dcterms:modified xsi:type="dcterms:W3CDTF">2016-11-04T18:48:48Z</dcterms:modified>
</cp:coreProperties>
</file>