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Ochrana práv duševního </a:t>
            </a:r>
            <a:r>
              <a:rPr lang="cs-CZ" dirty="0" smtClean="0">
                <a:solidFill>
                  <a:schemeClr val="bg1"/>
                </a:solidFill>
              </a:rPr>
              <a:t>vlastnictví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/>
          </a:bodyPr>
          <a:lstStyle/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Brno 2016					David Vorel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2011-2-16-12512011-2-16-1251parfĂ©m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240851" cy="35730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</a:t>
            </a:r>
            <a:r>
              <a:rPr lang="cs-CZ" sz="3600" dirty="0" smtClean="0">
                <a:solidFill>
                  <a:schemeClr val="bg1"/>
                </a:solidFill>
              </a:rPr>
              <a:t>duševního 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4" name="Obrázek 3" descr="chanel-coco-mademoiselle-parfemovana-voda-pro-zeny__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168352" cy="3168352"/>
          </a:xfrm>
          <a:prstGeom prst="rect">
            <a:avLst/>
          </a:prstGeom>
        </p:spPr>
      </p:pic>
      <p:pic>
        <p:nvPicPr>
          <p:cNvPr id="5" name="Obrázek 4" descr="2011-2-16-12512011-2-16-1251parfĂ©m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21088"/>
            <a:ext cx="5508104" cy="24654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771800" y="1556792"/>
            <a:ext cx="788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28384" y="1340768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67544" y="2276872"/>
            <a:ext cx="1440160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1331640" y="4437112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724128" y="5661248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508104" y="1844824"/>
            <a:ext cx="144016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78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850" t="31920" r="41726" b="20201"/>
          <a:stretch>
            <a:fillRect/>
          </a:stretch>
        </p:blipFill>
        <p:spPr bwMode="auto">
          <a:xfrm>
            <a:off x="4499992" y="1340768"/>
            <a:ext cx="4032447" cy="29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log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708400" cy="23749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</a:t>
            </a:r>
            <a:r>
              <a:rPr lang="cs-CZ" sz="3600" dirty="0" smtClean="0">
                <a:solidFill>
                  <a:schemeClr val="bg1"/>
                </a:solidFill>
              </a:rPr>
              <a:t>duševního 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91880" y="1556792"/>
            <a:ext cx="788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28384" y="1340768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1187624" y="2060848"/>
            <a:ext cx="2232248" cy="12961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" name="Obrázek 17" descr="Lacoste-polo-tričko-pánské-2.jpg"/>
          <p:cNvPicPr>
            <a:picLocks noChangeAspect="1"/>
          </p:cNvPicPr>
          <p:nvPr/>
        </p:nvPicPr>
        <p:blipFill>
          <a:blip r:embed="rId4" cstate="print"/>
          <a:srcRect t="14614"/>
          <a:stretch>
            <a:fillRect/>
          </a:stretch>
        </p:blipFill>
        <p:spPr>
          <a:xfrm>
            <a:off x="2987824" y="3429000"/>
            <a:ext cx="2882659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/>
          </a:bodyPr>
          <a:lstStyle/>
          <a:p>
            <a:pPr algn="ctr"/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999040" cy="4320480"/>
          </a:xfrm>
        </p:spPr>
        <p:txBody>
          <a:bodyPr>
            <a:normAutofit/>
          </a:bodyPr>
          <a:lstStyle/>
          <a:p>
            <a:pPr algn="l"/>
            <a:endParaRPr lang="cs-CZ" dirty="0" smtClean="0"/>
          </a:p>
          <a:p>
            <a:pPr algn="just"/>
            <a:r>
              <a:rPr lang="cs-C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2011 bylo na hranicích s EU zadrženo téměř 115</a:t>
            </a:r>
            <a:r>
              <a:rPr lang="cs-CZ" sz="3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miliónů podezřelých výrobků. Odhadovaná hodnota ekvivalentních pravých výrobků přesahuje 1,2 miliardy EUR.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padělané výrobky:</a:t>
            </a:r>
          </a:p>
          <a:p>
            <a:pPr marL="457200" indent="-457200" algn="l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Textilní 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výrobky (oblečení, obuv…)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Módní doplňky (kabelky, tašky, opasky…)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Kosmetika (šampóny, řasenky, parfémy…)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Hračky (panenky, plyšová zvířátka, autíčka…)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Léky (viagra, léky na podporu erekce…)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Automobilové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součástky (brzdové 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obložení, svítidla...)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Alkohol (víno, destiláty…)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Zboží každodenního použití (holící břity, dámské hygienické potřeby, prací a čistící prostředky…)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5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jsou padělky levnější?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Nulové náklady na vývoj (kopie již vyrobeného)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Zjednodušené provedení (bezpečnost výrobků), léky neobsahují účinné látky nebo naopak obsahují zdraví nebezpečné látky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Nízké náklady na výrobu (zpravidla se jedné o továrny, kde jsou zaměstnávány děti, neplatí se daně, mzdy…)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4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 se dají padělané výrobky zakoupit?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Tržiště</a:t>
            </a:r>
          </a:p>
          <a:p>
            <a:pPr marL="457200" indent="-457200" algn="l">
              <a:buFontTx/>
              <a:buChar char="-"/>
            </a:pPr>
            <a:r>
              <a:rPr lang="cs-CZ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Eshop</a:t>
            </a:r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Příležitostní prodejci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Kamenný obchod</a:t>
            </a:r>
          </a:p>
          <a:p>
            <a:pPr marL="457200" indent="-457200" algn="l">
              <a:buFontTx/>
              <a:buChar char="-"/>
            </a:pPr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8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jsou s nákupem padělaných výrobků spojena rizika?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 (léky, kosmetika, textil, potraviny… výrobky mohou obsahovat zdraví škodlivé látky, neboť v průběhu výroby není nastaven žádný kontrolní systém a  vstupní suroviny mohou být nahrazovány levnějšími… 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Technické provedení (úraz elektrickým proudem…)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 životnost, rychlejší opotřebení</a:t>
            </a:r>
          </a:p>
          <a:p>
            <a:pPr marL="457200" indent="-457200" algn="l">
              <a:buFontTx/>
              <a:buChar char="-"/>
            </a:pPr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6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identifikovat padělaný výrobek?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Neobvykle nízká cena ve srovnání s originálem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provedení a balení</a:t>
            </a:r>
          </a:p>
          <a:p>
            <a:pPr marL="457200" indent="-457200"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nepřesné obchodní názvy</a:t>
            </a:r>
          </a:p>
          <a:p>
            <a:pPr marL="457200" indent="-457200"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gramatické chyby</a:t>
            </a:r>
          </a:p>
          <a:p>
            <a:pPr marL="457200" indent="-457200"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použití levnějších materiálů…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prodeje</a:t>
            </a:r>
          </a:p>
          <a:p>
            <a:pPr marL="457200" indent="-457200"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cs-CZ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Lacoste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nelze koupit prostřednictvím e-</a:t>
            </a:r>
            <a:r>
              <a:rPr lang="cs-CZ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shopu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457200" indent="-457200"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Louis </a:t>
            </a:r>
            <a:r>
              <a:rPr lang="cs-CZ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Vuitton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nemá slevy/výprodeje a nedává 	kartičky potvrzující originál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montortgueille.png"/>
          <p:cNvPicPr>
            <a:picLocks noChangeAspect="1"/>
          </p:cNvPicPr>
          <p:nvPr/>
        </p:nvPicPr>
        <p:blipFill>
          <a:blip r:embed="rId2" cstate="print"/>
          <a:srcRect l="16800" t="3801" r="17051" b="19550"/>
          <a:stretch>
            <a:fillRect/>
          </a:stretch>
        </p:blipFill>
        <p:spPr>
          <a:xfrm>
            <a:off x="7452320" y="4941168"/>
            <a:ext cx="1367166" cy="1584176"/>
          </a:xfrm>
          <a:prstGeom prst="rect">
            <a:avLst/>
          </a:prstGeom>
        </p:spPr>
      </p:pic>
      <p:pic>
        <p:nvPicPr>
          <p:cNvPr id="5" name="Obrázek 4" descr="Krabice-Lacoste.jpg"/>
          <p:cNvPicPr>
            <a:picLocks noChangeAspect="1"/>
          </p:cNvPicPr>
          <p:nvPr/>
        </p:nvPicPr>
        <p:blipFill>
          <a:blip r:embed="rId3" cstate="print"/>
          <a:srcRect l="6702" t="18709" r="9795" b="23716"/>
          <a:stretch>
            <a:fillRect/>
          </a:stretch>
        </p:blipFill>
        <p:spPr>
          <a:xfrm>
            <a:off x="5868144" y="3068960"/>
            <a:ext cx="2535934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duševního </a:t>
            </a:r>
            <a:r>
              <a:rPr lang="cs-CZ" sz="3600" dirty="0" smtClean="0">
                <a:solidFill>
                  <a:schemeClr val="bg1"/>
                </a:solidFill>
              </a:rPr>
              <a:t>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identifikovat padělaný výrobek?</a:t>
            </a: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Zasílání léčiv poštovní přepravou</a:t>
            </a:r>
          </a:p>
          <a:p>
            <a:pPr marL="457200" indent="-457200" algn="l"/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z QR kódu  na kontrolní pásce alkoholu</a:t>
            </a:r>
          </a:p>
          <a:p>
            <a:pPr marL="457200" indent="-457200" algn="l">
              <a:buFontTx/>
              <a:buChar char="-"/>
            </a:pPr>
            <a:endParaRPr lang="cs-C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kontrolni_pas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3152775" cy="571500"/>
          </a:xfrm>
          <a:prstGeom prst="rect">
            <a:avLst/>
          </a:prstGeom>
        </p:spPr>
      </p:pic>
      <p:pic>
        <p:nvPicPr>
          <p:cNvPr id="7" name="Obrázek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Ochrana práv </a:t>
            </a:r>
            <a:r>
              <a:rPr lang="cs-CZ" sz="3600" dirty="0" smtClean="0">
                <a:solidFill>
                  <a:schemeClr val="bg1"/>
                </a:solidFill>
              </a:rPr>
              <a:t>duševního vlastnictví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32048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cs-C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hanel-coco-mademoiselle-parfemovana-voda-pro-zeny__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168352" cy="3168352"/>
          </a:xfrm>
          <a:prstGeom prst="rect">
            <a:avLst/>
          </a:prstGeom>
        </p:spPr>
      </p:pic>
      <p:pic>
        <p:nvPicPr>
          <p:cNvPr id="5" name="Obrázek 4" descr="2011-2-16-12512011-2-16-1251parfĂ©m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89040"/>
            <a:ext cx="5508104" cy="24654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267744" y="3933056"/>
            <a:ext cx="788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28384" y="5229200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63888" y="1772816"/>
            <a:ext cx="4968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 originál a co je padělek?</a:t>
            </a:r>
          </a:p>
        </p:txBody>
      </p:sp>
      <p:sp>
        <p:nvSpPr>
          <p:cNvPr id="10" name="Elipsa 9"/>
          <p:cNvSpPr/>
          <p:nvPr/>
        </p:nvSpPr>
        <p:spPr>
          <a:xfrm>
            <a:off x="467544" y="2276872"/>
            <a:ext cx="1440160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3491880" y="3861048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78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973</TotalTime>
  <Words>318</Words>
  <Application>Microsoft Office PowerPoint</Application>
  <PresentationFormat>Předvádění na obrazovce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Ochrana práv duševního vlastnictví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Platební a obchodní bilance Clo</dc:title>
  <dc:creator>vorlik2</dc:creator>
  <cp:lastModifiedBy>x</cp:lastModifiedBy>
  <cp:revision>28</cp:revision>
  <dcterms:created xsi:type="dcterms:W3CDTF">2014-10-10T15:47:20Z</dcterms:created>
  <dcterms:modified xsi:type="dcterms:W3CDTF">2016-11-04T18:52:00Z</dcterms:modified>
</cp:coreProperties>
</file>