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68" r:id="rId6"/>
    <p:sldId id="259" r:id="rId7"/>
    <p:sldId id="260" r:id="rId8"/>
    <p:sldId id="261" r:id="rId9"/>
    <p:sldId id="262" r:id="rId10"/>
    <p:sldId id="265" r:id="rId11"/>
    <p:sldId id="266" r:id="rId12"/>
    <p:sldId id="263" r:id="rId13"/>
    <p:sldId id="271" r:id="rId14"/>
    <p:sldId id="264" r:id="rId15"/>
    <p:sldId id="267"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5.11.2016</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5.11.2016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5.11.2016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5.11.2016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5.11.2016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5.11.2016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5.11.2016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5.11.2016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algn="ctr"/>
            <a:r>
              <a:rPr lang="cs-CZ" dirty="0" smtClean="0">
                <a:solidFill>
                  <a:schemeClr val="bg1"/>
                </a:solidFill>
              </a:rPr>
              <a:t>Textilní výrobky</a:t>
            </a:r>
            <a:endParaRPr lang="cs-CZ" dirty="0"/>
          </a:p>
        </p:txBody>
      </p:sp>
      <p:sp>
        <p:nvSpPr>
          <p:cNvPr id="3" name="Podnadpis 2"/>
          <p:cNvSpPr>
            <a:spLocks noGrp="1"/>
          </p:cNvSpPr>
          <p:nvPr>
            <p:ph type="subTitle" idx="1"/>
          </p:nvPr>
        </p:nvSpPr>
        <p:spPr>
          <a:xfrm>
            <a:off x="533400" y="3228536"/>
            <a:ext cx="7854696" cy="3008776"/>
          </a:xfrm>
        </p:spPr>
        <p:txBody>
          <a:bodyPr>
            <a:normAutofit/>
          </a:bodyPr>
          <a:lstStyle/>
          <a:p>
            <a:pPr algn="l"/>
            <a:endParaRPr lang="cs-CZ" dirty="0" smtClean="0"/>
          </a:p>
          <a:p>
            <a:pPr algn="l"/>
            <a:endParaRPr lang="cs-CZ" dirty="0" smtClean="0"/>
          </a:p>
          <a:p>
            <a:pPr algn="l"/>
            <a:endParaRPr lang="cs-CZ" dirty="0" smtClean="0"/>
          </a:p>
          <a:p>
            <a:pPr algn="l"/>
            <a:endParaRPr lang="cs-CZ" dirty="0" smtClean="0"/>
          </a:p>
          <a:p>
            <a:pPr algn="l"/>
            <a:endParaRPr lang="cs-CZ" dirty="0" smtClean="0"/>
          </a:p>
          <a:p>
            <a:pPr algn="l"/>
            <a:r>
              <a:rPr lang="cs-CZ" b="1" dirty="0" smtClean="0">
                <a:solidFill>
                  <a:schemeClr val="bg1"/>
                </a:solidFill>
              </a:rPr>
              <a:t>Brno 2016					David Vorel</a:t>
            </a:r>
            <a:endParaRPr lang="cs-CZ"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Smyčková tkanina (froté)</a:t>
            </a:r>
          </a:p>
          <a:p>
            <a:pPr algn="l">
              <a:buFontTx/>
              <a:buChar char="-"/>
            </a:pPr>
            <a:r>
              <a:rPr lang="cs-CZ" b="1" dirty="0" smtClean="0">
                <a:solidFill>
                  <a:schemeClr val="bg1"/>
                </a:solidFill>
              </a:rPr>
              <a:t>Použití na</a:t>
            </a:r>
          </a:p>
          <a:p>
            <a:pPr lvl="1" algn="l">
              <a:buFontTx/>
              <a:buChar char="-"/>
            </a:pPr>
            <a:r>
              <a:rPr lang="cs-CZ" b="1" dirty="0" smtClean="0">
                <a:solidFill>
                  <a:schemeClr val="bg1"/>
                </a:solidFill>
              </a:rPr>
              <a:t>- ručníky</a:t>
            </a:r>
          </a:p>
          <a:p>
            <a:pPr lvl="1" algn="l">
              <a:buFontTx/>
              <a:buChar char="-"/>
            </a:pPr>
            <a:r>
              <a:rPr lang="cs-CZ" b="1" dirty="0" smtClean="0">
                <a:solidFill>
                  <a:schemeClr val="bg1"/>
                </a:solidFill>
              </a:rPr>
              <a:t>- župany apod.</a:t>
            </a:r>
          </a:p>
          <a:p>
            <a:pPr algn="l"/>
            <a:endParaRPr lang="cs-CZ" b="1" dirty="0" smtClean="0">
              <a:solidFill>
                <a:schemeClr val="bg1"/>
              </a:solidFill>
            </a:endParaRPr>
          </a:p>
          <a:p>
            <a:pPr algn="l"/>
            <a:endParaRPr lang="cs-CZ" b="1" dirty="0" smtClean="0">
              <a:solidFill>
                <a:schemeClr val="bg1"/>
              </a:solidFill>
            </a:endParaRPr>
          </a:p>
          <a:p>
            <a:pPr algn="l"/>
            <a:endParaRPr lang="cs-CZ" b="1" dirty="0" smtClean="0">
              <a:solidFill>
                <a:schemeClr val="bg1"/>
              </a:solidFill>
            </a:endParaRPr>
          </a:p>
        </p:txBody>
      </p:sp>
      <p:pic>
        <p:nvPicPr>
          <p:cNvPr id="4" name="Obrázek 3" descr="foto-frote-makro2.jpg"/>
          <p:cNvPicPr>
            <a:picLocks noChangeAspect="1"/>
          </p:cNvPicPr>
          <p:nvPr/>
        </p:nvPicPr>
        <p:blipFill>
          <a:blip r:embed="rId2" cstate="print"/>
          <a:stretch>
            <a:fillRect/>
          </a:stretch>
        </p:blipFill>
        <p:spPr>
          <a:xfrm>
            <a:off x="3419872" y="3645024"/>
            <a:ext cx="3899925" cy="2924944"/>
          </a:xfrm>
          <a:prstGeom prst="rect">
            <a:avLst/>
          </a:prstGeom>
        </p:spPr>
      </p:pic>
      <p:pic>
        <p:nvPicPr>
          <p:cNvPr id="5" name="Obrázek 4" descr="rucnik-frote-50x100-felix-bily-2.jpg"/>
          <p:cNvPicPr>
            <a:picLocks noChangeAspect="1"/>
          </p:cNvPicPr>
          <p:nvPr/>
        </p:nvPicPr>
        <p:blipFill>
          <a:blip r:embed="rId3" cstate="print"/>
          <a:srcRect l="5586" t="4060" r="5586" b="4060"/>
          <a:stretch>
            <a:fillRect/>
          </a:stretch>
        </p:blipFill>
        <p:spPr>
          <a:xfrm>
            <a:off x="4823520" y="260648"/>
            <a:ext cx="4320480" cy="3493154"/>
          </a:xfrm>
          <a:prstGeom prst="rect">
            <a:avLst/>
          </a:prstGeom>
        </p:spPr>
      </p:pic>
    </p:spTree>
    <p:extLst>
      <p:ext uri="{BB962C8B-B14F-4D97-AF65-F5344CB8AC3E}">
        <p14:creationId xmlns:p14="http://schemas.microsoft.com/office/powerpoint/2010/main" xmlns="" val="330328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Džínovina, denim, </a:t>
            </a:r>
            <a:r>
              <a:rPr lang="cs-CZ" b="1" dirty="0" err="1" smtClean="0">
                <a:solidFill>
                  <a:schemeClr val="bg1"/>
                </a:solidFill>
              </a:rPr>
              <a:t>jeans</a:t>
            </a:r>
            <a:endParaRPr lang="cs-CZ" b="1" dirty="0" smtClean="0">
              <a:solidFill>
                <a:schemeClr val="bg1"/>
              </a:solidFill>
            </a:endParaRPr>
          </a:p>
          <a:p>
            <a:pPr algn="l"/>
            <a:r>
              <a:rPr lang="cs-CZ" b="1" dirty="0" smtClean="0">
                <a:solidFill>
                  <a:schemeClr val="bg1"/>
                </a:solidFill>
              </a:rPr>
              <a:t>Tkanina v osnovní keprové vazbě. Osnova je zpravidla modrá a útek bílý.</a:t>
            </a:r>
          </a:p>
          <a:p>
            <a:pPr algn="l"/>
            <a:r>
              <a:rPr lang="cs-CZ" b="1" dirty="0" smtClean="0">
                <a:solidFill>
                  <a:schemeClr val="bg1"/>
                </a:solidFill>
              </a:rPr>
              <a:t>Název denim pochází z francouzského de </a:t>
            </a:r>
            <a:r>
              <a:rPr lang="cs-CZ" b="1" dirty="0" err="1" smtClean="0">
                <a:solidFill>
                  <a:schemeClr val="bg1"/>
                </a:solidFill>
              </a:rPr>
              <a:t>Nimes</a:t>
            </a:r>
            <a:r>
              <a:rPr lang="cs-CZ" b="1" dirty="0" smtClean="0">
                <a:solidFill>
                  <a:schemeClr val="bg1"/>
                </a:solidFill>
              </a:rPr>
              <a:t>, což je francouzské město, kde se tkanina vyráběla na výrobu pracovních oděvů.</a:t>
            </a:r>
          </a:p>
          <a:p>
            <a:pPr algn="l"/>
            <a:endParaRPr lang="cs-CZ" b="1" dirty="0" smtClean="0">
              <a:solidFill>
                <a:schemeClr val="bg1"/>
              </a:solidFill>
            </a:endParaRPr>
          </a:p>
          <a:p>
            <a:pPr algn="l"/>
            <a:endParaRPr lang="cs-CZ" b="1" dirty="0" smtClean="0">
              <a:solidFill>
                <a:schemeClr val="bg1"/>
              </a:solidFill>
            </a:endParaRPr>
          </a:p>
        </p:txBody>
      </p:sp>
    </p:spTree>
    <p:extLst>
      <p:ext uri="{BB962C8B-B14F-4D97-AF65-F5344CB8AC3E}">
        <p14:creationId xmlns:p14="http://schemas.microsoft.com/office/powerpoint/2010/main" xmlns="" val="3162814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just"/>
            <a:r>
              <a:rPr lang="cs-CZ" b="1" dirty="0" smtClean="0">
                <a:solidFill>
                  <a:schemeClr val="bg1"/>
                </a:solidFill>
              </a:rPr>
              <a:t>Pletenina, úplet</a:t>
            </a:r>
            <a:r>
              <a:rPr lang="cs-CZ" dirty="0" smtClean="0">
                <a:solidFill>
                  <a:schemeClr val="bg1"/>
                </a:solidFill>
              </a:rPr>
              <a:t> - plošná textilie, vytvořená postupným ohýbáním jednotlivých nití v kličky a vzájemným provlékáním, čímž vznikají jednotlivá očka, spojená provlečením.</a:t>
            </a:r>
          </a:p>
          <a:p>
            <a:pPr algn="just"/>
            <a:endParaRPr lang="cs-CZ" dirty="0" smtClean="0">
              <a:solidFill>
                <a:schemeClr val="bg1"/>
              </a:solidFill>
            </a:endParaRPr>
          </a:p>
          <a:p>
            <a:pPr algn="just"/>
            <a:endParaRPr lang="cs-CZ" dirty="0" smtClean="0">
              <a:solidFill>
                <a:schemeClr val="bg1"/>
              </a:solidFill>
            </a:endParaRPr>
          </a:p>
          <a:p>
            <a:pPr algn="just"/>
            <a:endParaRPr lang="cs-CZ" dirty="0" smtClean="0">
              <a:solidFill>
                <a:schemeClr val="bg1"/>
              </a:solidFill>
            </a:endParaRPr>
          </a:p>
          <a:p>
            <a:pPr algn="just"/>
            <a:endParaRPr lang="cs-CZ" dirty="0" smtClean="0">
              <a:solidFill>
                <a:schemeClr val="bg1"/>
              </a:solidFill>
            </a:endParaRPr>
          </a:p>
          <a:p>
            <a:pPr algn="just"/>
            <a:endParaRPr lang="cs-CZ" dirty="0" smtClean="0">
              <a:solidFill>
                <a:schemeClr val="bg1"/>
              </a:solidFill>
            </a:endParaRPr>
          </a:p>
          <a:p>
            <a:pPr algn="just"/>
            <a:r>
              <a:rPr lang="cs-CZ" sz="1800" dirty="0" smtClean="0">
                <a:solidFill>
                  <a:schemeClr val="bg1"/>
                </a:solidFill>
              </a:rPr>
              <a:t>Zátažná pletenina			Osnovní pletenina</a:t>
            </a:r>
          </a:p>
          <a:p>
            <a:pPr algn="just"/>
            <a:endParaRPr lang="cs-CZ" dirty="0" smtClean="0">
              <a:solidFill>
                <a:schemeClr val="bg1"/>
              </a:solidFill>
            </a:endParaRPr>
          </a:p>
          <a:p>
            <a:pPr algn="just"/>
            <a:endParaRPr lang="cs-CZ" dirty="0" smtClean="0">
              <a:solidFill>
                <a:schemeClr val="bg1"/>
              </a:solidFill>
            </a:endParaRPr>
          </a:p>
          <a:p>
            <a:pPr algn="l"/>
            <a:endParaRPr lang="cs-CZ" b="1" dirty="0" smtClean="0">
              <a:solidFill>
                <a:schemeClr val="bg1"/>
              </a:solidFill>
            </a:endParaRPr>
          </a:p>
        </p:txBody>
      </p:sp>
      <p:pic>
        <p:nvPicPr>
          <p:cNvPr id="4" name="Obrázek 3" descr="Maille.png"/>
          <p:cNvPicPr>
            <a:picLocks noChangeAspect="1"/>
          </p:cNvPicPr>
          <p:nvPr/>
        </p:nvPicPr>
        <p:blipFill>
          <a:blip r:embed="rId2" cstate="print"/>
          <a:stretch>
            <a:fillRect/>
          </a:stretch>
        </p:blipFill>
        <p:spPr>
          <a:xfrm>
            <a:off x="611560" y="3573016"/>
            <a:ext cx="2266534" cy="2025018"/>
          </a:xfrm>
          <a:prstGeom prst="rect">
            <a:avLst/>
          </a:prstGeom>
        </p:spPr>
      </p:pic>
      <p:pic>
        <p:nvPicPr>
          <p:cNvPr id="5" name="Obrázek 4" descr="225px-Trikot.jpg"/>
          <p:cNvPicPr>
            <a:picLocks noChangeAspect="1"/>
          </p:cNvPicPr>
          <p:nvPr/>
        </p:nvPicPr>
        <p:blipFill>
          <a:blip r:embed="rId3" cstate="print"/>
          <a:stretch>
            <a:fillRect/>
          </a:stretch>
        </p:blipFill>
        <p:spPr>
          <a:xfrm>
            <a:off x="4180068" y="3573016"/>
            <a:ext cx="1616068" cy="2075751"/>
          </a:xfrm>
          <a:prstGeom prst="rect">
            <a:avLst/>
          </a:prstGeom>
        </p:spPr>
      </p:pic>
      <p:pic>
        <p:nvPicPr>
          <p:cNvPr id="6" name="Obrázek 5" descr="ID_1563.jpg"/>
          <p:cNvPicPr>
            <a:picLocks noChangeAspect="1"/>
          </p:cNvPicPr>
          <p:nvPr/>
        </p:nvPicPr>
        <p:blipFill>
          <a:blip r:embed="rId4" cstate="print"/>
          <a:stretch>
            <a:fillRect/>
          </a:stretch>
        </p:blipFill>
        <p:spPr>
          <a:xfrm>
            <a:off x="6228184" y="4005064"/>
            <a:ext cx="2411057" cy="874008"/>
          </a:xfrm>
          <a:prstGeom prst="rect">
            <a:avLst/>
          </a:prstGeom>
        </p:spPr>
      </p:pic>
    </p:spTree>
    <p:extLst>
      <p:ext uri="{BB962C8B-B14F-4D97-AF65-F5344CB8AC3E}">
        <p14:creationId xmlns:p14="http://schemas.microsoft.com/office/powerpoint/2010/main" xmlns="" val="208350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fontScale="92500" lnSpcReduction="10000"/>
          </a:bodyPr>
          <a:lstStyle/>
          <a:p>
            <a:pPr algn="just"/>
            <a:r>
              <a:rPr lang="cs-CZ" b="1" dirty="0" smtClean="0">
                <a:solidFill>
                  <a:schemeClr val="bg1"/>
                </a:solidFill>
              </a:rPr>
              <a:t>Pletenina, úplet</a:t>
            </a:r>
            <a:endParaRPr lang="cs-CZ" dirty="0" smtClean="0">
              <a:solidFill>
                <a:schemeClr val="bg1"/>
              </a:solidFill>
            </a:endParaRPr>
          </a:p>
          <a:p>
            <a:pPr algn="just"/>
            <a:r>
              <a:rPr lang="cs-CZ" dirty="0" smtClean="0">
                <a:solidFill>
                  <a:schemeClr val="bg1"/>
                </a:solidFill>
              </a:rPr>
              <a:t>Pleteniny rozdělujeme do dvou základních skupin:</a:t>
            </a:r>
          </a:p>
          <a:p>
            <a:pPr algn="just">
              <a:buFontTx/>
              <a:buChar char="-"/>
            </a:pPr>
            <a:r>
              <a:rPr lang="cs-CZ" dirty="0" smtClean="0">
                <a:solidFill>
                  <a:schemeClr val="bg1"/>
                </a:solidFill>
              </a:rPr>
              <a:t>zátažné pleteniny, u nichž je řádek vytvořen z jedné nitě, která přechází z hotového řádku na nový řádek oček. Charakteristickým znakem je způsob párání, jež musí probíhat po řádcích, od prvního horního proti směru pletení. Tímto způsobem lze rozpárat každý kus zátažné pleteniny na jednotlivé nitě.</a:t>
            </a:r>
          </a:p>
          <a:p>
            <a:pPr algn="just">
              <a:buFontTx/>
              <a:buChar char="-"/>
            </a:pPr>
            <a:r>
              <a:rPr lang="cs-CZ" dirty="0" smtClean="0">
                <a:solidFill>
                  <a:schemeClr val="bg1"/>
                </a:solidFill>
              </a:rPr>
              <a:t>osnovní pleteniny, u nichž je řádek vytvořen ze svislé soustavy nití. Nitě probíhají pleteninou ve směru svislém, ve kterém je pletenina obtížně </a:t>
            </a:r>
            <a:r>
              <a:rPr lang="cs-CZ" dirty="0" err="1" smtClean="0">
                <a:solidFill>
                  <a:schemeClr val="bg1"/>
                </a:solidFill>
              </a:rPr>
              <a:t>paratelná</a:t>
            </a:r>
            <a:r>
              <a:rPr lang="cs-CZ" dirty="0" smtClean="0">
                <a:solidFill>
                  <a:schemeClr val="bg1"/>
                </a:solidFill>
              </a:rPr>
              <a:t> vždy proti směru pletení.</a:t>
            </a:r>
          </a:p>
          <a:p>
            <a:pPr algn="l"/>
            <a:endParaRPr lang="cs-CZ" b="1" dirty="0" smtClean="0">
              <a:solidFill>
                <a:schemeClr val="bg1"/>
              </a:solidFill>
            </a:endParaRPr>
          </a:p>
        </p:txBody>
      </p:sp>
    </p:spTree>
    <p:extLst>
      <p:ext uri="{BB962C8B-B14F-4D97-AF65-F5344CB8AC3E}">
        <p14:creationId xmlns:p14="http://schemas.microsoft.com/office/powerpoint/2010/main" xmlns="" val="208350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Netkané textilie</a:t>
            </a:r>
          </a:p>
          <a:p>
            <a:pPr algn="l"/>
            <a:r>
              <a:rPr lang="cs-CZ" dirty="0" smtClean="0">
                <a:solidFill>
                  <a:schemeClr val="bg1"/>
                </a:solidFill>
              </a:rPr>
              <a:t>Vznikají z volně ložených textilních vláken, která jsou spojena chemickou nebo mechanickou cestou.</a:t>
            </a:r>
          </a:p>
          <a:p>
            <a:pPr algn="l"/>
            <a:r>
              <a:rPr lang="cs-CZ" dirty="0" smtClean="0">
                <a:solidFill>
                  <a:schemeClr val="bg1"/>
                </a:solidFill>
              </a:rPr>
              <a:t>- Mechanicky vázané (prolétané, vpichované)</a:t>
            </a:r>
          </a:p>
          <a:p>
            <a:pPr algn="l"/>
            <a:r>
              <a:rPr lang="cs-CZ" dirty="0" smtClean="0">
                <a:solidFill>
                  <a:schemeClr val="bg1"/>
                </a:solidFill>
              </a:rPr>
              <a:t>- Chemicky pojené (adhezivní pojivo)</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1035" y="4272210"/>
            <a:ext cx="2479029" cy="234888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64669" y="4758506"/>
            <a:ext cx="3381375" cy="1352550"/>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0649" y="4272210"/>
            <a:ext cx="2325142" cy="2325142"/>
          </a:xfrm>
          <a:prstGeom prst="rect">
            <a:avLst/>
          </a:prstGeom>
        </p:spPr>
      </p:pic>
    </p:spTree>
    <p:extLst>
      <p:ext uri="{BB962C8B-B14F-4D97-AF65-F5344CB8AC3E}">
        <p14:creationId xmlns:p14="http://schemas.microsoft.com/office/powerpoint/2010/main" xmlns="" val="264011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Perlinka</a:t>
            </a:r>
          </a:p>
          <a:p>
            <a:pPr algn="l">
              <a:buFontTx/>
              <a:buChar char="-"/>
            </a:pPr>
            <a:r>
              <a:rPr lang="cs-CZ" b="1" dirty="0" err="1" smtClean="0">
                <a:solidFill>
                  <a:schemeClr val="bg1"/>
                </a:solidFill>
              </a:rPr>
              <a:t>Sklovláknitá</a:t>
            </a:r>
            <a:r>
              <a:rPr lang="cs-CZ" b="1" dirty="0" smtClean="0">
                <a:solidFill>
                  <a:schemeClr val="bg1"/>
                </a:solidFill>
              </a:rPr>
              <a:t> </a:t>
            </a:r>
            <a:r>
              <a:rPr lang="cs-CZ" b="1" smtClean="0">
                <a:solidFill>
                  <a:schemeClr val="bg1"/>
                </a:solidFill>
              </a:rPr>
              <a:t>armovací mřížka</a:t>
            </a:r>
            <a:endParaRPr lang="cs-CZ" b="1" dirty="0" smtClean="0">
              <a:solidFill>
                <a:schemeClr val="bg1"/>
              </a:solidFill>
            </a:endParaRPr>
          </a:p>
        </p:txBody>
      </p:sp>
      <p:pic>
        <p:nvPicPr>
          <p:cNvPr id="4" name="Obrázek 3" descr="268018_o_0.jpg"/>
          <p:cNvPicPr>
            <a:picLocks noChangeAspect="1"/>
          </p:cNvPicPr>
          <p:nvPr/>
        </p:nvPicPr>
        <p:blipFill>
          <a:blip r:embed="rId2" cstate="print"/>
          <a:stretch>
            <a:fillRect/>
          </a:stretch>
        </p:blipFill>
        <p:spPr>
          <a:xfrm>
            <a:off x="5436096" y="3861048"/>
            <a:ext cx="3459569" cy="2597274"/>
          </a:xfrm>
          <a:prstGeom prst="rect">
            <a:avLst/>
          </a:prstGeom>
        </p:spPr>
      </p:pic>
    </p:spTree>
    <p:extLst>
      <p:ext uri="{BB962C8B-B14F-4D97-AF65-F5344CB8AC3E}">
        <p14:creationId xmlns:p14="http://schemas.microsoft.com/office/powerpoint/2010/main" xmlns="" val="208350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ctr"/>
            <a:endParaRPr lang="cs-CZ" sz="3600" dirty="0">
              <a:solidFill>
                <a:schemeClr val="bg1"/>
              </a:solidFill>
            </a:endParaRPr>
          </a:p>
        </p:txBody>
      </p:sp>
      <p:sp>
        <p:nvSpPr>
          <p:cNvPr id="3" name="Podnadpis 2"/>
          <p:cNvSpPr>
            <a:spLocks noGrp="1"/>
          </p:cNvSpPr>
          <p:nvPr>
            <p:ph type="subTitle" idx="1"/>
          </p:nvPr>
        </p:nvSpPr>
        <p:spPr>
          <a:xfrm>
            <a:off x="533400" y="1916832"/>
            <a:ext cx="7854696" cy="4320480"/>
          </a:xfrm>
        </p:spPr>
        <p:txBody>
          <a:bodyPr>
            <a:normAutofit/>
          </a:bodyPr>
          <a:lstStyle/>
          <a:p>
            <a:pPr algn="ctr"/>
            <a:endParaRPr lang="cs-CZ" dirty="0" smtClean="0">
              <a:solidFill>
                <a:schemeClr val="bg1"/>
              </a:solidFill>
              <a:latin typeface="Times New Roman" panose="02020603050405020304" pitchFamily="18" charset="0"/>
              <a:cs typeface="Times New Roman" panose="02020603050405020304" pitchFamily="18" charset="0"/>
            </a:endParaRPr>
          </a:p>
          <a:p>
            <a:pPr algn="ctr"/>
            <a:endParaRPr lang="cs-CZ" dirty="0" smtClean="0">
              <a:solidFill>
                <a:schemeClr val="bg1"/>
              </a:solidFill>
              <a:latin typeface="Times New Roman" panose="02020603050405020304" pitchFamily="18" charset="0"/>
              <a:cs typeface="Times New Roman" panose="02020603050405020304" pitchFamily="18" charset="0"/>
            </a:endParaRPr>
          </a:p>
          <a:p>
            <a:pPr algn="ctr"/>
            <a:endParaRPr lang="cs-CZ" dirty="0" smtClean="0">
              <a:solidFill>
                <a:schemeClr val="bg1"/>
              </a:solidFill>
              <a:latin typeface="Times New Roman" panose="02020603050405020304" pitchFamily="18" charset="0"/>
              <a:cs typeface="Times New Roman" panose="02020603050405020304" pitchFamily="18" charset="0"/>
            </a:endParaRPr>
          </a:p>
          <a:p>
            <a:pPr algn="ctr"/>
            <a:r>
              <a:rPr lang="cs-CZ" dirty="0" smtClean="0">
                <a:solidFill>
                  <a:schemeClr val="bg1"/>
                </a:solidFill>
                <a:latin typeface="Times New Roman" panose="02020603050405020304" pitchFamily="18" charset="0"/>
                <a:cs typeface="Times New Roman" panose="02020603050405020304" pitchFamily="18" charset="0"/>
              </a:rPr>
              <a:t>Děkuji za pozornost</a:t>
            </a:r>
          </a:p>
          <a:p>
            <a:pPr marL="457200" indent="-457200" algn="l">
              <a:buFontTx/>
              <a:buChar char="-"/>
            </a:pPr>
            <a:endParaRPr lang="cs-C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8961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fontScale="92500" lnSpcReduction="10000"/>
          </a:bodyPr>
          <a:lstStyle/>
          <a:p>
            <a:pPr algn="l"/>
            <a:r>
              <a:rPr lang="cs-CZ" b="1" dirty="0" smtClean="0">
                <a:solidFill>
                  <a:schemeClr val="bg1"/>
                </a:solidFill>
              </a:rPr>
              <a:t>Třídění textilních vláken (</a:t>
            </a:r>
            <a:r>
              <a:rPr lang="cs-CZ" b="1" dirty="0" err="1" smtClean="0">
                <a:solidFill>
                  <a:schemeClr val="bg1"/>
                </a:solidFill>
              </a:rPr>
              <a:t>filamentů</a:t>
            </a:r>
            <a:r>
              <a:rPr lang="cs-CZ" b="1" dirty="0" smtClean="0">
                <a:solidFill>
                  <a:schemeClr val="bg1"/>
                </a:solidFill>
              </a:rPr>
              <a:t>)</a:t>
            </a:r>
          </a:p>
          <a:p>
            <a:pPr algn="l"/>
            <a:r>
              <a:rPr lang="cs-CZ" dirty="0">
                <a:solidFill>
                  <a:schemeClr val="bg1"/>
                </a:solidFill>
              </a:rPr>
              <a:t>	</a:t>
            </a:r>
            <a:r>
              <a:rPr lang="cs-CZ" dirty="0" smtClean="0">
                <a:solidFill>
                  <a:schemeClr val="bg1"/>
                </a:solidFill>
              </a:rPr>
              <a:t>- </a:t>
            </a:r>
            <a:r>
              <a:rPr lang="cs-CZ" b="1" dirty="0" smtClean="0">
                <a:solidFill>
                  <a:schemeClr val="bg1"/>
                </a:solidFill>
              </a:rPr>
              <a:t>Přírodní vlákna</a:t>
            </a:r>
          </a:p>
          <a:p>
            <a:pPr algn="l"/>
            <a:r>
              <a:rPr lang="cs-CZ" dirty="0">
                <a:solidFill>
                  <a:schemeClr val="bg1"/>
                </a:solidFill>
              </a:rPr>
              <a:t>	</a:t>
            </a:r>
            <a:r>
              <a:rPr lang="cs-CZ" dirty="0" smtClean="0">
                <a:solidFill>
                  <a:schemeClr val="bg1"/>
                </a:solidFill>
              </a:rPr>
              <a:t>	Rostlinná (bavlna, len, konopí, juta)</a:t>
            </a:r>
          </a:p>
          <a:p>
            <a:pPr algn="l"/>
            <a:r>
              <a:rPr lang="cs-CZ" dirty="0">
                <a:solidFill>
                  <a:schemeClr val="bg1"/>
                </a:solidFill>
              </a:rPr>
              <a:t>	</a:t>
            </a:r>
            <a:r>
              <a:rPr lang="cs-CZ" dirty="0" smtClean="0">
                <a:solidFill>
                  <a:schemeClr val="bg1"/>
                </a:solidFill>
              </a:rPr>
              <a:t>	Živočišná (vlna, přírodní hedvábí)</a:t>
            </a:r>
          </a:p>
          <a:p>
            <a:pPr algn="l"/>
            <a:r>
              <a:rPr lang="cs-CZ" dirty="0">
                <a:solidFill>
                  <a:schemeClr val="bg1"/>
                </a:solidFill>
              </a:rPr>
              <a:t>	</a:t>
            </a:r>
            <a:r>
              <a:rPr lang="cs-CZ" dirty="0" smtClean="0">
                <a:solidFill>
                  <a:schemeClr val="bg1"/>
                </a:solidFill>
              </a:rPr>
              <a:t>- </a:t>
            </a:r>
            <a:r>
              <a:rPr lang="cs-CZ" b="1" dirty="0">
                <a:solidFill>
                  <a:schemeClr val="bg1"/>
                </a:solidFill>
              </a:rPr>
              <a:t>Chemická vlákna</a:t>
            </a:r>
          </a:p>
          <a:p>
            <a:pPr algn="l"/>
            <a:r>
              <a:rPr lang="cs-CZ" dirty="0">
                <a:solidFill>
                  <a:schemeClr val="bg1"/>
                </a:solidFill>
              </a:rPr>
              <a:t>	</a:t>
            </a:r>
            <a:r>
              <a:rPr lang="cs-CZ" dirty="0" smtClean="0">
                <a:solidFill>
                  <a:schemeClr val="bg1"/>
                </a:solidFill>
              </a:rPr>
              <a:t>	Přírodní polymery (viskóza, acetátové hedvábí)</a:t>
            </a:r>
          </a:p>
          <a:p>
            <a:pPr algn="l"/>
            <a:r>
              <a:rPr lang="cs-CZ" dirty="0">
                <a:solidFill>
                  <a:schemeClr val="bg1"/>
                </a:solidFill>
              </a:rPr>
              <a:t>	</a:t>
            </a:r>
            <a:r>
              <a:rPr lang="cs-CZ" dirty="0" smtClean="0">
                <a:solidFill>
                  <a:schemeClr val="bg1"/>
                </a:solidFill>
              </a:rPr>
              <a:t>	Syntetické polymery (polyamid, polyester, 			polyuretan, polyakrylonitril)</a:t>
            </a:r>
          </a:p>
          <a:p>
            <a:pPr algn="l"/>
            <a:r>
              <a:rPr lang="cs-CZ" dirty="0">
                <a:solidFill>
                  <a:schemeClr val="bg1"/>
                </a:solidFill>
              </a:rPr>
              <a:t>	</a:t>
            </a:r>
            <a:r>
              <a:rPr lang="cs-CZ" dirty="0" smtClean="0">
                <a:solidFill>
                  <a:schemeClr val="bg1"/>
                </a:solidFill>
              </a:rPr>
              <a:t>- </a:t>
            </a:r>
            <a:r>
              <a:rPr lang="cs-CZ" b="1" dirty="0" smtClean="0">
                <a:solidFill>
                  <a:schemeClr val="bg1"/>
                </a:solidFill>
              </a:rPr>
              <a:t>Hutnická vlákna</a:t>
            </a:r>
          </a:p>
          <a:p>
            <a:pPr algn="l"/>
            <a:r>
              <a:rPr lang="cs-CZ" dirty="0">
                <a:solidFill>
                  <a:schemeClr val="bg1"/>
                </a:solidFill>
              </a:rPr>
              <a:t>	</a:t>
            </a:r>
            <a:r>
              <a:rPr lang="cs-CZ" dirty="0" smtClean="0">
                <a:solidFill>
                  <a:schemeClr val="bg1"/>
                </a:solidFill>
              </a:rPr>
              <a:t>	Z kovů (Zlatá, mosazná, stříbrná)</a:t>
            </a:r>
          </a:p>
          <a:p>
            <a:pPr algn="l"/>
            <a:r>
              <a:rPr lang="cs-CZ" dirty="0">
                <a:solidFill>
                  <a:schemeClr val="bg1"/>
                </a:solidFill>
              </a:rPr>
              <a:t>	</a:t>
            </a:r>
            <a:r>
              <a:rPr lang="cs-CZ" dirty="0" smtClean="0">
                <a:solidFill>
                  <a:schemeClr val="bg1"/>
                </a:solidFill>
              </a:rPr>
              <a:t>	Z nekovů (Skleněná, keramická)</a:t>
            </a:r>
          </a:p>
          <a:p>
            <a:pPr algn="just"/>
            <a:endParaRPr lang="cs-CZ" dirty="0" smtClean="0"/>
          </a:p>
          <a:p>
            <a:pPr algn="l"/>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Přírodní rostlinná vlákna</a:t>
            </a:r>
          </a:p>
          <a:p>
            <a:pPr algn="l"/>
            <a:r>
              <a:rPr lang="cs-CZ" dirty="0" smtClean="0">
                <a:solidFill>
                  <a:schemeClr val="bg1"/>
                </a:solidFill>
              </a:rPr>
              <a:t>Bavlník, len, konopí, juta</a:t>
            </a:r>
          </a:p>
          <a:p>
            <a:pPr algn="l"/>
            <a:r>
              <a:rPr lang="cs-CZ" dirty="0">
                <a:solidFill>
                  <a:schemeClr val="bg1"/>
                </a:solidFill>
              </a:rPr>
              <a:t>	</a:t>
            </a:r>
            <a:endParaRPr lang="cs-CZ" dirty="0" smtClean="0"/>
          </a:p>
          <a:p>
            <a:pPr algn="l"/>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xmlns="" val="0"/>
              </a:ext>
            </a:extLst>
          </a:blip>
          <a:srcRect l="22281" t="26060" r="22281" b="24801"/>
          <a:stretch/>
        </p:blipFill>
        <p:spPr>
          <a:xfrm>
            <a:off x="539552" y="2924944"/>
            <a:ext cx="3168352" cy="2808312"/>
          </a:xfrm>
          <a:prstGeom prst="rect">
            <a:avLst/>
          </a:prstGeom>
        </p:spPr>
      </p:pic>
      <p:pic>
        <p:nvPicPr>
          <p:cNvPr id="5" name="Obrázek 4" descr="Len.jpg"/>
          <p:cNvPicPr>
            <a:picLocks noChangeAspect="1"/>
          </p:cNvPicPr>
          <p:nvPr/>
        </p:nvPicPr>
        <p:blipFill>
          <a:blip r:embed="rId3" cstate="print"/>
          <a:stretch>
            <a:fillRect/>
          </a:stretch>
        </p:blipFill>
        <p:spPr>
          <a:xfrm>
            <a:off x="3419872" y="2996952"/>
            <a:ext cx="2466975" cy="1847850"/>
          </a:xfrm>
          <a:prstGeom prst="rect">
            <a:avLst/>
          </a:prstGeom>
        </p:spPr>
      </p:pic>
      <p:pic>
        <p:nvPicPr>
          <p:cNvPr id="6" name="Obrázek 5" descr="len_b.jpg"/>
          <p:cNvPicPr>
            <a:picLocks noChangeAspect="1"/>
          </p:cNvPicPr>
          <p:nvPr/>
        </p:nvPicPr>
        <p:blipFill>
          <a:blip r:embed="rId4" cstate="print"/>
          <a:stretch>
            <a:fillRect/>
          </a:stretch>
        </p:blipFill>
        <p:spPr>
          <a:xfrm>
            <a:off x="4716016" y="2996952"/>
            <a:ext cx="1902225" cy="3607668"/>
          </a:xfrm>
          <a:prstGeom prst="rect">
            <a:avLst/>
          </a:prstGeom>
        </p:spPr>
      </p:pic>
      <p:pic>
        <p:nvPicPr>
          <p:cNvPr id="7" name="Obrázek 6" descr="Juta.jpg"/>
          <p:cNvPicPr>
            <a:picLocks noChangeAspect="1"/>
          </p:cNvPicPr>
          <p:nvPr/>
        </p:nvPicPr>
        <p:blipFill>
          <a:blip r:embed="rId5" cstate="print"/>
          <a:stretch>
            <a:fillRect/>
          </a:stretch>
        </p:blipFill>
        <p:spPr>
          <a:xfrm>
            <a:off x="6300192" y="2564904"/>
            <a:ext cx="2466975" cy="1847850"/>
          </a:xfrm>
          <a:prstGeom prst="rect">
            <a:avLst/>
          </a:prstGeom>
        </p:spPr>
      </p:pic>
    </p:spTree>
    <p:extLst>
      <p:ext uri="{BB962C8B-B14F-4D97-AF65-F5344CB8AC3E}">
        <p14:creationId xmlns:p14="http://schemas.microsoft.com/office/powerpoint/2010/main" xmlns="" val="292517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Přírodní živočišná vlákna</a:t>
            </a:r>
          </a:p>
          <a:p>
            <a:pPr algn="l">
              <a:buFontTx/>
              <a:buChar char="-"/>
            </a:pPr>
            <a:r>
              <a:rPr lang="cs-CZ" dirty="0" smtClean="0">
                <a:solidFill>
                  <a:schemeClr val="bg1"/>
                </a:solidFill>
              </a:rPr>
              <a:t>Vlna</a:t>
            </a:r>
          </a:p>
          <a:p>
            <a:pPr lvl="1" algn="l">
              <a:buFontTx/>
              <a:buChar char="-"/>
            </a:pPr>
            <a:r>
              <a:rPr lang="cs-CZ" dirty="0" smtClean="0">
                <a:solidFill>
                  <a:schemeClr val="bg1"/>
                </a:solidFill>
              </a:rPr>
              <a:t>se získávána ze srsti ovcí</a:t>
            </a:r>
          </a:p>
          <a:p>
            <a:pPr lvl="1" algn="l"/>
            <a:endParaRPr lang="cs-CZ" dirty="0" smtClean="0">
              <a:solidFill>
                <a:schemeClr val="bg1"/>
              </a:solidFill>
            </a:endParaRPr>
          </a:p>
          <a:p>
            <a:pPr algn="l">
              <a:buFontTx/>
              <a:buChar char="-"/>
            </a:pPr>
            <a:r>
              <a:rPr lang="cs-CZ" dirty="0" smtClean="0">
                <a:solidFill>
                  <a:schemeClr val="bg1"/>
                </a:solidFill>
              </a:rPr>
              <a:t>Přírodní hedvábí</a:t>
            </a:r>
          </a:p>
          <a:p>
            <a:pPr lvl="1" algn="l">
              <a:buFontTx/>
              <a:buChar char="-"/>
            </a:pPr>
            <a:r>
              <a:rPr lang="cs-CZ" dirty="0" smtClean="0">
                <a:solidFill>
                  <a:schemeClr val="bg1"/>
                </a:solidFill>
              </a:rPr>
              <a:t>se získává z výměšků housenky bource morušového</a:t>
            </a:r>
          </a:p>
          <a:p>
            <a:pPr algn="l"/>
            <a:r>
              <a:rPr lang="cs-CZ" dirty="0" smtClean="0">
                <a:solidFill>
                  <a:schemeClr val="bg1"/>
                </a:solidFill>
              </a:rPr>
              <a:t>	</a:t>
            </a:r>
          </a:p>
          <a:p>
            <a:pPr algn="l"/>
            <a:endParaRPr lang="cs-CZ" dirty="0" smtClean="0">
              <a:solidFill>
                <a:schemeClr val="bg1"/>
              </a:solidFill>
            </a:endParaRPr>
          </a:p>
          <a:p>
            <a:pPr algn="l"/>
            <a:r>
              <a:rPr lang="cs-CZ" dirty="0">
                <a:solidFill>
                  <a:schemeClr val="bg1"/>
                </a:solidFill>
              </a:rPr>
              <a:t>	</a:t>
            </a:r>
            <a:endParaRPr lang="cs-CZ" dirty="0" smtClean="0"/>
          </a:p>
          <a:p>
            <a:pPr algn="l"/>
            <a:endParaRPr lang="cs-CZ" dirty="0"/>
          </a:p>
        </p:txBody>
      </p:sp>
      <p:pic>
        <p:nvPicPr>
          <p:cNvPr id="4" name="Obrázek 3" descr="vlna.jpg"/>
          <p:cNvPicPr>
            <a:picLocks noChangeAspect="1"/>
          </p:cNvPicPr>
          <p:nvPr/>
        </p:nvPicPr>
        <p:blipFill>
          <a:blip r:embed="rId2" cstate="print"/>
          <a:stretch>
            <a:fillRect/>
          </a:stretch>
        </p:blipFill>
        <p:spPr>
          <a:xfrm>
            <a:off x="4355976" y="2780928"/>
            <a:ext cx="3219450" cy="1419225"/>
          </a:xfrm>
          <a:prstGeom prst="rect">
            <a:avLst/>
          </a:prstGeom>
        </p:spPr>
      </p:pic>
      <p:pic>
        <p:nvPicPr>
          <p:cNvPr id="5" name="Obrázek 4" descr="Wensleydale 400x300.jpg"/>
          <p:cNvPicPr>
            <a:picLocks noChangeAspect="1"/>
          </p:cNvPicPr>
          <p:nvPr/>
        </p:nvPicPr>
        <p:blipFill>
          <a:blip r:embed="rId3" cstate="print"/>
          <a:stretch>
            <a:fillRect/>
          </a:stretch>
        </p:blipFill>
        <p:spPr>
          <a:xfrm>
            <a:off x="4788024" y="980728"/>
            <a:ext cx="2404864" cy="1803648"/>
          </a:xfrm>
          <a:prstGeom prst="rect">
            <a:avLst/>
          </a:prstGeom>
        </p:spPr>
      </p:pic>
      <p:pic>
        <p:nvPicPr>
          <p:cNvPr id="6" name="Obrázek 5" descr="silkworm-300x237.jpg"/>
          <p:cNvPicPr>
            <a:picLocks noChangeAspect="1"/>
          </p:cNvPicPr>
          <p:nvPr/>
        </p:nvPicPr>
        <p:blipFill>
          <a:blip r:embed="rId4" cstate="print"/>
          <a:stretch>
            <a:fillRect/>
          </a:stretch>
        </p:blipFill>
        <p:spPr>
          <a:xfrm>
            <a:off x="3563888" y="4600575"/>
            <a:ext cx="2857500" cy="2257425"/>
          </a:xfrm>
          <a:prstGeom prst="rect">
            <a:avLst/>
          </a:prstGeom>
        </p:spPr>
      </p:pic>
    </p:spTree>
    <p:extLst>
      <p:ext uri="{BB962C8B-B14F-4D97-AF65-F5344CB8AC3E}">
        <p14:creationId xmlns:p14="http://schemas.microsoft.com/office/powerpoint/2010/main" xmlns="" val="2925179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Chemická vlákna</a:t>
            </a:r>
          </a:p>
          <a:p>
            <a:pPr algn="l"/>
            <a:r>
              <a:rPr lang="cs-CZ" dirty="0" smtClean="0">
                <a:solidFill>
                  <a:schemeClr val="bg1"/>
                </a:solidFill>
              </a:rPr>
              <a:t>Polyesterová vlákna		PES</a:t>
            </a:r>
          </a:p>
          <a:p>
            <a:pPr algn="l"/>
            <a:r>
              <a:rPr lang="cs-CZ" dirty="0" smtClean="0">
                <a:solidFill>
                  <a:schemeClr val="bg1"/>
                </a:solidFill>
              </a:rPr>
              <a:t>Polyamidová vlákna		PA</a:t>
            </a:r>
          </a:p>
          <a:p>
            <a:pPr algn="l"/>
            <a:r>
              <a:rPr lang="cs-CZ" dirty="0" err="1" smtClean="0">
                <a:solidFill>
                  <a:schemeClr val="bg1"/>
                </a:solidFill>
              </a:rPr>
              <a:t>Polyakrylnitrilová</a:t>
            </a:r>
            <a:r>
              <a:rPr lang="cs-CZ" dirty="0" smtClean="0">
                <a:solidFill>
                  <a:schemeClr val="bg1"/>
                </a:solidFill>
              </a:rPr>
              <a:t> vlákna		PAN</a:t>
            </a:r>
          </a:p>
          <a:p>
            <a:pPr algn="l"/>
            <a:r>
              <a:rPr lang="cs-CZ" dirty="0" smtClean="0">
                <a:solidFill>
                  <a:schemeClr val="bg1"/>
                </a:solidFill>
              </a:rPr>
              <a:t>Polyetylen				POE</a:t>
            </a:r>
          </a:p>
          <a:p>
            <a:pPr algn="l"/>
            <a:r>
              <a:rPr lang="cs-CZ" dirty="0" smtClean="0">
                <a:solidFill>
                  <a:schemeClr val="bg1"/>
                </a:solidFill>
              </a:rPr>
              <a:t>Polyuretan				PUR</a:t>
            </a:r>
          </a:p>
          <a:p>
            <a:pPr algn="l"/>
            <a:endParaRPr lang="cs-CZ" dirty="0">
              <a:solidFill>
                <a:schemeClr val="bg1"/>
              </a:solidFill>
            </a:endParaRPr>
          </a:p>
        </p:txBody>
      </p:sp>
    </p:spTree>
    <p:extLst>
      <p:ext uri="{BB962C8B-B14F-4D97-AF65-F5344CB8AC3E}">
        <p14:creationId xmlns:p14="http://schemas.microsoft.com/office/powerpoint/2010/main" xmlns="" val="2925179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Tkaniny</a:t>
            </a:r>
          </a:p>
          <a:p>
            <a:pPr algn="l"/>
            <a:r>
              <a:rPr lang="cs-CZ" dirty="0" smtClean="0">
                <a:solidFill>
                  <a:schemeClr val="bg1"/>
                </a:solidFill>
              </a:rPr>
              <a:t>Vznikají proplétáním osnovních a útkových nití. V místě jejich střetu vzniká vazný bod. Podle toho, jakým způsobem se prolétají osnovní (podélné) a útkové (příčné) nitě, rozeznáváme tři základní vazby tkanin:	- plátnovou</a:t>
            </a:r>
          </a:p>
          <a:p>
            <a:pPr algn="l"/>
            <a:r>
              <a:rPr lang="cs-CZ" dirty="0">
                <a:solidFill>
                  <a:schemeClr val="bg1"/>
                </a:solidFill>
              </a:rPr>
              <a:t>	</a:t>
            </a:r>
            <a:r>
              <a:rPr lang="cs-CZ" dirty="0" smtClean="0">
                <a:solidFill>
                  <a:schemeClr val="bg1"/>
                </a:solidFill>
              </a:rPr>
              <a:t>- keprovou</a:t>
            </a:r>
          </a:p>
          <a:p>
            <a:pPr algn="l"/>
            <a:r>
              <a:rPr lang="cs-CZ" dirty="0">
                <a:solidFill>
                  <a:schemeClr val="bg1"/>
                </a:solidFill>
              </a:rPr>
              <a:t>	</a:t>
            </a:r>
            <a:r>
              <a:rPr lang="cs-CZ" dirty="0" smtClean="0">
                <a:solidFill>
                  <a:schemeClr val="bg1"/>
                </a:solidFill>
              </a:rPr>
              <a:t>- atlasovou</a:t>
            </a:r>
            <a:r>
              <a:rPr lang="cs-CZ" dirty="0">
                <a:solidFill>
                  <a:schemeClr val="bg1"/>
                </a:solidFill>
              </a:rPr>
              <a:t>	</a:t>
            </a:r>
            <a:endParaRPr lang="cs-CZ" dirty="0" smtClean="0"/>
          </a:p>
          <a:p>
            <a:pPr algn="l"/>
            <a:endParaRPr lang="cs-CZ" dirty="0"/>
          </a:p>
        </p:txBody>
      </p:sp>
    </p:spTree>
    <p:extLst>
      <p:ext uri="{BB962C8B-B14F-4D97-AF65-F5344CB8AC3E}">
        <p14:creationId xmlns:p14="http://schemas.microsoft.com/office/powerpoint/2010/main" xmlns="" val="192406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Plátnová vazba</a:t>
            </a:r>
          </a:p>
          <a:p>
            <a:pPr algn="l"/>
            <a:endParaRPr lang="cs-CZ" b="1" dirty="0" smtClean="0">
              <a:solidFill>
                <a:schemeClr val="bg1"/>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3497846"/>
            <a:ext cx="2997883" cy="3099506"/>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4100658"/>
            <a:ext cx="3526404" cy="2496694"/>
          </a:xfrm>
          <a:prstGeom prst="rect">
            <a:avLst/>
          </a:prstGeom>
        </p:spPr>
      </p:pic>
    </p:spTree>
    <p:extLst>
      <p:ext uri="{BB962C8B-B14F-4D97-AF65-F5344CB8AC3E}">
        <p14:creationId xmlns:p14="http://schemas.microsoft.com/office/powerpoint/2010/main" xmlns="" val="91607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Keprová vazba</a:t>
            </a:r>
          </a:p>
          <a:p>
            <a:pPr algn="l"/>
            <a:endParaRPr lang="cs-CZ" b="1" dirty="0" smtClean="0">
              <a:solidFill>
                <a:schemeClr val="bg1"/>
              </a:solidFill>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3573017"/>
            <a:ext cx="3047143" cy="3024336"/>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9912" y="3903610"/>
            <a:ext cx="3601259" cy="2693742"/>
          </a:xfrm>
          <a:prstGeom prst="rect">
            <a:avLst/>
          </a:prstGeom>
        </p:spPr>
      </p:pic>
    </p:spTree>
    <p:extLst>
      <p:ext uri="{BB962C8B-B14F-4D97-AF65-F5344CB8AC3E}">
        <p14:creationId xmlns:p14="http://schemas.microsoft.com/office/powerpoint/2010/main" xmlns="" val="4177010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640"/>
            <a:ext cx="7851648" cy="1080120"/>
          </a:xfrm>
        </p:spPr>
        <p:txBody>
          <a:bodyPr>
            <a:normAutofit/>
          </a:bodyPr>
          <a:lstStyle/>
          <a:p>
            <a:pPr algn="l"/>
            <a:r>
              <a:rPr lang="cs-CZ" sz="3600" dirty="0" smtClean="0">
                <a:solidFill>
                  <a:schemeClr val="bg1"/>
                </a:solidFill>
              </a:rPr>
              <a:t>Textilní výrobky</a:t>
            </a:r>
            <a:endParaRPr lang="cs-CZ" sz="3600" dirty="0">
              <a:solidFill>
                <a:schemeClr val="bg1"/>
              </a:solidFill>
            </a:endParaRPr>
          </a:p>
        </p:txBody>
      </p:sp>
      <p:sp>
        <p:nvSpPr>
          <p:cNvPr id="3" name="Podnadpis 2"/>
          <p:cNvSpPr>
            <a:spLocks noGrp="1"/>
          </p:cNvSpPr>
          <p:nvPr>
            <p:ph type="subTitle" idx="1"/>
          </p:nvPr>
        </p:nvSpPr>
        <p:spPr>
          <a:xfrm>
            <a:off x="533400" y="1916832"/>
            <a:ext cx="8215064" cy="4680520"/>
          </a:xfrm>
        </p:spPr>
        <p:txBody>
          <a:bodyPr>
            <a:normAutofit/>
          </a:bodyPr>
          <a:lstStyle/>
          <a:p>
            <a:pPr algn="l"/>
            <a:r>
              <a:rPr lang="cs-CZ" b="1" dirty="0" smtClean="0">
                <a:solidFill>
                  <a:schemeClr val="bg1"/>
                </a:solidFill>
              </a:rPr>
              <a:t>Atlasová vazba</a:t>
            </a:r>
          </a:p>
          <a:p>
            <a:pPr algn="l"/>
            <a:endParaRPr lang="cs-CZ" b="1" dirty="0" smtClean="0">
              <a:solidFill>
                <a:schemeClr val="bg1"/>
              </a:solidFill>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3933056"/>
            <a:ext cx="3043292" cy="2325074"/>
          </a:xfrm>
          <a:prstGeom prst="rect">
            <a:avLst/>
          </a:prstGeom>
        </p:spPr>
      </p:pic>
    </p:spTree>
    <p:extLst>
      <p:ext uri="{BB962C8B-B14F-4D97-AF65-F5344CB8AC3E}">
        <p14:creationId xmlns:p14="http://schemas.microsoft.com/office/powerpoint/2010/main" xmlns="" val="752447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1255</TotalTime>
  <Words>304</Words>
  <Application>Microsoft Office PowerPoint</Application>
  <PresentationFormat>Předvádění na obrazovce (4:3)</PresentationFormat>
  <Paragraphs>86</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Tok</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Textilní výrobky</vt:lpstr>
      <vt:lpstr>Snímek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Platební a obchodní bilance Clo</dc:title>
  <dc:creator>vorlik2</dc:creator>
  <cp:lastModifiedBy>x</cp:lastModifiedBy>
  <cp:revision>51</cp:revision>
  <dcterms:created xsi:type="dcterms:W3CDTF">2014-10-10T15:47:20Z</dcterms:created>
  <dcterms:modified xsi:type="dcterms:W3CDTF">2016-11-05T03:57:47Z</dcterms:modified>
</cp:coreProperties>
</file>