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7" r:id="rId6"/>
    <p:sldId id="263" r:id="rId7"/>
    <p:sldId id="260" r:id="rId8"/>
    <p:sldId id="261" r:id="rId9"/>
    <p:sldId id="262" r:id="rId10"/>
    <p:sldId id="264" r:id="rId11"/>
    <p:sldId id="268" r:id="rId12"/>
    <p:sldId id="265" r:id="rId13"/>
    <p:sldId id="266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342B5-4D7F-4339-A447-AB69895FB904}" type="datetimeFigureOut">
              <a:rPr lang="cs-CZ" smtClean="0"/>
              <a:t>10.11.2016</a:t>
            </a:fld>
            <a:endParaRPr lang="cs-CZ" dirty="0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48C95B-03EC-4AAF-8B54-299E58C1F259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342B5-4D7F-4339-A447-AB69895FB904}" type="datetimeFigureOut">
              <a:rPr lang="cs-CZ" smtClean="0"/>
              <a:t>10.11.2016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48C95B-03EC-4AAF-8B54-299E58C1F259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342B5-4D7F-4339-A447-AB69895FB904}" type="datetimeFigureOut">
              <a:rPr lang="cs-CZ" smtClean="0"/>
              <a:t>10.11.2016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48C95B-03EC-4AAF-8B54-299E58C1F259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342B5-4D7F-4339-A447-AB69895FB904}" type="datetimeFigureOut">
              <a:rPr lang="cs-CZ" smtClean="0"/>
              <a:t>10.11.2016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48C95B-03EC-4AAF-8B54-299E58C1F259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342B5-4D7F-4339-A447-AB69895FB904}" type="datetimeFigureOut">
              <a:rPr lang="cs-CZ" smtClean="0"/>
              <a:t>10.11.2016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48C95B-03EC-4AAF-8B54-299E58C1F259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342B5-4D7F-4339-A447-AB69895FB904}" type="datetimeFigureOut">
              <a:rPr lang="cs-CZ" smtClean="0"/>
              <a:t>10.11.2016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48C95B-03EC-4AAF-8B54-299E58C1F259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342B5-4D7F-4339-A447-AB69895FB904}" type="datetimeFigureOut">
              <a:rPr lang="cs-CZ" smtClean="0"/>
              <a:t>10.11.2016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48C95B-03EC-4AAF-8B54-299E58C1F259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342B5-4D7F-4339-A447-AB69895FB904}" type="datetimeFigureOut">
              <a:rPr lang="cs-CZ" smtClean="0"/>
              <a:t>10.11.2016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48C95B-03EC-4AAF-8B54-299E58C1F259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342B5-4D7F-4339-A447-AB69895FB904}" type="datetimeFigureOut">
              <a:rPr lang="cs-CZ" smtClean="0"/>
              <a:t>10.11.2016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48C95B-03EC-4AAF-8B54-299E58C1F259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342B5-4D7F-4339-A447-AB69895FB904}" type="datetimeFigureOut">
              <a:rPr lang="cs-CZ" smtClean="0"/>
              <a:t>10.11.2016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48C95B-03EC-4AAF-8B54-299E58C1F259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342B5-4D7F-4339-A447-AB69895FB904}" type="datetimeFigureOut">
              <a:rPr lang="cs-CZ" smtClean="0"/>
              <a:t>10.11.2016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48C95B-03EC-4AAF-8B54-299E58C1F259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7E342B5-4D7F-4339-A447-AB69895FB904}" type="datetimeFigureOut">
              <a:rPr lang="cs-CZ" smtClean="0"/>
              <a:t>10.11.2016</a:t>
            </a:fld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348C95B-03EC-4AAF-8B54-299E58C1F259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/>
              <a:t>LÉČIVÉ ROSTLINY</a:t>
            </a:r>
            <a:endParaRPr lang="cs-CZ" sz="5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2560" y="2420888"/>
            <a:ext cx="7406640" cy="1181776"/>
          </a:xfrm>
        </p:spPr>
        <p:txBody>
          <a:bodyPr>
            <a:normAutofit fontScale="25000" lnSpcReduction="20000"/>
          </a:bodyPr>
          <a:lstStyle/>
          <a:p>
            <a:r>
              <a:rPr lang="cs-CZ" sz="11200" b="1" dirty="0" smtClean="0"/>
              <a:t>KONTRYHEL OBECNÝ</a:t>
            </a:r>
          </a:p>
          <a:p>
            <a:endParaRPr lang="cs-CZ" dirty="0"/>
          </a:p>
          <a:p>
            <a:endParaRPr lang="cs-CZ" sz="6400" dirty="0" smtClean="0"/>
          </a:p>
          <a:p>
            <a:endParaRPr lang="cs-CZ" sz="6400" dirty="0"/>
          </a:p>
          <a:p>
            <a:endParaRPr lang="cs-CZ" sz="6400" dirty="0" smtClean="0"/>
          </a:p>
          <a:p>
            <a:endParaRPr lang="cs-CZ" sz="6400" dirty="0"/>
          </a:p>
          <a:p>
            <a:endParaRPr lang="cs-CZ" sz="6400" dirty="0" smtClean="0"/>
          </a:p>
          <a:p>
            <a:endParaRPr lang="cs-CZ" sz="6400" dirty="0" smtClean="0"/>
          </a:p>
          <a:p>
            <a:endParaRPr lang="cs-CZ" sz="6400" dirty="0"/>
          </a:p>
          <a:p>
            <a:endParaRPr lang="cs-CZ" sz="6400" dirty="0" smtClean="0"/>
          </a:p>
          <a:p>
            <a:endParaRPr lang="cs-CZ" sz="3600" dirty="0"/>
          </a:p>
          <a:p>
            <a:r>
              <a:rPr lang="cs-CZ" sz="11200" dirty="0" smtClean="0"/>
              <a:t>Lenka Slapničková</a:t>
            </a:r>
          </a:p>
          <a:p>
            <a:r>
              <a:rPr lang="cs-CZ" sz="11200" dirty="0" smtClean="0"/>
              <a:t>UČO: 453564</a:t>
            </a:r>
          </a:p>
          <a:p>
            <a:endParaRPr lang="cs-CZ" dirty="0"/>
          </a:p>
        </p:txBody>
      </p:sp>
      <p:pic>
        <p:nvPicPr>
          <p:cNvPr id="1026" name="Picture 2" descr="Výsledek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36912"/>
            <a:ext cx="3096344" cy="30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57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Sběr a příprava drogy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2132856"/>
            <a:ext cx="7498080" cy="4115544"/>
          </a:xfrm>
        </p:spPr>
        <p:txBody>
          <a:bodyPr>
            <a:normAutofit/>
          </a:bodyPr>
          <a:lstStyle/>
          <a:p>
            <a:r>
              <a:rPr lang="cs-CZ" dirty="0"/>
              <a:t>Kvetoucí nať nebo listy se sbírají od května do září a suší se běžným způsobem ve stínu, co nejrychleji a ve slabých vrstvách, poněvadž droga je velice choulostivá, snadno se zapaří a suchá je naopak velmi drobivá.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030081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/>
          <a:lstStyle/>
          <a:p>
            <a:r>
              <a:rPr lang="cs-CZ" dirty="0"/>
              <a:t>Suchá má původní zbarvení, je bez pachu a má svíravou nahořklou chuť. </a:t>
            </a:r>
          </a:p>
          <a:p>
            <a:r>
              <a:rPr lang="cs-CZ" dirty="0"/>
              <a:t>Drogu znehodnocují především jinak zbarvené části a cizí organické příměsi.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148" y="3038050"/>
            <a:ext cx="5715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36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Vnější použití kontryhelu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Zevní používání kontryhelu není tak </a:t>
            </a:r>
            <a:r>
              <a:rPr lang="cs-CZ" dirty="0" smtClean="0"/>
              <a:t>časté.</a:t>
            </a:r>
          </a:p>
          <a:p>
            <a:r>
              <a:rPr lang="cs-CZ" dirty="0" smtClean="0"/>
              <a:t>Lze </a:t>
            </a:r>
            <a:r>
              <a:rPr lang="cs-CZ" dirty="0"/>
              <a:t>ho použít v nálevu k omývání kožních nemocí a odřenin. </a:t>
            </a:r>
            <a:endParaRPr lang="cs-CZ" dirty="0" smtClean="0"/>
          </a:p>
          <a:p>
            <a:r>
              <a:rPr lang="cs-CZ" dirty="0" smtClean="0"/>
              <a:t>Také </a:t>
            </a:r>
            <a:r>
              <a:rPr lang="cs-CZ" dirty="0"/>
              <a:t>ke kloktání a výplachům při zánětech dutiny ústní a hrtanu. </a:t>
            </a:r>
            <a:endParaRPr lang="cs-CZ" dirty="0" smtClean="0"/>
          </a:p>
          <a:p>
            <a:r>
              <a:rPr lang="cs-CZ" dirty="0" smtClean="0"/>
              <a:t>Dříve </a:t>
            </a:r>
            <a:r>
              <a:rPr lang="cs-CZ" dirty="0"/>
              <a:t>hodně se používal k zástavě krvácení, ošetření modřin a k bělení pih.</a:t>
            </a:r>
          </a:p>
        </p:txBody>
      </p:sp>
    </p:spTree>
    <p:extLst>
      <p:ext uri="{BB962C8B-B14F-4D97-AF65-F5344CB8AC3E}">
        <p14:creationId xmlns:p14="http://schemas.microsoft.com/office/powerpoint/2010/main" val="4110502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Vnitřní použití kontryhelu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Vnitřně se kontryhel používá ve formě nálevu. </a:t>
            </a:r>
            <a:endParaRPr lang="cs-CZ" dirty="0" smtClean="0"/>
          </a:p>
          <a:p>
            <a:r>
              <a:rPr lang="cs-CZ" dirty="0" smtClean="0"/>
              <a:t>Je </a:t>
            </a:r>
            <a:r>
              <a:rPr lang="cs-CZ" dirty="0"/>
              <a:t>vhodný jako svíravý a </a:t>
            </a:r>
            <a:r>
              <a:rPr lang="cs-CZ" b="1" dirty="0"/>
              <a:t>protizánětlivý prostředek při průjmech</a:t>
            </a:r>
            <a:r>
              <a:rPr lang="cs-CZ" dirty="0"/>
              <a:t>, poruchách a </a:t>
            </a:r>
            <a:r>
              <a:rPr lang="cs-CZ" b="1" dirty="0"/>
              <a:t>zánětlivých onemocnění žaludku a střev</a:t>
            </a:r>
            <a:r>
              <a:rPr lang="cs-CZ" dirty="0"/>
              <a:t>, při krvácení a má také účinky močopudné. </a:t>
            </a:r>
            <a:endParaRPr lang="cs-CZ" dirty="0" smtClean="0"/>
          </a:p>
          <a:p>
            <a:r>
              <a:rPr lang="cs-CZ" dirty="0" smtClean="0"/>
              <a:t>Kontryhelová </a:t>
            </a:r>
            <a:r>
              <a:rPr lang="cs-CZ" dirty="0"/>
              <a:t>nať je také součástí řady gynekologických čajových směsí. Je vhodné ho používat </a:t>
            </a:r>
            <a:r>
              <a:rPr lang="cs-CZ" i="1" dirty="0"/>
              <a:t>při silné menstruaci a klimakterických obtížích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13496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Kontryhel- nejlepší přítel ženy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700808"/>
            <a:ext cx="7498080" cy="4547592"/>
          </a:xfrm>
        </p:spPr>
        <p:txBody>
          <a:bodyPr/>
          <a:lstStyle/>
          <a:p>
            <a:pPr marL="82296" indent="0">
              <a:buNone/>
            </a:pPr>
            <a:r>
              <a:rPr lang="cs-CZ" b="1" dirty="0" smtClean="0"/>
              <a:t>Poruchy menstruace a klimakterium</a:t>
            </a:r>
          </a:p>
          <a:p>
            <a:r>
              <a:rPr lang="cs-CZ" dirty="0"/>
              <a:t>Kontryhel patří mezi nejdůležitější bylinky na úpravu menstruace. Má blahodárné účinky na dělohu, společně s řebříčkem pomáhá upravovat cyklus při nepravidelné menstruaci, pomáhá také ženám v klimakteriu. </a:t>
            </a:r>
            <a:endParaRPr lang="cs-CZ" dirty="0" smtClean="0"/>
          </a:p>
          <a:p>
            <a:pPr marL="82296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4849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Kontryhel- nejlepší přítel ženy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916832"/>
            <a:ext cx="7498080" cy="433156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cs-CZ" b="1" dirty="0" smtClean="0"/>
              <a:t>Těhotenství a poporodní období</a:t>
            </a:r>
          </a:p>
          <a:p>
            <a:r>
              <a:rPr lang="cs-CZ" dirty="0"/>
              <a:t>Pomáhá udržet </a:t>
            </a:r>
            <a:r>
              <a:rPr lang="cs-CZ" dirty="0" smtClean="0"/>
              <a:t>plod</a:t>
            </a:r>
          </a:p>
          <a:p>
            <a:r>
              <a:rPr lang="cs-CZ" dirty="0" smtClean="0"/>
              <a:t>Vhodné </a:t>
            </a:r>
            <a:r>
              <a:rPr lang="cs-CZ" dirty="0"/>
              <a:t>od 3. měsíce užívat ve formě čaje ženám, které jsou náchylné k potratům. </a:t>
            </a:r>
            <a:endParaRPr lang="cs-CZ" dirty="0" smtClean="0"/>
          </a:p>
          <a:p>
            <a:r>
              <a:rPr lang="cs-CZ" dirty="0" smtClean="0"/>
              <a:t>Po </a:t>
            </a:r>
            <a:r>
              <a:rPr lang="cs-CZ" dirty="0"/>
              <a:t>porodu je výborný hlavně v šestinedělí, protože posiluje vazivo dělohy.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13092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Kontryhel- </a:t>
            </a:r>
            <a:r>
              <a:rPr lang="cs-CZ" dirty="0"/>
              <a:t>nejlepší přítel ženy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556792"/>
            <a:ext cx="7498080" cy="469160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cs-CZ" b="1" dirty="0" smtClean="0"/>
              <a:t>Myomy</a:t>
            </a:r>
          </a:p>
          <a:p>
            <a:r>
              <a:rPr lang="cs-CZ" dirty="0"/>
              <a:t>Kontryhel působí proti výskytu děložních myomů. </a:t>
            </a:r>
            <a:endParaRPr lang="cs-CZ" dirty="0" smtClean="0"/>
          </a:p>
          <a:p>
            <a:r>
              <a:rPr lang="cs-CZ" dirty="0" smtClean="0"/>
              <a:t>Ovšem </a:t>
            </a:r>
            <a:r>
              <a:rPr lang="cs-CZ" dirty="0"/>
              <a:t>pokud už se nějaký vyskytne, je velká pravděpodobnost, že se díky pravidelnému pití kontryhelového čaje zmenší, nebo úplně zmizí. </a:t>
            </a:r>
          </a:p>
        </p:txBody>
      </p:sp>
      <p:pic>
        <p:nvPicPr>
          <p:cNvPr id="1026" name="Picture 2" descr="Výsledek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69160"/>
            <a:ext cx="259228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17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kontryhele v kuchyni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Kontryhelové listy mají lehce nahořklou chuť. </a:t>
            </a:r>
            <a:endParaRPr lang="cs-CZ" dirty="0" smtClean="0"/>
          </a:p>
          <a:p>
            <a:r>
              <a:rPr lang="cs-CZ" dirty="0" smtClean="0"/>
              <a:t>Používají </a:t>
            </a:r>
            <a:r>
              <a:rPr lang="cs-CZ" dirty="0"/>
              <a:t>se do polévek, salátů, do nádivek, do majonéz a pomazánek.</a:t>
            </a:r>
          </a:p>
        </p:txBody>
      </p:sp>
      <p:pic>
        <p:nvPicPr>
          <p:cNvPr id="2050" name="Picture 2" descr="Výsledek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447" y="3826448"/>
            <a:ext cx="3935825" cy="269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490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Děkuji za pozornost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813" y="1844824"/>
            <a:ext cx="676767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43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Kontryhel obecný</a:t>
            </a:r>
            <a:r>
              <a:rPr lang="cs-CZ" dirty="0"/>
              <a:t> (</a:t>
            </a:r>
            <a:r>
              <a:rPr lang="cs-CZ" i="1" dirty="0"/>
              <a:t>Alchemilla vulgaris</a:t>
            </a:r>
            <a:r>
              <a:rPr lang="cs-CZ" dirty="0"/>
              <a:t> Bus, non L.)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435608" y="1916832"/>
            <a:ext cx="7498080" cy="4331568"/>
          </a:xfrm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Říše</a:t>
            </a:r>
            <a:r>
              <a:rPr lang="cs-CZ" dirty="0" smtClean="0"/>
              <a:t>		rostliny </a:t>
            </a:r>
            <a:r>
              <a:rPr lang="cs-CZ" i="1" dirty="0" smtClean="0"/>
              <a:t>(Plantae)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Třída</a:t>
            </a:r>
            <a:r>
              <a:rPr lang="cs-CZ" dirty="0" smtClean="0"/>
              <a:t>		vyšší dvouděložné rostliny 				</a:t>
            </a:r>
            <a:r>
              <a:rPr lang="cs-CZ" i="1" dirty="0" smtClean="0"/>
              <a:t>(Rosopsida)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Podtřída	</a:t>
            </a:r>
            <a:r>
              <a:rPr lang="cs-CZ" i="1" dirty="0" smtClean="0"/>
              <a:t>Rosidae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Řád</a:t>
            </a:r>
            <a:r>
              <a:rPr lang="cs-CZ" dirty="0" smtClean="0"/>
              <a:t>		růžotvaré </a:t>
            </a:r>
            <a:r>
              <a:rPr lang="cs-CZ" i="1" dirty="0" smtClean="0"/>
              <a:t>(Rosales)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Čeleď</a:t>
            </a:r>
            <a:r>
              <a:rPr lang="cs-CZ" dirty="0" smtClean="0"/>
              <a:t> 		růžovité </a:t>
            </a:r>
            <a:r>
              <a:rPr lang="cs-CZ" i="1" dirty="0" smtClean="0"/>
              <a:t>(Rosaceae)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Rod</a:t>
            </a:r>
            <a:r>
              <a:rPr lang="cs-CZ" dirty="0" smtClean="0"/>
              <a:t>		kontryhel </a:t>
            </a:r>
            <a:r>
              <a:rPr lang="cs-CZ" i="1" dirty="0" smtClean="0"/>
              <a:t>(Alchemilla)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406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Kontryhel obecný</a:t>
            </a:r>
            <a:r>
              <a:rPr lang="cs-CZ" dirty="0"/>
              <a:t> (</a:t>
            </a:r>
            <a:r>
              <a:rPr lang="cs-CZ" i="1" dirty="0"/>
              <a:t>Alchemilla vulgaris</a:t>
            </a:r>
            <a:r>
              <a:rPr lang="cs-CZ" dirty="0"/>
              <a:t> Bus, non L.)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844824"/>
            <a:ext cx="7498080" cy="4403576"/>
          </a:xfrm>
        </p:spPr>
        <p:txBody>
          <a:bodyPr/>
          <a:lstStyle/>
          <a:p>
            <a:r>
              <a:rPr lang="cs-CZ" dirty="0" smtClean="0"/>
              <a:t>je </a:t>
            </a:r>
            <a:r>
              <a:rPr lang="cs-CZ" b="1" dirty="0"/>
              <a:t>léčivá rostlina </a:t>
            </a:r>
            <a:r>
              <a:rPr lang="cs-CZ" dirty="0"/>
              <a:t>z čeledi růžovitých. </a:t>
            </a:r>
            <a:endParaRPr lang="cs-CZ" dirty="0" smtClean="0"/>
          </a:p>
          <a:p>
            <a:r>
              <a:rPr lang="cs-CZ" dirty="0" smtClean="0"/>
              <a:t>Kontryhel </a:t>
            </a:r>
            <a:r>
              <a:rPr lang="cs-CZ" dirty="0"/>
              <a:t>obecný je souborný název pro několik desítek velmi podobných a systematicky často problematických druhů, z nichž nejběžnější </a:t>
            </a:r>
            <a:r>
              <a:rPr lang="cs-CZ" dirty="0" smtClean="0"/>
              <a:t>je</a:t>
            </a:r>
          </a:p>
          <a:p>
            <a:pPr lvl="1"/>
            <a:r>
              <a:rPr lang="cs-CZ" dirty="0" smtClean="0"/>
              <a:t>kontryhel </a:t>
            </a:r>
            <a:r>
              <a:rPr lang="cs-CZ" dirty="0"/>
              <a:t>žlutozelený (</a:t>
            </a:r>
            <a:r>
              <a:rPr lang="cs-CZ" i="1" dirty="0"/>
              <a:t>A. </a:t>
            </a:r>
            <a:r>
              <a:rPr lang="cs-CZ" i="1" dirty="0" smtClean="0"/>
              <a:t>xanthochlora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kontryhel </a:t>
            </a:r>
            <a:r>
              <a:rPr lang="cs-CZ" dirty="0"/>
              <a:t>holý (</a:t>
            </a:r>
            <a:r>
              <a:rPr lang="cs-CZ" i="1" dirty="0"/>
              <a:t>A. </a:t>
            </a:r>
            <a:r>
              <a:rPr lang="cs-CZ" i="1" dirty="0" smtClean="0"/>
              <a:t>glabra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kontryhel </a:t>
            </a:r>
            <a:r>
              <a:rPr lang="cs-CZ" dirty="0"/>
              <a:t>pastvinný (</a:t>
            </a:r>
            <a:r>
              <a:rPr lang="cs-CZ" i="1" dirty="0"/>
              <a:t>A. pastoralis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9013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262" y="2708920"/>
            <a:ext cx="2241426" cy="38834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Vzhled rostliny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5184576"/>
          </a:xfrm>
        </p:spPr>
        <p:txBody>
          <a:bodyPr>
            <a:normAutofit/>
          </a:bodyPr>
          <a:lstStyle/>
          <a:p>
            <a:r>
              <a:rPr lang="cs-CZ" dirty="0"/>
              <a:t>Je </a:t>
            </a:r>
            <a:r>
              <a:rPr lang="cs-CZ" dirty="0" smtClean="0"/>
              <a:t>to </a:t>
            </a:r>
            <a:r>
              <a:rPr lang="cs-CZ" dirty="0"/>
              <a:t>bylina s dlouhým oddenkem, pokrytým zbytky odumřelých </a:t>
            </a:r>
            <a:r>
              <a:rPr lang="cs-CZ" dirty="0" smtClean="0"/>
              <a:t>listů</a:t>
            </a:r>
            <a:endParaRPr lang="cs-CZ" dirty="0"/>
          </a:p>
          <a:p>
            <a:r>
              <a:rPr lang="cs-CZ" dirty="0" smtClean="0"/>
              <a:t>Z oddenku vybíhá </a:t>
            </a:r>
            <a:r>
              <a:rPr lang="cs-CZ" dirty="0" smtClean="0"/>
              <a:t>přízemní              </a:t>
            </a:r>
            <a:r>
              <a:rPr lang="cs-CZ" dirty="0"/>
              <a:t>růžice dlouze řapíkatých, </a:t>
            </a:r>
            <a:r>
              <a:rPr lang="cs-CZ" dirty="0" smtClean="0"/>
              <a:t> </a:t>
            </a:r>
            <a:r>
              <a:rPr lang="cs-CZ" dirty="0" smtClean="0"/>
              <a:t>                     9-11laločných </a:t>
            </a:r>
            <a:r>
              <a:rPr lang="cs-CZ" dirty="0"/>
              <a:t>listů, které </a:t>
            </a:r>
            <a:r>
              <a:rPr lang="cs-CZ" dirty="0" smtClean="0"/>
              <a:t>                   jsou </a:t>
            </a:r>
            <a:r>
              <a:rPr lang="cs-CZ" dirty="0"/>
              <a:t>svrchu lysé, na spodní </a:t>
            </a:r>
            <a:r>
              <a:rPr lang="cs-CZ" dirty="0" smtClean="0"/>
              <a:t>              straně </a:t>
            </a:r>
            <a:r>
              <a:rPr lang="cs-CZ" dirty="0"/>
              <a:t>ochlupené, </a:t>
            </a:r>
            <a:endParaRPr lang="cs-CZ" dirty="0" smtClean="0"/>
          </a:p>
          <a:p>
            <a:r>
              <a:rPr lang="cs-CZ" dirty="0" smtClean="0"/>
              <a:t>Lodyha </a:t>
            </a:r>
            <a:r>
              <a:rPr lang="cs-CZ" dirty="0"/>
              <a:t>je 10 až 30 cm </a:t>
            </a:r>
            <a:r>
              <a:rPr lang="cs-CZ" dirty="0" smtClean="0"/>
              <a:t>                  vysoká</a:t>
            </a:r>
            <a:r>
              <a:rPr lang="cs-CZ" dirty="0"/>
              <a:t>, vystoupavá až </a:t>
            </a:r>
            <a:r>
              <a:rPr lang="cs-CZ" dirty="0" smtClean="0"/>
              <a:t>přímá                     </a:t>
            </a:r>
            <a:r>
              <a:rPr lang="cs-CZ" dirty="0"/>
              <a:t>a v horní části větvená.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5792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3451020"/>
            <a:ext cx="3816424" cy="2862318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27016" y="548680"/>
            <a:ext cx="7498080" cy="5669558"/>
          </a:xfrm>
        </p:spPr>
        <p:txBody>
          <a:bodyPr/>
          <a:lstStyle/>
          <a:p>
            <a:r>
              <a:rPr lang="cs-CZ" b="1" dirty="0"/>
              <a:t>Květenství tvoří žlutozelené kvítky.</a:t>
            </a:r>
          </a:p>
          <a:p>
            <a:r>
              <a:rPr lang="cs-CZ" dirty="0"/>
              <a:t>Květy jsou pravidelné, oboupohlavné, se čtyřmi kališními i korunními lístky. </a:t>
            </a:r>
          </a:p>
          <a:p>
            <a:r>
              <a:rPr lang="cs-CZ" dirty="0"/>
              <a:t>Tyčinky jsou také čtyři, jeden pestík dozrává po </a:t>
            </a:r>
            <a:r>
              <a:rPr lang="cs-CZ" dirty="0" smtClean="0"/>
              <a:t>oplození v nažku.</a:t>
            </a:r>
            <a:endParaRPr lang="cs-CZ" dirty="0"/>
          </a:p>
          <a:p>
            <a:r>
              <a:rPr lang="cs-CZ" dirty="0"/>
              <a:t>Kvete vytrvale </a:t>
            </a:r>
            <a:r>
              <a:rPr lang="cs-CZ" dirty="0" smtClean="0"/>
              <a:t>                                    od </a:t>
            </a:r>
            <a:r>
              <a:rPr lang="cs-CZ" dirty="0"/>
              <a:t>května do září.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0925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548680"/>
            <a:ext cx="7498080" cy="4800600"/>
          </a:xfrm>
        </p:spPr>
        <p:txBody>
          <a:bodyPr/>
          <a:lstStyle/>
          <a:p>
            <a:r>
              <a:rPr lang="cs-CZ" dirty="0"/>
              <a:t>Listy kontryhele leží někdy naplocho na zemi a ráno v nich vidíme </a:t>
            </a:r>
            <a:r>
              <a:rPr lang="cs-CZ" b="1" dirty="0"/>
              <a:t>uprostřed kapičku</a:t>
            </a:r>
            <a:r>
              <a:rPr lang="cs-CZ" dirty="0"/>
              <a:t>, která se leskne jako perla (někdy se říká, že </a:t>
            </a:r>
            <a:r>
              <a:rPr lang="cs-CZ" i="1" dirty="0"/>
              <a:t>"kontryhel pláče"</a:t>
            </a:r>
            <a:r>
              <a:rPr lang="cs-CZ" dirty="0"/>
              <a:t>, listy kontryhele na sobě mají malinkaté chloupky, díky tomu rosa nesteče, ale zůstane na listu).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50956"/>
            <a:ext cx="3425957" cy="256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532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Výskyt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051648"/>
          </a:xfrm>
        </p:spPr>
        <p:txBody>
          <a:bodyPr/>
          <a:lstStyle/>
          <a:p>
            <a:r>
              <a:rPr lang="cs-CZ" dirty="0" smtClean="0"/>
              <a:t>Kontryhel je </a:t>
            </a:r>
            <a:r>
              <a:rPr lang="cs-CZ" dirty="0"/>
              <a:t>velmi hojně rozšířen od nížin do hor na loukách, pastvinách, travnatých návsích, prameništích, ve světlých vlhčích lesích, u cest a potoků. </a:t>
            </a:r>
            <a:endParaRPr lang="cs-CZ" dirty="0" smtClean="0"/>
          </a:p>
          <a:p>
            <a:r>
              <a:rPr lang="cs-CZ" sz="2800" dirty="0" smtClean="0"/>
              <a:t>Vyskytuje </a:t>
            </a:r>
            <a:r>
              <a:rPr lang="cs-CZ" sz="2800" dirty="0"/>
              <a:t>se téměř v celé Evropě, v mírné a severní Asii a ve východní části Severní Ameriky. Na jih zasahuje až na Kavkaz a do Himálaje, na severu do Grónska.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5085184"/>
            <a:ext cx="3714502" cy="148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3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Starověcí alchymisté připisovali této bylině velkou léčivou moc. Latinské pojmenování rodu je odvozeno od slova „alchema“, což znamená alchymista. </a:t>
            </a:r>
            <a:endParaRPr lang="cs-CZ" dirty="0" smtClean="0"/>
          </a:p>
          <a:p>
            <a:r>
              <a:rPr lang="cs-CZ" dirty="0" smtClean="0"/>
              <a:t>Na </a:t>
            </a:r>
            <a:r>
              <a:rPr lang="cs-CZ" dirty="0"/>
              <a:t>dně nálevkovitých listů se dlouho drží kapky rosy či deště, které alchymisté sbírali a používali při hledání kamenu mudrců. </a:t>
            </a:r>
            <a:endParaRPr lang="cs-CZ" dirty="0" smtClean="0"/>
          </a:p>
          <a:p>
            <a:r>
              <a:rPr lang="cs-CZ" b="1" dirty="0" smtClean="0"/>
              <a:t>Dnes </a:t>
            </a:r>
            <a:r>
              <a:rPr lang="cs-CZ" b="1" dirty="0"/>
              <a:t>se kontryhel používá jak vnitřně, tak zevně. </a:t>
            </a:r>
            <a:endParaRPr lang="cs-CZ" b="1" dirty="0" smtClean="0"/>
          </a:p>
          <a:p>
            <a:r>
              <a:rPr lang="cs-CZ" dirty="0" smtClean="0"/>
              <a:t>Hojně </a:t>
            </a:r>
            <a:r>
              <a:rPr lang="cs-CZ" dirty="0"/>
              <a:t>je ho využíváno v lidovém léčitelství.</a:t>
            </a:r>
          </a:p>
        </p:txBody>
      </p:sp>
    </p:spTree>
    <p:extLst>
      <p:ext uri="{BB962C8B-B14F-4D97-AF65-F5344CB8AC3E}">
        <p14:creationId xmlns:p14="http://schemas.microsoft.com/office/powerpoint/2010/main" val="2115806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Účinné látky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Účinnou drogou je nať nebo listy (Herba resp. Folium alchemillae), obsahující </a:t>
            </a:r>
            <a:r>
              <a:rPr lang="cs-CZ" b="1" dirty="0"/>
              <a:t>6-8 % hydrolyzovatelných tříslovin, hořčiny, silice, stopy kyseliny salicylové, vitamín </a:t>
            </a:r>
            <a:r>
              <a:rPr lang="cs-CZ" b="1" dirty="0" smtClean="0"/>
              <a:t>C.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4176464" cy="278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337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94</TotalTime>
  <Words>606</Words>
  <Application>Microsoft Office PowerPoint</Application>
  <PresentationFormat>Předvádění na obrazovce (4:3)</PresentationFormat>
  <Paragraphs>75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Gill Sans MT</vt:lpstr>
      <vt:lpstr>Verdana</vt:lpstr>
      <vt:lpstr>Wingdings 2</vt:lpstr>
      <vt:lpstr>Slunovrat</vt:lpstr>
      <vt:lpstr>LÉČIVÉ ROSTLINY</vt:lpstr>
      <vt:lpstr>Kontryhel obecný (Alchemilla vulgaris Bus, non L.)</vt:lpstr>
      <vt:lpstr>Kontryhel obecný (Alchemilla vulgaris Bus, non L.)</vt:lpstr>
      <vt:lpstr>Vzhled rostliny</vt:lpstr>
      <vt:lpstr>Prezentace aplikace PowerPoint</vt:lpstr>
      <vt:lpstr>Prezentace aplikace PowerPoint</vt:lpstr>
      <vt:lpstr>Výskyt</vt:lpstr>
      <vt:lpstr>Použití</vt:lpstr>
      <vt:lpstr>Účinné látky</vt:lpstr>
      <vt:lpstr>Sběr a příprava drogy</vt:lpstr>
      <vt:lpstr>Prezentace aplikace PowerPoint</vt:lpstr>
      <vt:lpstr>Vnější použití kontryhelu</vt:lpstr>
      <vt:lpstr>Vnitřní použití kontryhelu</vt:lpstr>
      <vt:lpstr>Kontryhel- nejlepší přítel ženy</vt:lpstr>
      <vt:lpstr>Kontryhel- nejlepší přítel ženy</vt:lpstr>
      <vt:lpstr>Kontryhel- nejlepší přítel ženy</vt:lpstr>
      <vt:lpstr>Využití kontryhele v kuchyni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LÉČIVÉ ROSTLINY</dc:title>
  <dc:creator>Lenička</dc:creator>
  <cp:lastModifiedBy>Lenička</cp:lastModifiedBy>
  <cp:revision>27</cp:revision>
  <dcterms:created xsi:type="dcterms:W3CDTF">2016-11-08T13:26:43Z</dcterms:created>
  <dcterms:modified xsi:type="dcterms:W3CDTF">2016-11-10T20:45:50Z</dcterms:modified>
</cp:coreProperties>
</file>