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79EA6-603E-489C-82A6-383D9A5D07F0}" type="datetimeFigureOut">
              <a:rPr lang="cs-CZ" smtClean="0"/>
              <a:t>15. 10. 2016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8DF10-0D2E-4AE0-AFD7-179BDB3B6F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1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Zpracovala:</a:t>
            </a:r>
            <a:r>
              <a:rPr lang="cs-CZ" baseline="0" dirty="0" smtClean="0"/>
              <a:t> Bc. Jana Vítková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8DF10-0D2E-4AE0-AFD7-179BDB3B6F1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11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4440C-93D8-4D13-A328-5E269D22E470}" type="datetimeFigureOut">
              <a:rPr lang="cs-CZ" smtClean="0"/>
              <a:t>15. 10. 2016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D93A-87AE-447E-95ED-122D352B6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621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4440C-93D8-4D13-A328-5E269D22E470}" type="datetimeFigureOut">
              <a:rPr lang="cs-CZ" smtClean="0"/>
              <a:t>15. 10. 2016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D93A-87AE-447E-95ED-122D352B6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81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4440C-93D8-4D13-A328-5E269D22E470}" type="datetimeFigureOut">
              <a:rPr lang="cs-CZ" smtClean="0"/>
              <a:t>15. 10. 2016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D93A-87AE-447E-95ED-122D352B6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45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4440C-93D8-4D13-A328-5E269D22E470}" type="datetimeFigureOut">
              <a:rPr lang="cs-CZ" smtClean="0"/>
              <a:t>15. 10. 2016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D93A-87AE-447E-95ED-122D352B6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28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4440C-93D8-4D13-A328-5E269D22E470}" type="datetimeFigureOut">
              <a:rPr lang="cs-CZ" smtClean="0"/>
              <a:t>15. 10. 2016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D93A-87AE-447E-95ED-122D352B6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62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4440C-93D8-4D13-A328-5E269D22E470}" type="datetimeFigureOut">
              <a:rPr lang="cs-CZ" smtClean="0"/>
              <a:t>15. 10. 2016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D93A-87AE-447E-95ED-122D352B6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58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4440C-93D8-4D13-A328-5E269D22E470}" type="datetimeFigureOut">
              <a:rPr lang="cs-CZ" smtClean="0"/>
              <a:t>15. 10. 2016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D93A-87AE-447E-95ED-122D352B6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199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4440C-93D8-4D13-A328-5E269D22E470}" type="datetimeFigureOut">
              <a:rPr lang="cs-CZ" smtClean="0"/>
              <a:t>15. 10. 2016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D93A-87AE-447E-95ED-122D352B6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28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4440C-93D8-4D13-A328-5E269D22E470}" type="datetimeFigureOut">
              <a:rPr lang="cs-CZ" smtClean="0"/>
              <a:t>15. 10. 2016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D93A-87AE-447E-95ED-122D352B6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5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4440C-93D8-4D13-A328-5E269D22E470}" type="datetimeFigureOut">
              <a:rPr lang="cs-CZ" smtClean="0"/>
              <a:t>15. 10. 2016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D93A-87AE-447E-95ED-122D352B6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105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4440C-93D8-4D13-A328-5E269D22E470}" type="datetimeFigureOut">
              <a:rPr lang="cs-CZ" smtClean="0"/>
              <a:t>15. 10. 2016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D93A-87AE-447E-95ED-122D352B6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03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4440C-93D8-4D13-A328-5E269D22E470}" type="datetimeFigureOut">
              <a:rPr lang="cs-CZ" smtClean="0"/>
              <a:t>15. 10. 2016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7D93A-87AE-447E-95ED-122D352B6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353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ektrumzdravi.cz/w/spektrumzdravi/cache/bez-101_1600x900ms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commons.wikimedia.org/wiki/File:Illustration_Sambucus_nigra0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cs-CZ" sz="6000" b="1" dirty="0" smtClean="0">
                <a:ln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Léčivé rostliny</a:t>
            </a:r>
            <a:endParaRPr lang="cs-CZ" sz="6000" b="1" dirty="0">
              <a:ln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u="sng" dirty="0" smtClean="0">
                <a:solidFill>
                  <a:schemeClr val="tx1"/>
                </a:solidFill>
              </a:rPr>
              <a:t>Přednášející: Mgr. Jiří </a:t>
            </a:r>
            <a:r>
              <a:rPr lang="cs-CZ" b="1" u="sng" dirty="0" err="1" smtClean="0">
                <a:solidFill>
                  <a:schemeClr val="tx1"/>
                </a:solidFill>
              </a:rPr>
              <a:t>Šibor</a:t>
            </a:r>
            <a:r>
              <a:rPr lang="cs-CZ" b="1" u="sng" dirty="0" smtClean="0">
                <a:solidFill>
                  <a:schemeClr val="tx1"/>
                </a:solidFill>
              </a:rPr>
              <a:t>, Ph.D.</a:t>
            </a:r>
            <a:endParaRPr lang="cs-CZ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632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lt1">
                  <a:shade val="30000"/>
                  <a:satMod val="11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Děkuji za pozornost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Jana Vítková\Documents\smajlík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700808"/>
            <a:ext cx="5544616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0379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2250"/>
              </a:spcBef>
              <a:spcAft>
                <a:spcPts val="1560"/>
              </a:spcAft>
            </a:pPr>
            <a:r>
              <a:rPr lang="cs-CZ" b="1" kern="1800" dirty="0" smtClean="0">
                <a:effectLst/>
                <a:latin typeface="Arial"/>
                <a:ea typeface="Times New Roman"/>
                <a:cs typeface="Times New Roman"/>
              </a:rPr>
              <a:t>Bez černý</a:t>
            </a:r>
            <a:endParaRPr lang="cs-CZ" sz="2000" dirty="0">
              <a:ea typeface="Calibri"/>
              <a:cs typeface="Times New Roman"/>
            </a:endParaRPr>
          </a:p>
        </p:txBody>
      </p:sp>
      <p:pic>
        <p:nvPicPr>
          <p:cNvPr id="4" name="obrázek 2" descr="bez-101">
            <a:hlinkClick r:id="rId3" tooltip="&quot;&quot;"/>
          </p:cNvPr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68760"/>
            <a:ext cx="6192688" cy="432048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bdélník 5"/>
          <p:cNvSpPr/>
          <p:nvPr/>
        </p:nvSpPr>
        <p:spPr>
          <a:xfrm>
            <a:off x="467544" y="3982998"/>
            <a:ext cx="61926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Zpracovala: Bc. Jana Vítková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596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Bef>
                <a:spcPts val="1920"/>
              </a:spcBef>
              <a:spcAft>
                <a:spcPts val="1560"/>
              </a:spcAft>
            </a:pPr>
            <a:r>
              <a:rPr lang="cs-CZ" b="1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Bez černý – vzhled</a:t>
            </a:r>
            <a:r>
              <a:rPr lang="cs-CZ" sz="5400" dirty="0">
                <a:ea typeface="Calibri"/>
                <a:cs typeface="Times New Roman"/>
              </a:rPr>
              <a:t/>
            </a:r>
            <a:br>
              <a:rPr lang="cs-CZ" sz="5400" dirty="0">
                <a:ea typeface="Calibri"/>
                <a:cs typeface="Times New Roman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Černý bez (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Sambucus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nigra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je rozložitý keř původem z Kavkazu. Má podlouhlé, vejčité listy a kvete od  května do června. Květy v podobě trsů drobných žlutobílých kvítků mají intenzívní vůni. Plody jsou černé kuličky velikosti 3-6 mm a zrají v srpnu. Tento keř lze u nás běžně  najít na okrajích cest, v lese, podél řek a potoků, v zahradách.</a:t>
            </a:r>
          </a:p>
        </p:txBody>
      </p:sp>
    </p:spTree>
    <p:extLst>
      <p:ext uri="{BB962C8B-B14F-4D97-AF65-F5344CB8AC3E}">
        <p14:creationId xmlns:p14="http://schemas.microsoft.com/office/powerpoint/2010/main" val="3754939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Bef>
                <a:spcPts val="1920"/>
              </a:spcBef>
              <a:spcAft>
                <a:spcPts val="1560"/>
              </a:spcAft>
            </a:pPr>
            <a:r>
              <a:rPr lang="cs-CZ" b="1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Co bez černý obsahuje.</a:t>
            </a:r>
            <a:r>
              <a:rPr lang="cs-CZ" sz="5400" dirty="0">
                <a:ea typeface="Calibri"/>
                <a:cs typeface="Times New Roman"/>
              </a:rPr>
              <a:t/>
            </a:r>
            <a:br>
              <a:rPr lang="cs-CZ" sz="5400" dirty="0">
                <a:ea typeface="Calibri"/>
                <a:cs typeface="Times New Roman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 černý má řadu léčivých účinků. K přípravě  léčivých směsí se používají všechny části keře, i kořen. Květy obsahují vitamin C, kyselinu jablečnou, octovou a valerovou, dále silice, třísloviny glykosidy a slizy. Plody obsahují také vitamin C, vitamin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vitaminy skupiny B, kyselinu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panthotenovou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kyseliny, cukry,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pekti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 listech se nachází pryskyřice, vápník, glykosidy,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sambunigrin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sambucin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1023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Bef>
                <a:spcPts val="1920"/>
              </a:spcBef>
              <a:spcAft>
                <a:spcPts val="1560"/>
              </a:spcAft>
            </a:pPr>
            <a:r>
              <a:rPr lang="cs-CZ" b="1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Léčivé účinky bezu</a:t>
            </a:r>
            <a:r>
              <a:rPr lang="cs-CZ" sz="5400" dirty="0">
                <a:ea typeface="Calibri"/>
                <a:cs typeface="Times New Roman"/>
              </a:rPr>
              <a:t/>
            </a:r>
            <a:br>
              <a:rPr lang="cs-CZ" sz="5400" dirty="0">
                <a:ea typeface="Calibri"/>
                <a:cs typeface="Times New Roman"/>
              </a:rPr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Černý bez působí proti skleróze a regeneruje jaterní buňky a  napomáhá tak detoxikaci organismu. Sirup a čaj z květů bezu se užívá při nachlazení, angíně, pomáhá na horečku, kašel a chrapot, jelikož uvolňuje dýchací cesty a usnadňuje vykašlávání. Mladé výhonky ve formě obkladu se používají při dně, revmatismu a onemocnění šlach. Odvary a koupele z bezu využijeme také při migrénách, svalových bolestech a ischiatických bolestech.</a:t>
            </a:r>
          </a:p>
        </p:txBody>
      </p:sp>
    </p:spTree>
    <p:extLst>
      <p:ext uri="{BB962C8B-B14F-4D97-AF65-F5344CB8AC3E}">
        <p14:creationId xmlns:p14="http://schemas.microsoft.com/office/powerpoint/2010/main" val="4208902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Které části černého bezu jsou léčivé?</a:t>
            </a:r>
            <a:r>
              <a:rPr lang="cs-CZ" sz="3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cs-CZ" sz="3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Odpověď zní: 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všechny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Tento keř se dá pro léčebné účely využít opravdu celý, jak mladé 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jarní výhony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tak 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květy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kůra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listy 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 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kořen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 nejvyšší koncentrací účinných látek. Nejjednodušší je pro nás však jistě sběr květů a plodů, popřípadě listů. </a:t>
            </a:r>
          </a:p>
        </p:txBody>
      </p:sp>
    </p:spTree>
    <p:extLst>
      <p:ext uri="{BB962C8B-B14F-4D97-AF65-F5344CB8AC3E}">
        <p14:creationId xmlns:p14="http://schemas.microsoft.com/office/powerpoint/2010/main" val="4124793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 flipH="1">
            <a:off x="611560" y="476672"/>
            <a:ext cx="7992888" cy="5649491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cs-CZ" sz="5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Květy a tepelně upravené zralé plody</a:t>
            </a:r>
            <a:r>
              <a:rPr lang="cs-CZ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jsou naopak nejvhodnější k vnitřnímu užívání. Můžeme z nich vyrobit různé </a:t>
            </a:r>
            <a:r>
              <a:rPr lang="cs-CZ" sz="5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sirupy</a:t>
            </a:r>
            <a:r>
              <a:rPr lang="cs-CZ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 </a:t>
            </a:r>
            <a:r>
              <a:rPr lang="cs-CZ" sz="5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limonády</a:t>
            </a:r>
            <a:r>
              <a:rPr lang="cs-CZ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nebo z nich připravovat</a:t>
            </a:r>
            <a:r>
              <a:rPr lang="cs-CZ" sz="5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čaj</a:t>
            </a:r>
            <a:r>
              <a:rPr lang="cs-CZ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Květy se dají dokonce upravit jako polévka, nebo smažit jako lívance. Z plodů se dříve běžně vyráběla </a:t>
            </a:r>
            <a:r>
              <a:rPr lang="cs-CZ" sz="5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povidla</a:t>
            </a:r>
            <a:r>
              <a:rPr lang="cs-CZ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5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5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protlaky</a:t>
            </a:r>
            <a:r>
              <a:rPr lang="cs-CZ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dají se přidávat i do </a:t>
            </a:r>
            <a:r>
              <a:rPr lang="cs-CZ" sz="5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džemů</a:t>
            </a:r>
            <a:r>
              <a:rPr lang="cs-CZ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 </a:t>
            </a:r>
            <a:r>
              <a:rPr lang="cs-CZ" sz="5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ovocných dření</a:t>
            </a:r>
            <a:r>
              <a:rPr lang="cs-CZ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nebo z nich lze vyrobit výborný </a:t>
            </a:r>
            <a:r>
              <a:rPr lang="cs-CZ" sz="5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bezinkový likér</a:t>
            </a:r>
            <a:r>
              <a:rPr lang="cs-CZ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 </a:t>
            </a:r>
            <a:r>
              <a:rPr lang="cs-CZ" sz="5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bezinkové víno</a:t>
            </a:r>
            <a:r>
              <a:rPr lang="cs-CZ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5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Listy</a:t>
            </a:r>
            <a:r>
              <a:rPr lang="cs-CZ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se tradičně používaly hlavně pro léčbu </a:t>
            </a:r>
            <a:r>
              <a:rPr lang="cs-CZ" sz="5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kloubních potíží</a:t>
            </a:r>
            <a:r>
              <a:rPr lang="cs-CZ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jako obklady na postižené partie, podobně jako </a:t>
            </a:r>
            <a:r>
              <a:rPr lang="cs-CZ" sz="5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kořeny</a:t>
            </a:r>
            <a:r>
              <a:rPr lang="cs-CZ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 nichž se vyrábějí </a:t>
            </a:r>
            <a:r>
              <a:rPr lang="cs-CZ" sz="5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výtažky a odvary</a:t>
            </a:r>
            <a:r>
              <a:rPr lang="cs-CZ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  <p:pic>
        <p:nvPicPr>
          <p:cNvPr id="4" name="img" descr="Bez černý - keř, který léčí a čistí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797152"/>
            <a:ext cx="2088232" cy="16561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0231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</a:pPr>
            <a:r>
              <a:rPr lang="cs-CZ" b="1" dirty="0" smtClean="0">
                <a:solidFill>
                  <a:srgbClr val="5D462F"/>
                </a:solidFill>
                <a:effectLst/>
                <a:latin typeface="Arial CE"/>
                <a:ea typeface="Times New Roman"/>
                <a:cs typeface="Times New Roman"/>
              </a:rPr>
              <a:t>Zdravotní rizika černého </a:t>
            </a:r>
            <a:r>
              <a:rPr lang="cs-CZ" b="1" spc="60" dirty="0" smtClean="0">
                <a:solidFill>
                  <a:srgbClr val="5D462F"/>
                </a:solidFill>
                <a:effectLst/>
                <a:latin typeface="Arial CE"/>
                <a:ea typeface="Times New Roman"/>
                <a:cs typeface="Times New Roman"/>
              </a:rPr>
              <a:t>bez</a:t>
            </a:r>
            <a:r>
              <a:rPr lang="cs-CZ" b="1" dirty="0" smtClean="0">
                <a:solidFill>
                  <a:srgbClr val="5D462F"/>
                </a:solidFill>
                <a:effectLst/>
                <a:latin typeface="Arial CE"/>
                <a:ea typeface="Times New Roman"/>
                <a:cs typeface="Times New Roman"/>
              </a:rPr>
              <a:t>u</a:t>
            </a:r>
            <a:r>
              <a:rPr lang="cs-CZ" sz="2800" dirty="0">
                <a:ea typeface="Calibri"/>
                <a:cs typeface="Times New Roman"/>
              </a:rPr>
              <a:t/>
            </a:r>
            <a:br>
              <a:rPr lang="cs-CZ" sz="2800" dirty="0">
                <a:ea typeface="Calibri"/>
                <a:cs typeface="Times New Roman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Kůra </a:t>
            </a:r>
            <a:r>
              <a:rPr lang="cs-CZ" dirty="0"/>
              <a:t>a listy se v minulosti občas doporučovaly zevně k obkladům při revmatismu a jako protikřečový prostředek. Odvar z listů hubí hmyz. Listy a kůra jsou však v některých pramenech uváděny jako poněkud jedovaté; vzhledem k tomu, že obsahují silné účinné látky glykosid </a:t>
            </a:r>
            <a:r>
              <a:rPr lang="cs-CZ" dirty="0" err="1"/>
              <a:t>sambucinigrin</a:t>
            </a:r>
            <a:r>
              <a:rPr lang="cs-CZ" dirty="0"/>
              <a:t> a alkaloid </a:t>
            </a:r>
            <a:r>
              <a:rPr lang="cs-CZ" dirty="0" err="1"/>
              <a:t>sambucin</a:t>
            </a:r>
            <a:r>
              <a:rPr lang="cs-CZ" dirty="0"/>
              <a:t>, nelze doporučit jejich vnitřní užívání. </a:t>
            </a:r>
          </a:p>
        </p:txBody>
      </p:sp>
    </p:spTree>
    <p:extLst>
      <p:ext uri="{BB962C8B-B14F-4D97-AF65-F5344CB8AC3E}">
        <p14:creationId xmlns:p14="http://schemas.microsoft.com/office/powerpoint/2010/main" val="2171082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Otravy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 požití listí nebo kůry se projevují silným zvracením, průjmem, nechutenstvím a celkovou slabostí. Podobné příznaky se mohou dostavit i po požití většího množství syrových plodů. </a:t>
            </a:r>
          </a:p>
        </p:txBody>
      </p:sp>
      <p:pic>
        <p:nvPicPr>
          <p:cNvPr id="5" name="obrázek 1" descr="alternativní popis obrázku chybí">
            <a:hlinkClick r:id="rId2" tooltip="&quot;alternativní popis obrázku chybí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60649"/>
            <a:ext cx="3384376" cy="3384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31885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86</Words>
  <Application>Microsoft Office PowerPoint</Application>
  <PresentationFormat>Předvádění na obrazovce (4:3)</PresentationFormat>
  <Paragraphs>29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Léčivé rostliny</vt:lpstr>
      <vt:lpstr>Bez černý</vt:lpstr>
      <vt:lpstr>Bez černý – vzhled </vt:lpstr>
      <vt:lpstr>Co bez černý obsahuje. </vt:lpstr>
      <vt:lpstr>Léčivé účinky bezu </vt:lpstr>
      <vt:lpstr>Které části černého bezu jsou léčivé? </vt:lpstr>
      <vt:lpstr>Prezentace aplikace PowerPoint</vt:lpstr>
      <vt:lpstr>Zdravotní rizika černého bezu 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Léčivé rostliny</dc:title>
  <dc:creator>Jana Vítková</dc:creator>
  <cp:lastModifiedBy>Jana Vítková</cp:lastModifiedBy>
  <cp:revision>6</cp:revision>
  <dcterms:created xsi:type="dcterms:W3CDTF">2016-10-15T18:59:27Z</dcterms:created>
  <dcterms:modified xsi:type="dcterms:W3CDTF">2016-10-15T19:54:49Z</dcterms:modified>
</cp:coreProperties>
</file>