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upload.wikimedia.org/wikipedia/commons/1/12/Harvard_food_pyramid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ahUKEwjk-MvIjrnPAhUBjxQKHWEXDJAQjRwIBw&amp;url=http://www.zepterclub.cz/clanky/7-tipu-pro-vase-zdravi&amp;psig=AFQjCNGHfRWEuqzLhbAO3WrsiI2MStUU8A&amp;ust=147539413847855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Výživa a hygiena potravin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8208912" cy="18002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FF00"/>
                </a:solidFill>
              </a:rPr>
              <a:t>VÝŽIVOVÁ PRAVIDLA</a:t>
            </a:r>
            <a:endParaRPr lang="cs-CZ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Poškození v jakékoliv části trávicího traktu vede, nejen u seniorů, ke </a:t>
            </a:r>
            <a:r>
              <a:rPr lang="cs-CZ" b="1" dirty="0" smtClean="0">
                <a:solidFill>
                  <a:srgbClr val="FF0000"/>
                </a:solidFill>
              </a:rPr>
              <a:t>zhoršenému příjmu potravy.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Staří lidé jsou však </a:t>
            </a:r>
            <a:r>
              <a:rPr lang="cs-CZ" b="1" dirty="0" smtClean="0">
                <a:solidFill>
                  <a:srgbClr val="FF0000"/>
                </a:solidFill>
              </a:rPr>
              <a:t>daleko více ohroženi malnutricí </a:t>
            </a:r>
            <a:r>
              <a:rPr lang="cs-CZ" b="1" dirty="0" smtClean="0"/>
              <a:t>či jinými komplikacemi prodlužujícími dobu jejich rekonvalescence. </a:t>
            </a:r>
            <a:endParaRPr lang="cs-CZ" b="1" dirty="0" smtClean="0">
              <a:solidFill>
                <a:srgbClr val="C00000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Dutina ústní – </a:t>
            </a:r>
            <a:r>
              <a:rPr lang="cs-CZ" b="1" dirty="0" smtClean="0"/>
              <a:t>nejčastější poruchy: </a:t>
            </a:r>
            <a:r>
              <a:rPr lang="cs-CZ" b="1" dirty="0" smtClean="0">
                <a:solidFill>
                  <a:srgbClr val="FFFF00"/>
                </a:solidFill>
              </a:rPr>
              <a:t>ztráta nebo nefunkční chrup </a:t>
            </a:r>
            <a:r>
              <a:rPr lang="cs-CZ" b="1" dirty="0" smtClean="0"/>
              <a:t>(změna konzistence stravy – mlít, strouhat, krájet, potrava ve formě kaše, pyré), </a:t>
            </a:r>
            <a:r>
              <a:rPr lang="cs-CZ" b="1" dirty="0" smtClean="0">
                <a:solidFill>
                  <a:srgbClr val="FFFF00"/>
                </a:solidFill>
              </a:rPr>
              <a:t>zhoršené vnímání chuti a vůně</a:t>
            </a:r>
            <a:r>
              <a:rPr lang="cs-CZ" b="1" dirty="0" smtClean="0"/>
              <a:t>, např.: po ozařování (jídlo čerstvé, barevné, dobře okořeněné, upravené na talíři), </a:t>
            </a:r>
            <a:r>
              <a:rPr lang="cs-CZ" b="1" dirty="0" smtClean="0">
                <a:solidFill>
                  <a:srgbClr val="FFFF00"/>
                </a:solidFill>
              </a:rPr>
              <a:t>poruchy polykání</a:t>
            </a:r>
            <a:r>
              <a:rPr lang="cs-CZ" b="1" dirty="0" smtClean="0"/>
              <a:t>, např.: po </a:t>
            </a:r>
            <a:r>
              <a:rPr lang="cs-CZ" b="1" dirty="0" smtClean="0">
                <a:solidFill>
                  <a:srgbClr val="00B0F0"/>
                </a:solidFill>
              </a:rPr>
              <a:t>cévní mozkové příhodě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00B0F0"/>
                </a:solidFill>
              </a:rPr>
              <a:t>Parkinsonově nebo Alzheimerově chorobě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7030A0"/>
                </a:solidFill>
              </a:rPr>
              <a:t>kašlání během jídla, regurgitace nespolknutého jídla, aspirace, pocit knedlíku v krku </a:t>
            </a:r>
            <a:r>
              <a:rPr lang="cs-CZ" b="1" dirty="0" smtClean="0"/>
              <a:t>(jíst pomalu, jídlo rozdělit do více menších porcí), </a:t>
            </a:r>
            <a:r>
              <a:rPr lang="cs-CZ" b="1" dirty="0" smtClean="0">
                <a:solidFill>
                  <a:srgbClr val="FFFF00"/>
                </a:solidFill>
              </a:rPr>
              <a:t>snížená tvorba slin</a:t>
            </a:r>
            <a:r>
              <a:rPr lang="cs-CZ" b="1" dirty="0" smtClean="0"/>
              <a:t> (použití přípravku </a:t>
            </a:r>
            <a:r>
              <a:rPr lang="cs-CZ" b="1" dirty="0" err="1" smtClean="0"/>
              <a:t>Isocal</a:t>
            </a:r>
            <a:r>
              <a:rPr lang="cs-CZ" b="1" dirty="0" smtClean="0"/>
              <a:t> nebo umělých slin, jídlo tekuté, vazké).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Žaludek</a:t>
            </a:r>
            <a:r>
              <a:rPr lang="cs-CZ" dirty="0" smtClean="0"/>
              <a:t> – </a:t>
            </a:r>
            <a:r>
              <a:rPr lang="cs-CZ" b="1" dirty="0" smtClean="0">
                <a:solidFill>
                  <a:srgbClr val="FF0000"/>
                </a:solidFill>
              </a:rPr>
              <a:t>snížení motility žaludku a snížená sekrece trávicích šťáv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pyróza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žaludeční vředy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poruchy evakuace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pocity těžkosti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bolesti břicha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nauzea</a:t>
            </a:r>
            <a:r>
              <a:rPr lang="cs-CZ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dirty="0" smtClean="0"/>
              <a:t> dietu přizpůsobit vždy dané diagnóze a individuální snášenlivosti pacienta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dirty="0" smtClean="0"/>
              <a:t>obecně lze doporučit šetřící úpravu stravy, omezení alkoholu, kávy, kořeněných a pikantních pokrmů, omezit velikost porce, nepřejídat se.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Tenké a tlusté střevo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změny střevních klků, snížení tonu svěračů, hemeroidy, zácpy / průjmy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v důsledku </a:t>
            </a:r>
            <a:r>
              <a:rPr lang="cs-CZ" b="1" dirty="0" err="1" smtClean="0"/>
              <a:t>infektů</a:t>
            </a:r>
            <a:r>
              <a:rPr lang="cs-CZ" b="1" dirty="0" smtClean="0"/>
              <a:t>, reakce na léky, potravinové nesnášenlivosti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 zácpa – omezením nebo naopak zařazením potravin lze zmírnit řadu problémů (např.: vyřazení mléka a mléčných výrobků při laktózové intoleranci nebo naopak zvýšení příjmu při zácpě a špatném trávení. </a:t>
            </a:r>
          </a:p>
          <a:p>
            <a:pPr>
              <a:buClr>
                <a:srgbClr val="FFFF00"/>
              </a:buClr>
              <a:buNone/>
            </a:pPr>
            <a:r>
              <a:rPr lang="cs-CZ" b="1" dirty="0" smtClean="0"/>
              <a:t>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Pro kvalitní život seniora a komplexní péči o něj je nutné </a:t>
            </a:r>
            <a:r>
              <a:rPr lang="cs-CZ" b="1" dirty="0" smtClean="0">
                <a:solidFill>
                  <a:srgbClr val="FF0000"/>
                </a:solidFill>
              </a:rPr>
              <a:t>zohlednit všechna jeho omezení a přizpůsobit se jim.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Pro zajištění potřeb není důležitá pouze zdravotní stránka, ale také psychická a sociální situace.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Jak člověk žije, sám či v rodině, jak si vaří a jak je schopen obstarat si jídlo (pohyblivost, dojít si na nákupy), jaká jídla preferuje a jak je zvyklý stolovat.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224136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VÝŽIVOVÁ DOPORUČENÍ PRO DOSPĚLÉ OBYVATELSTVO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748464" cy="494116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Výživová doporučení vycházejí </a:t>
            </a:r>
            <a:r>
              <a:rPr lang="cs-CZ" b="1" dirty="0" smtClean="0">
                <a:solidFill>
                  <a:srgbClr val="FFFF00"/>
                </a:solidFill>
              </a:rPr>
              <a:t>z výsledků odborných studií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/>
              <a:t>jde o obecné zásady </a:t>
            </a:r>
            <a:r>
              <a:rPr lang="cs-CZ" b="1" dirty="0" smtClean="0">
                <a:solidFill>
                  <a:srgbClr val="FFFF00"/>
                </a:solidFill>
              </a:rPr>
              <a:t>snižující riziko vzniku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FF00"/>
                </a:solidFill>
              </a:rPr>
              <a:t>civilizačních onemocnění.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/>
              <a:t>Výživová doporučení pro dospělé obyvatelstvo České republiky jsou obecně označována termínem </a:t>
            </a:r>
            <a:r>
              <a:rPr lang="cs-CZ" b="1" i="1" dirty="0" smtClean="0">
                <a:solidFill>
                  <a:srgbClr val="FFFF00"/>
                </a:solidFill>
              </a:rPr>
              <a:t>zdravá 13</a:t>
            </a:r>
            <a:r>
              <a:rPr lang="cs-CZ" b="1" dirty="0" smtClean="0">
                <a:solidFill>
                  <a:srgbClr val="FFFF00"/>
                </a:solidFill>
              </a:rPr>
              <a:t>.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1. </a:t>
            </a:r>
            <a:r>
              <a:rPr lang="cs-CZ" b="1" dirty="0" smtClean="0"/>
              <a:t>Udržujte si </a:t>
            </a:r>
            <a:r>
              <a:rPr lang="cs-CZ" b="1" dirty="0" smtClean="0">
                <a:solidFill>
                  <a:srgbClr val="FFFF00"/>
                </a:solidFill>
              </a:rPr>
              <a:t>přiměřenou stálou tělesnou hmotnost </a:t>
            </a:r>
            <a:r>
              <a:rPr lang="cs-CZ" b="1" dirty="0" smtClean="0"/>
              <a:t>charakterizovanou </a:t>
            </a:r>
            <a:r>
              <a:rPr lang="cs-CZ" b="1" dirty="0" smtClean="0">
                <a:solidFill>
                  <a:srgbClr val="FF0000"/>
                </a:solidFill>
              </a:rPr>
              <a:t>BMI (18,5–25,0 kg/m</a:t>
            </a:r>
            <a:r>
              <a:rPr lang="cs-CZ" b="1" baseline="30000" dirty="0" smtClean="0">
                <a:solidFill>
                  <a:srgbClr val="FF0000"/>
                </a:solidFill>
              </a:rPr>
              <a:t>2</a:t>
            </a:r>
            <a:r>
              <a:rPr lang="cs-CZ" b="1" dirty="0" smtClean="0">
                <a:solidFill>
                  <a:srgbClr val="FF0000"/>
                </a:solidFill>
              </a:rPr>
              <a:t>) </a:t>
            </a:r>
            <a:r>
              <a:rPr lang="cs-CZ" b="1" dirty="0" smtClean="0"/>
              <a:t>a </a:t>
            </a:r>
            <a:r>
              <a:rPr lang="cs-CZ" b="1" dirty="0" smtClean="0">
                <a:solidFill>
                  <a:srgbClr val="FF0000"/>
                </a:solidFill>
              </a:rPr>
              <a:t>obvodem pasu pod 94 cm u mužů a pod 80 cm u žen. </a:t>
            </a: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2.</a:t>
            </a:r>
            <a:r>
              <a:rPr lang="cs-CZ" b="1" dirty="0" smtClean="0"/>
              <a:t> Denně se pohybujte alespoň 30 minut např. rychlou chůzí nebo cvičením. </a:t>
            </a: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3.</a:t>
            </a:r>
            <a:r>
              <a:rPr lang="cs-CZ" b="1" dirty="0" smtClean="0"/>
              <a:t> Jezte pestrou stravu, rozdělenou do </a:t>
            </a:r>
            <a:r>
              <a:rPr lang="cs-CZ" b="1" dirty="0" smtClean="0">
                <a:solidFill>
                  <a:srgbClr val="FF0000"/>
                </a:solidFill>
              </a:rPr>
              <a:t>4–5 denních jídel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nevynechávejte snídani.</a:t>
            </a:r>
          </a:p>
          <a:p>
            <a:endParaRPr lang="cs-CZ" b="1" i="1" dirty="0" smtClean="0"/>
          </a:p>
          <a:p>
            <a:r>
              <a:rPr lang="cs-CZ" b="1" i="1" dirty="0" smtClean="0"/>
              <a:t>K tomuto bodu vedou dva důvody: čím je širší spektrum (větší počet) konzumovaných potravin, tím je menší pravděpodobnost nadbytečného nebo nedostatečného příjmu jednotlivých živin;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týká se toxikologie – některé potraviny mají vyšší tendenci „zaživa“ kumulovat škodlivé látky, se kterými přišly do styku. Např. mořské ryby a živočichové kumulují těžké kovy, pokud žijí ve znečištěných vodách (pokud jím přiměřené množství rybího masa, nic mi to neudělá, ale pokud se zaměřím v dietě jen na to, je to horší), nebo pokud jím moc sóji, jím moc </a:t>
            </a:r>
            <a:r>
              <a:rPr lang="cs-CZ" b="1" i="1" dirty="0" err="1" smtClean="0"/>
              <a:t>fytoestrogenů</a:t>
            </a:r>
            <a:r>
              <a:rPr lang="cs-CZ" b="1" i="1" dirty="0" smtClean="0"/>
              <a:t>.</a:t>
            </a:r>
          </a:p>
          <a:p>
            <a:r>
              <a:rPr lang="cs-CZ" b="1" i="1" dirty="0" smtClean="0"/>
              <a:t>Pestrost stravy se hodnotí dle pyramidy, nejíst pozdě večer, max. 3 hodiny před spaním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Harvard food pyrami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Výsledek obrázku pro výživová pyrami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68407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4. </a:t>
            </a:r>
            <a:r>
              <a:rPr lang="cs-CZ" b="1" dirty="0" smtClean="0"/>
              <a:t>Konzumujte dostatečné množství </a:t>
            </a:r>
            <a:r>
              <a:rPr lang="cs-CZ" b="1" dirty="0" smtClean="0">
                <a:solidFill>
                  <a:srgbClr val="FF0000"/>
                </a:solidFill>
              </a:rPr>
              <a:t>zeleniny (syrové i vařené) a ovoce, denně alespoň 500 g</a:t>
            </a:r>
            <a:r>
              <a:rPr lang="cs-CZ" b="1" dirty="0" smtClean="0"/>
              <a:t>, rozdělené do více porcí; občas konzumujte menší množství ořechů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b="1" i="1" dirty="0" smtClean="0"/>
          </a:p>
          <a:p>
            <a:r>
              <a:rPr lang="cs-CZ" b="1" i="1" dirty="0" smtClean="0">
                <a:solidFill>
                  <a:srgbClr val="00FF00"/>
                </a:solidFill>
              </a:rPr>
              <a:t>Zeleniny 2× více než ovoce</a:t>
            </a:r>
            <a:r>
              <a:rPr lang="cs-CZ" b="1" i="1" dirty="0" smtClean="0"/>
              <a:t>, protože zelenina má v průměru </a:t>
            </a:r>
            <a:r>
              <a:rPr lang="cs-CZ" b="1" i="1" dirty="0" smtClean="0">
                <a:solidFill>
                  <a:srgbClr val="FFFF00"/>
                </a:solidFill>
              </a:rPr>
              <a:t>2× více minerálních látek, stopových prvků a vitaminů</a:t>
            </a:r>
            <a:r>
              <a:rPr lang="cs-CZ" b="1" i="1" dirty="0" smtClean="0"/>
              <a:t>, ale 2× méně energie než ovoce</a:t>
            </a:r>
          </a:p>
          <a:p>
            <a:r>
              <a:rPr lang="cs-CZ" b="1" i="1" dirty="0" smtClean="0"/>
              <a:t>Hlavně </a:t>
            </a:r>
            <a:r>
              <a:rPr lang="cs-CZ" b="1" i="1" dirty="0" err="1" smtClean="0"/>
              <a:t>protektivní</a:t>
            </a:r>
            <a:r>
              <a:rPr lang="cs-CZ" b="1" i="1" dirty="0" smtClean="0"/>
              <a:t> účinek – zelenina i ovoce obsahují i látky nezařazené mezi živiny – ochranný vliv mají např. salicyláty, karotenoidy, lykopen…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POTRAVINY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Potravina je látka a nebo produkt (zpracovaný i nezpracovaný), která je určená ke konzumaci lidmi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VÝŽIVA: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Výživa představuje soubor biochemických procesů, kterými organismy přijímají organické a anorganické látky nezbytné pro svůj život z vnějšího prostředí.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 širším slova smyslu se jako výživa označuje nauka o některých stránkách látkové výměny, zejména o příjmu živin, jejich účelu, přeměnách a využití.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5. </a:t>
            </a:r>
            <a:r>
              <a:rPr lang="cs-CZ" b="1" dirty="0" smtClean="0"/>
              <a:t>Jezte </a:t>
            </a:r>
            <a:r>
              <a:rPr lang="cs-CZ" b="1" dirty="0" smtClean="0">
                <a:solidFill>
                  <a:srgbClr val="FF0000"/>
                </a:solidFill>
              </a:rPr>
              <a:t>výrobky z obilovin </a:t>
            </a:r>
            <a:r>
              <a:rPr lang="cs-CZ" b="1" dirty="0" smtClean="0"/>
              <a:t>(tmavý chléb a pečivo, nejlépe celozrnné těstoviny, rýži) nebo brambory nejvýše 4× denně, nezapomínejte na luštěniny.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Luštěniny alespoň 1× týdně – obsahují bílkoviny prakticky bez tuků, v naklíčeném stavu navíc i vitamin C.</a:t>
            </a: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6.</a:t>
            </a:r>
            <a:r>
              <a:rPr lang="cs-CZ" b="1" dirty="0" smtClean="0"/>
              <a:t> Jezte </a:t>
            </a:r>
            <a:r>
              <a:rPr lang="cs-CZ" b="1" dirty="0" smtClean="0">
                <a:solidFill>
                  <a:srgbClr val="FF0000"/>
                </a:solidFill>
              </a:rPr>
              <a:t>ryby a rybí výrobky </a:t>
            </a:r>
            <a:r>
              <a:rPr lang="cs-CZ" b="1" dirty="0" smtClean="0"/>
              <a:t>alespoň </a:t>
            </a:r>
            <a:r>
              <a:rPr lang="cs-CZ" b="1" dirty="0" smtClean="0">
                <a:solidFill>
                  <a:srgbClr val="FFFF00"/>
                </a:solidFill>
              </a:rPr>
              <a:t>2× týdně</a:t>
            </a: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Jde o zdroj nenasycených mastných kyselin a vitaminu A. </a:t>
            </a:r>
          </a:p>
          <a:p>
            <a:pPr>
              <a:buNone/>
            </a:pPr>
            <a:r>
              <a:rPr lang="cs-CZ" b="1" i="1" dirty="0" smtClean="0"/>
              <a:t>Tučné mořské ryby obsahují významná množství vitaminu D, mořské ryby jsou dále zdrojem jodu a fluoru. Malé ryby a kosti jsou zdrojem vápníku.</a:t>
            </a: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7.</a:t>
            </a:r>
            <a:r>
              <a:rPr lang="cs-CZ" dirty="0" smtClean="0"/>
              <a:t> </a:t>
            </a:r>
            <a:r>
              <a:rPr lang="cs-CZ" b="1" dirty="0" smtClean="0"/>
              <a:t>Denně zařazujte </a:t>
            </a:r>
            <a:r>
              <a:rPr lang="cs-CZ" b="1" dirty="0" smtClean="0">
                <a:solidFill>
                  <a:srgbClr val="FF0000"/>
                </a:solidFill>
              </a:rPr>
              <a:t>mléko a mléčné výrobky</a:t>
            </a:r>
            <a:r>
              <a:rPr lang="cs-CZ" b="1" dirty="0" smtClean="0"/>
              <a:t>, zejména zakysané; vybírejte si přednostně polotučné a nízkotučné.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Zakysané mléčné výrobky tolerují i osoby s deficitem laktázy. </a:t>
            </a:r>
          </a:p>
          <a:p>
            <a:pPr>
              <a:buNone/>
            </a:pPr>
            <a:r>
              <a:rPr lang="cs-CZ" b="1" i="1" dirty="0" smtClean="0"/>
              <a:t>Preferují se výrobky obsahující </a:t>
            </a:r>
            <a:r>
              <a:rPr lang="cs-CZ" b="1" i="1" dirty="0" err="1" smtClean="0"/>
              <a:t>probiotika</a:t>
            </a:r>
            <a:r>
              <a:rPr lang="cs-CZ" b="1" i="1" dirty="0" smtClean="0"/>
              <a:t> – některé z kmenů bakterií mléčného kvašení, které příznivě ovlivňují zdraví člověka zlepšením jeho mikrobiální střevní rovnováhy.</a:t>
            </a: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8.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Sledujte příjem tuku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omezte množství tuku jak ve skryté formě (tučné maso, tučné masné a mléčné výrobky, jemné a trvanlivé pečivo s vyšším obsahem tuku, </a:t>
            </a:r>
            <a:r>
              <a:rPr lang="cs-CZ" b="1" dirty="0" err="1" smtClean="0"/>
              <a:t>chipsy</a:t>
            </a:r>
            <a:r>
              <a:rPr lang="cs-CZ" b="1" dirty="0" smtClean="0"/>
              <a:t>, čokoládové výrobky), tak jako pomazánky na chléb a pečivo a při přípravě pokrmů.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Pokud je to možné, nahrazujte tuky živočišné rostlinnými oleji a tuky. 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Tuky by měly tvořit nejvýše 30 % energetického příjmu, tj. max. 70 g/den.</a:t>
            </a: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9.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Snižujte příjem cukru</a:t>
            </a:r>
            <a:r>
              <a:rPr lang="cs-CZ" b="1" dirty="0" smtClean="0"/>
              <a:t>, zejména ve formě slazených nápojů (10 g / 100 ml), sladkostí, kompotů a zmrzliny.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Jediné onemocnění, u kterého je dokázána příčinná souvislost se sacharidy jako takovými, je </a:t>
            </a:r>
            <a:r>
              <a:rPr lang="cs-CZ" b="1" i="1" dirty="0" smtClean="0">
                <a:solidFill>
                  <a:srgbClr val="FF0000"/>
                </a:solidFill>
              </a:rPr>
              <a:t>karies</a:t>
            </a:r>
            <a:r>
              <a:rPr lang="cs-CZ" b="1" i="1" dirty="0" smtClean="0"/>
              <a:t>; přídavek cukru do potravy zvyšuje její energetickou </a:t>
            </a:r>
            <a:r>
              <a:rPr lang="cs-CZ" b="1" i="1" dirty="0" err="1" smtClean="0"/>
              <a:t>denzitu</a:t>
            </a:r>
            <a:r>
              <a:rPr lang="cs-CZ" b="1" i="1" dirty="0" smtClean="0"/>
              <a:t> (kalorie), aniž by se současně dodávaly jiné potřebné živiny.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10.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Omezujte příjem kuchyňské soli </a:t>
            </a:r>
            <a:r>
              <a:rPr lang="cs-CZ" b="1" dirty="0" smtClean="0"/>
              <a:t>a potravin s vyšším obsahem soli (</a:t>
            </a:r>
            <a:r>
              <a:rPr lang="cs-CZ" b="1" dirty="0" err="1" smtClean="0"/>
              <a:t>chipsy</a:t>
            </a:r>
            <a:r>
              <a:rPr lang="cs-CZ" b="1" dirty="0" smtClean="0"/>
              <a:t>, solené tyčinky a ořechy, slané uzeniny a sýry), nepřisolujte hotové pokrmy.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Obvyklá denní konzumace soli je asi 12 g, doporučená je však je jen 5 g (u hypertonika 3–5 g). 3 g soli jsou už v potravinách bez </a:t>
            </a:r>
            <a:r>
              <a:rPr lang="cs-CZ" b="1" i="1" dirty="0" err="1" smtClean="0"/>
              <a:t>dosolování</a:t>
            </a:r>
            <a:r>
              <a:rPr lang="cs-CZ" b="1" i="1" dirty="0" smtClean="0"/>
              <a:t>; měli bychom vybírat potraviny, které nejsou přesolené a dále nepřisolovat.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11. </a:t>
            </a:r>
            <a:r>
              <a:rPr lang="cs-CZ" b="1" dirty="0" smtClean="0"/>
              <a:t>Předcházejte </a:t>
            </a:r>
            <a:r>
              <a:rPr lang="cs-CZ" b="1" dirty="0" smtClean="0">
                <a:solidFill>
                  <a:srgbClr val="FF0000"/>
                </a:solidFill>
              </a:rPr>
              <a:t>nákazám a otravám z potravin </a:t>
            </a:r>
            <a:r>
              <a:rPr lang="cs-CZ" b="1" dirty="0" smtClean="0">
                <a:solidFill>
                  <a:srgbClr val="FFFF00"/>
                </a:solidFill>
              </a:rPr>
              <a:t>správným zacházením s potravinami</a:t>
            </a:r>
            <a:r>
              <a:rPr lang="cs-CZ" b="1" dirty="0" smtClean="0"/>
              <a:t> při nákupu, uskladnění a přípravě pokrmů; při tepelném zpracování dávejte přednost šetrným způsobům, omezte smažení a grilování.</a:t>
            </a:r>
            <a:endParaRPr lang="cs-CZ" b="1" baseline="30000" dirty="0" smtClean="0"/>
          </a:p>
          <a:p>
            <a:pPr>
              <a:buNone/>
            </a:pPr>
            <a:endParaRPr lang="cs-CZ" b="1" i="1" baseline="30000" dirty="0" smtClean="0"/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12. </a:t>
            </a:r>
            <a:r>
              <a:rPr lang="cs-CZ" b="1" dirty="0" smtClean="0"/>
              <a:t>Nezapomínejte na </a:t>
            </a:r>
            <a:r>
              <a:rPr lang="cs-CZ" b="1" dirty="0" smtClean="0">
                <a:solidFill>
                  <a:srgbClr val="FF0000"/>
                </a:solidFill>
              </a:rPr>
              <a:t>pitný režim</a:t>
            </a:r>
            <a:r>
              <a:rPr lang="cs-CZ" b="1" dirty="0" smtClean="0"/>
              <a:t>, denně vypijte </a:t>
            </a:r>
            <a:r>
              <a:rPr lang="cs-CZ" b="1" dirty="0" smtClean="0">
                <a:solidFill>
                  <a:srgbClr val="FFFF00"/>
                </a:solidFill>
              </a:rPr>
              <a:t>minimálně 1,5 l tekutin </a:t>
            </a:r>
            <a:r>
              <a:rPr lang="cs-CZ" b="1" dirty="0" smtClean="0"/>
              <a:t>(voda, minerální vody, slabý čaj, ovocné čaje a šťávy, nejlépe neslazené).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13. </a:t>
            </a:r>
            <a:r>
              <a:rPr lang="cs-CZ" b="1" dirty="0" smtClean="0"/>
              <a:t>Pokud pijete </a:t>
            </a:r>
            <a:r>
              <a:rPr lang="cs-CZ" b="1" dirty="0" smtClean="0">
                <a:solidFill>
                  <a:srgbClr val="FF0000"/>
                </a:solidFill>
              </a:rPr>
              <a:t>alkoholické nápoje</a:t>
            </a:r>
            <a:r>
              <a:rPr lang="cs-CZ" b="1" dirty="0" smtClean="0"/>
              <a:t>, nepřekračujte denní příjem alkoholu </a:t>
            </a:r>
            <a:r>
              <a:rPr lang="cs-CZ" b="1" dirty="0" smtClean="0">
                <a:solidFill>
                  <a:srgbClr val="FFFF00"/>
                </a:solidFill>
              </a:rPr>
              <a:t>20 g (200 ml vína, 0,5 l piva, 50 ml lihoviny).</a:t>
            </a:r>
            <a:endParaRPr lang="cs-CZ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 lnSpcReduction="10000"/>
          </a:bodyPr>
          <a:lstStyle/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Doporučené denní dávky příjmu živin se liší </a:t>
            </a:r>
            <a:r>
              <a:rPr lang="cs-CZ" b="1" dirty="0" smtClean="0">
                <a:solidFill>
                  <a:srgbClr val="FFFF00"/>
                </a:solidFill>
              </a:rPr>
              <a:t>podle věku, pohlaví a fyzické aktivity. 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Jsou stanoveny tak, aby pokryly </a:t>
            </a:r>
            <a:r>
              <a:rPr lang="cs-CZ" b="1" dirty="0" smtClean="0">
                <a:solidFill>
                  <a:srgbClr val="FFFF00"/>
                </a:solidFill>
              </a:rPr>
              <a:t>potřebu základních živin, vybraných vitaminů, minerálních látek a stopových prvků </a:t>
            </a:r>
            <a:r>
              <a:rPr lang="cs-CZ" b="1" dirty="0" smtClean="0"/>
              <a:t>u většiny zdravých osob v dané populační skupině.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 Skutečná potřeba jednotlivce se může lišit.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 V minulosti byly doporučené dávky zaměřeny hlavně </a:t>
            </a:r>
            <a:r>
              <a:rPr lang="cs-CZ" b="1" dirty="0" smtClean="0">
                <a:solidFill>
                  <a:srgbClr val="FFFF00"/>
                </a:solidFill>
              </a:rPr>
              <a:t>na prevenci projevů nedostatku živin </a:t>
            </a:r>
            <a:r>
              <a:rPr lang="cs-CZ" b="1" dirty="0" smtClean="0"/>
              <a:t>(např. křivice, kurděje)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V dnešní době jsou zaměřeny i na </a:t>
            </a:r>
            <a:r>
              <a:rPr lang="cs-CZ" b="1" dirty="0" smtClean="0">
                <a:solidFill>
                  <a:srgbClr val="FFFF00"/>
                </a:solidFill>
              </a:rPr>
              <a:t>snížení rizika rozvoje chronických neinfekčních onemocnění </a:t>
            </a:r>
            <a:r>
              <a:rPr lang="cs-CZ" b="1" dirty="0" smtClean="0"/>
              <a:t>(např. kardiovaskulárních, některých druhů nádorů…).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VÝŽIVA VE STÁŘÍ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Sledování nutričního stavu je jeden z hlavních předpokladů kvalitní péče o seniora.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VÝŽIVOVÉ ZDRAVOTNÍ PORUCHY: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>
                <a:cs typeface="Arial" pitchFamily="34" charset="0"/>
              </a:rPr>
              <a:t>Obezita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smtClean="0">
                <a:solidFill>
                  <a:srgbClr val="FF0000"/>
                </a:solidFill>
                <a:cs typeface="Arial" pitchFamily="34" charset="0"/>
              </a:rPr>
              <a:t>Malnutrice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- podvýživa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závažný stav, zhoršující prognózu a léčbu  onemocnění ve stáří.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Příčiny:  </a:t>
            </a:r>
            <a:r>
              <a:rPr lang="cs-CZ" b="1" dirty="0" smtClean="0"/>
              <a:t>snížený energetický příjem pro snížení funkčnosti nebo onemocnění trávicího traktu nebo jiného systému, snížená </a:t>
            </a:r>
            <a:r>
              <a:rPr lang="cs-CZ" b="1" dirty="0" err="1" smtClean="0"/>
              <a:t>proteosyntéza</a:t>
            </a:r>
            <a:r>
              <a:rPr lang="cs-CZ" b="1" dirty="0" smtClean="0"/>
              <a:t>, sociální problémy aj.  </a:t>
            </a:r>
            <a:endParaRPr lang="cs-CZ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úbytek svalové hmoty ve stáří , a to z průměrných 30 % (20–30 let) až na 15 % (80 let) celkové tělesné hmotnosti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riziko pádů, zhoršení pohyblivosti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bazálního metabolismu.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</a:t>
            </a:r>
            <a:r>
              <a:rPr lang="cs-CZ" b="1" dirty="0" err="1" smtClean="0"/>
              <a:t>proteosyntézy</a:t>
            </a:r>
            <a:r>
              <a:rPr lang="cs-CZ" b="1" dirty="0" smtClean="0"/>
              <a:t>, tj. novotvorby tělu vlastních bílkovin.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doporučený denní příjem bílkovin pro seniory  1–1,25 g/kg tělesné váhy/den.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925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BÍLKOVINY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FF00"/>
                </a:solidFill>
              </a:rPr>
              <a:t>Nedostatek bílkovin ve výživě může vést ke: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snížené imunitní odpovědi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zhoršenému hojení ran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vzniku různých otoků.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TUKY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Příjem tuků bývá u seniorů často nadměrný, zejména nasycených, na úkor bílkovin a sacharidů.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Denní příjem by měl tvořit do 30 % celkového příjmu energie, a to v poměru 10 % SFA (nasycené) – 10 % (</a:t>
            </a:r>
            <a:r>
              <a:rPr lang="cs-CZ" b="1" dirty="0" err="1" smtClean="0"/>
              <a:t>mononenasycené</a:t>
            </a:r>
            <a:r>
              <a:rPr lang="cs-CZ" b="1" dirty="0" smtClean="0"/>
              <a:t>) MUFA – 10% P UFA (polynenasycené) jako prevence kardiovaskulárních onemocnění a protekce nervového systému.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SACHARIDY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Sacharidy – mají tvořit 50–55 % z celkového příjmu energie s preferencí polysacharidů.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Polysacharidy (např. škrob)  více zasytí než jednoduché cukry a udržují stálejší hladinu glykémie.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Celozrnné pečivo obsahuje vlákninu, které senioři mívají často nedostatek. </a:t>
            </a: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>
              <a:solidFill>
                <a:srgbClr val="00FF00"/>
              </a:solidFill>
            </a:endParaRP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/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MINERÁLNÍ LÁTKY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 důsledku sníženého příjmu a vstřebávání dochází u seniorů k depleci některých minerálních látek:</a:t>
            </a:r>
          </a:p>
          <a:p>
            <a:pP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Vápník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>
                <a:sym typeface="Symbol"/>
              </a:rPr>
              <a:t> </a:t>
            </a:r>
            <a:r>
              <a:rPr lang="cs-CZ" b="1" dirty="0" smtClean="0"/>
              <a:t>jeho dostatečný příjem předchází kostním onemocněním – hlavně osteoporóze. Denní doporučená dávka je 1000 mg (obsaženo v 1 l mléka).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Železo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je důležité pro krvetvorbu, jeho nedostatek může být způsoben nízkou konzumací masa nebo zvýšenými ztrátami, např.: skrytým krvácením.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Draslík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hlavní intracelulární kation, podílí se udržování klidového membránového potenciálu. Ztráty se projevují hlavně u lidí, kteří používají diuretika (→ ztráta draslíku do moči).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VITAMINY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C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nízký příjem v důsledku malé konzumace ovoce a zeleniny (doporučená konzumace je 500 g/den). Je důležitý pro celkovou obranyschopnost, pro dobrou kvalitu sliznic a také funguje jako antioxidant.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D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nízká tvorba u lidí, kteří jsou např.: z důvodů imobility málo vystaveni slunečnímu záření. Tím klesá vstřebávání vápníku, pro který je vitamin D důležitý. V zimních měsících je vhodná </a:t>
            </a:r>
            <a:r>
              <a:rPr lang="cs-CZ" b="1" dirty="0" err="1" smtClean="0"/>
              <a:t>suplementace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Kyselina listová a vitamin B12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nezbytné pro krvetvorbu, z nedostatku vznikají anémie, doporučený příjem je 200 µg pro </a:t>
            </a:r>
            <a:r>
              <a:rPr lang="cs-CZ" b="1" dirty="0" err="1" smtClean="0"/>
              <a:t>kys</a:t>
            </a:r>
            <a:r>
              <a:rPr lang="cs-CZ" b="1" dirty="0" smtClean="0"/>
              <a:t>. listovou a 2 µg pro B12.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Důležitý příjem všech vitaminů a minerálních látek v dostatečném množství. 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PŘÍJEM TEKUTIN (VODY)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Ve stáří klesá celkový objem vody v těle, i pod 50 % </a:t>
            </a:r>
            <a:r>
              <a:rPr lang="cs-CZ" b="1" dirty="0" smtClean="0"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u seniorů častý výskyt dehydratace.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Riziko stoupá </a:t>
            </a:r>
            <a:r>
              <a:rPr lang="cs-CZ" b="1" dirty="0" smtClean="0">
                <a:solidFill>
                  <a:srgbClr val="FFFF00"/>
                </a:solidFill>
              </a:rPr>
              <a:t>ztrátou pocitu žízně </a:t>
            </a:r>
            <a:r>
              <a:rPr lang="cs-CZ" b="1" dirty="0" smtClean="0"/>
              <a:t>(snížená produkce </a:t>
            </a:r>
            <a:r>
              <a:rPr lang="cs-CZ" b="1" dirty="0" err="1" smtClean="0"/>
              <a:t>adiuretinu</a:t>
            </a:r>
            <a:r>
              <a:rPr lang="cs-CZ" b="1" dirty="0" smtClean="0"/>
              <a:t>), nebo neochotou pít, např.: pro obavu z inkontinence, nemožnost dojít si na toaletu třeba v dopravním prostředku aj.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Prvními příznaky dehydratace je zmatenost (připomínající demenci), suchá, povolená pokožka, malátnost, později nastane hypotenze, při těžké dehydrataci může dojít až k </a:t>
            </a:r>
            <a:r>
              <a:rPr lang="cs-CZ" b="1" dirty="0" smtClean="0">
                <a:solidFill>
                  <a:srgbClr val="C00000"/>
                </a:solidFill>
              </a:rPr>
              <a:t>šokovému stavu.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Vhodný pitný režim je okolo </a:t>
            </a:r>
            <a:r>
              <a:rPr lang="cs-CZ" b="1" dirty="0" smtClean="0">
                <a:solidFill>
                  <a:srgbClr val="FFFF00"/>
                </a:solidFill>
              </a:rPr>
              <a:t>2 l tekutin denně</a:t>
            </a:r>
            <a:r>
              <a:rPr lang="cs-CZ" b="1" dirty="0" smtClean="0"/>
              <a:t>, nejlépe </a:t>
            </a:r>
            <a:r>
              <a:rPr lang="cs-CZ" b="1" dirty="0" smtClean="0">
                <a:solidFill>
                  <a:srgbClr val="00FF00"/>
                </a:solidFill>
              </a:rPr>
              <a:t>čistá voda, neslazené nebo mírně slazené čaje, ředěné ovocné a zeleninové šťávy. </a:t>
            </a:r>
            <a:r>
              <a:rPr lang="cs-CZ" b="1" dirty="0" smtClean="0"/>
              <a:t>Minerální vody je doporučeno střídat a vypít </a:t>
            </a:r>
            <a:r>
              <a:rPr lang="cs-CZ" b="1" dirty="0" smtClean="0">
                <a:solidFill>
                  <a:srgbClr val="FF0000"/>
                </a:solidFill>
              </a:rPr>
              <a:t>max. 500 ml/den</a:t>
            </a:r>
            <a:r>
              <a:rPr lang="cs-CZ" b="1" dirty="0" smtClean="0"/>
              <a:t>, aby nedocházelo k jednostrannému příjmu minerálních látek.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1050</TotalTime>
  <Words>1680</Words>
  <Application>Microsoft Office PowerPoint</Application>
  <PresentationFormat>Předvádění na obrazovce (4:3)</PresentationFormat>
  <Paragraphs>124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Consolas</vt:lpstr>
      <vt:lpstr>Corbel</vt:lpstr>
      <vt:lpstr>Symbol</vt:lpstr>
      <vt:lpstr>Wingdings</vt:lpstr>
      <vt:lpstr>Wingdings 2</vt:lpstr>
      <vt:lpstr>Wingdings 3</vt:lpstr>
      <vt:lpstr>Metro</vt:lpstr>
      <vt:lpstr>Výživa a hygiena potravin</vt:lpstr>
      <vt:lpstr>POTRAVINY</vt:lpstr>
      <vt:lpstr>VÝŽIVA VE STÁŘÍ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VÝŽIVOVÁ DOPORUČENÍ PRO DOSPĚLÉ OBYVATELSTVO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a hygiena potravin</dc:title>
  <dc:creator>Ptacek</dc:creator>
  <cp:lastModifiedBy>Lektor</cp:lastModifiedBy>
  <cp:revision>25</cp:revision>
  <dcterms:created xsi:type="dcterms:W3CDTF">2015-10-24T06:18:16Z</dcterms:created>
  <dcterms:modified xsi:type="dcterms:W3CDTF">2016-10-01T13:23:06Z</dcterms:modified>
</cp:coreProperties>
</file>