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58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2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8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0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3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0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5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4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9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03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07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EC52-1EBC-46D9-95CA-B4AAC38726FF}" type="datetimeFigureOut">
              <a:rPr lang="cs-CZ" smtClean="0"/>
              <a:t>22.10.2016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F033-FC33-496D-86F9-E801DB422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Stres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6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Tři hlavní emoční systémy 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Emoce jsou součástí „starého mozku/mysli“. Proto jsou vůlí přímo neovlivnitelné.</a:t>
            </a:r>
          </a:p>
          <a:p>
            <a:pPr marL="0" indent="0">
              <a:buNone/>
            </a:pPr>
            <a:r>
              <a:rPr lang="cs-CZ" b="1" dirty="0" smtClean="0"/>
              <a:t>I. „Systém ohrožení a sebeobrany“ (serotonin)</a:t>
            </a:r>
          </a:p>
          <a:p>
            <a:r>
              <a:rPr lang="cs-CZ" dirty="0" smtClean="0"/>
              <a:t>Detekuje nebezpečí</a:t>
            </a:r>
          </a:p>
          <a:p>
            <a:r>
              <a:rPr lang="cs-CZ" dirty="0" smtClean="0"/>
              <a:t>Reakce „útok – útěk – strnutí“</a:t>
            </a:r>
          </a:p>
          <a:p>
            <a:r>
              <a:rPr lang="cs-CZ" dirty="0" smtClean="0"/>
              <a:t>Emoce: strach, úzkost, vztek, nechuť, pohrdání, deprese</a:t>
            </a:r>
          </a:p>
          <a:p>
            <a:r>
              <a:rPr lang="cs-CZ" dirty="0" smtClean="0"/>
              <a:t>Mobilizuje výdej energie</a:t>
            </a:r>
          </a:p>
          <a:p>
            <a:pPr marL="0" indent="0">
              <a:buNone/>
            </a:pPr>
            <a:r>
              <a:rPr lang="cs-CZ" b="1" dirty="0" smtClean="0"/>
              <a:t>II. „Systém chtění a získávání“ (dopamin)</a:t>
            </a:r>
          </a:p>
          <a:p>
            <a:r>
              <a:rPr lang="cs-CZ" dirty="0" smtClean="0"/>
              <a:t>Detekuje dostupnost zdrojů (potrava, sex, moc)</a:t>
            </a:r>
          </a:p>
          <a:p>
            <a:r>
              <a:rPr lang="cs-CZ" dirty="0" smtClean="0"/>
              <a:t>Reakce: Chtění –získávání – konzumace</a:t>
            </a:r>
          </a:p>
          <a:p>
            <a:r>
              <a:rPr lang="cs-CZ" dirty="0" smtClean="0"/>
              <a:t>Emoce: toužení, rozjaření, radost, euforie, frustrace, deprese</a:t>
            </a:r>
          </a:p>
          <a:p>
            <a:r>
              <a:rPr lang="cs-CZ" dirty="0" smtClean="0"/>
              <a:t>Mobilizuje výdej energie</a:t>
            </a:r>
          </a:p>
          <a:p>
            <a:pPr marL="0" indent="0">
              <a:buNone/>
            </a:pPr>
            <a:r>
              <a:rPr lang="cs-CZ" b="1" dirty="0" smtClean="0"/>
              <a:t>II. „Systém uspokojení a bezpečí“ (endorfiny)</a:t>
            </a:r>
          </a:p>
          <a:p>
            <a:r>
              <a:rPr lang="cs-CZ" dirty="0" smtClean="0"/>
              <a:t>Detekuje uspokojení potřeb/bezpečí</a:t>
            </a:r>
          </a:p>
          <a:p>
            <a:r>
              <a:rPr lang="cs-CZ" dirty="0" smtClean="0"/>
              <a:t>Reakce: uvolnění, klid, odpočinek, spánek</a:t>
            </a:r>
          </a:p>
          <a:p>
            <a:r>
              <a:rPr lang="cs-CZ" dirty="0"/>
              <a:t>E</a:t>
            </a:r>
            <a:r>
              <a:rPr lang="cs-CZ" dirty="0" smtClean="0"/>
              <a:t>moce: spokojenost, blaženost, láska, soucit</a:t>
            </a:r>
          </a:p>
          <a:p>
            <a:r>
              <a:rPr lang="cs-CZ" dirty="0" smtClean="0"/>
              <a:t>Energii získává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12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hlavní emoční systémy 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SYSTÉMY OHROŽENÍ A CHTĚNÍ</a:t>
            </a:r>
          </a:p>
          <a:p>
            <a:r>
              <a:rPr lang="cs-CZ" dirty="0" smtClean="0"/>
              <a:t>jsou v naší společnosti chronicky </a:t>
            </a:r>
            <a:r>
              <a:rPr lang="cs-CZ" dirty="0" err="1" smtClean="0"/>
              <a:t>přebuzené</a:t>
            </a:r>
            <a:r>
              <a:rPr lang="cs-CZ" dirty="0" smtClean="0"/>
              <a:t>, hyperaktivní – viz sdělovací prostředky, konkurence, pocit trvalého ohrožení a neuspokojení potřeb.</a:t>
            </a:r>
          </a:p>
          <a:p>
            <a:r>
              <a:rPr lang="cs-CZ" dirty="0" smtClean="0"/>
              <a:t>SYSTÉM USPOKOJENÍ/BEZPEČÍ</a:t>
            </a:r>
          </a:p>
          <a:p>
            <a:r>
              <a:rPr lang="cs-CZ" dirty="0" smtClean="0"/>
              <a:t>je nedostatečně aktivní – neumíme si dostatečně vážit toho, co máme; být spokojeni se stávajícím stavem („chudý je ten, komu nestačí to, co má; bohatý je ten, komu to stačí“)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Optimální fungování mozku/mysli je zajištěno při VYVÁŽENOSTI VŠECH TŘÍ SYSTÉMŮ.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naší společnosti to znamená zaměřit se na podporu „systému uspokojení/bezpečí“.</a:t>
            </a:r>
          </a:p>
          <a:p>
            <a:r>
              <a:rPr lang="cs-CZ" dirty="0" smtClean="0"/>
              <a:t>Jednotlivé emoční systémy se navzájem ovlivňují a fungují jako „mody“, tj. přecházejí jeden do druhého podle potřeby, automaticky. Člověk je vždy pod vlivem jednoho z těchto emočních systémů.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56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 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Všímavost </a:t>
            </a:r>
          </a:p>
          <a:p>
            <a:endParaRPr lang="cs-CZ" dirty="0" smtClean="0"/>
          </a:p>
          <a:p>
            <a:r>
              <a:rPr lang="cs-CZ" dirty="0" smtClean="0"/>
              <a:t>Rozvíjení soucitu – laskavosti.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40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Cvičení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dvojicích – trojicích vytvořte svou vlastní definici toho, co je to stres a jaké jsou jeho příznaky  - max. 10 minut. </a:t>
            </a:r>
          </a:p>
          <a:p>
            <a:r>
              <a:rPr lang="cs-CZ" dirty="0" smtClean="0"/>
              <a:t>Prodiskutujte, co ve vašem životě funguje jako stresor – podnět vyvolávající stres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24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Teoretické zakotvení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Hans </a:t>
            </a:r>
            <a:r>
              <a:rPr lang="cs-CZ" dirty="0" err="1" smtClean="0"/>
              <a:t>Selye</a:t>
            </a:r>
            <a:r>
              <a:rPr lang="cs-CZ" dirty="0"/>
              <a:t> </a:t>
            </a:r>
            <a:r>
              <a:rPr lang="cs-CZ" dirty="0" smtClean="0"/>
              <a:t>(čti „</a:t>
            </a:r>
            <a:r>
              <a:rPr lang="cs-CZ" dirty="0" err="1" smtClean="0"/>
              <a:t>šajé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30. – 40. léta 20. stol.</a:t>
            </a:r>
          </a:p>
          <a:p>
            <a:r>
              <a:rPr lang="cs-CZ" dirty="0" smtClean="0"/>
              <a:t>Lékař, maďarského původů</a:t>
            </a:r>
          </a:p>
          <a:p>
            <a:r>
              <a:rPr lang="cs-CZ" dirty="0" smtClean="0"/>
              <a:t>GAS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532" y="2117123"/>
            <a:ext cx="5216268" cy="39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</a:t>
            </a:r>
            <a:r>
              <a:rPr lang="cs-CZ" dirty="0" err="1" smtClean="0"/>
              <a:t>Selyeho</a:t>
            </a:r>
            <a:r>
              <a:rPr lang="cs-CZ" dirty="0" smtClean="0"/>
              <a:t> teorie  GAS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823" y="1690688"/>
            <a:ext cx="6428170" cy="44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Medicínský přístup, vycházející ze studia zvířat</a:t>
            </a:r>
          </a:p>
          <a:p>
            <a:r>
              <a:rPr lang="cs-CZ" dirty="0" smtClean="0"/>
              <a:t>Opomíjí lidskou psychiku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03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Lazarusova</a:t>
            </a:r>
            <a:r>
              <a:rPr lang="cs-CZ" dirty="0" smtClean="0"/>
              <a:t> teorie stresu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8808"/>
            <a:ext cx="6014795" cy="45110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975" y="365125"/>
            <a:ext cx="1905000" cy="2486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540" y="3762703"/>
            <a:ext cx="5005387" cy="25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Jedna metafora…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719" y="1787276"/>
            <a:ext cx="1298561" cy="2286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611" y="4230636"/>
            <a:ext cx="284098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Cvičení 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Opět ve dvojicích – trojicích prodiskutujte, co vám osobně pomáhá zvládat stresové situace ve vašem životě – 10 minut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69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Vysoké nároky? Co na to evoluční biologie?</a:t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3600" dirty="0" smtClean="0"/>
              <a:t>(prof. Paul Gilbert – terapie soucitné mysli)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Náš mozek se evolučně skládá ze tří hlavních částí: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 „</a:t>
            </a:r>
            <a:r>
              <a:rPr lang="cs-CZ" b="1" dirty="0" smtClean="0"/>
              <a:t>Plazí mozek</a:t>
            </a:r>
            <a:r>
              <a:rPr lang="cs-CZ" dirty="0" smtClean="0"/>
              <a:t>“ – řídí automatické procesy v těle a jeho cílem jsou tzv. „4 F“ – boj (</a:t>
            </a:r>
            <a:r>
              <a:rPr lang="cs-CZ" dirty="0" err="1" smtClean="0"/>
              <a:t>fight</a:t>
            </a:r>
            <a:r>
              <a:rPr lang="cs-CZ" dirty="0" smtClean="0"/>
              <a:t>); útěk (</a:t>
            </a:r>
            <a:r>
              <a:rPr lang="cs-CZ" dirty="0" err="1" smtClean="0"/>
              <a:t>flight</a:t>
            </a:r>
            <a:r>
              <a:rPr lang="cs-CZ" dirty="0" smtClean="0"/>
              <a:t>); </a:t>
            </a:r>
            <a:r>
              <a:rPr lang="cs-CZ" dirty="0" err="1" smtClean="0"/>
              <a:t>obţiva</a:t>
            </a:r>
            <a:r>
              <a:rPr lang="cs-CZ" dirty="0" smtClean="0"/>
              <a:t> (</a:t>
            </a:r>
            <a:r>
              <a:rPr lang="cs-CZ" dirty="0" err="1" smtClean="0"/>
              <a:t>feeding</a:t>
            </a:r>
            <a:r>
              <a:rPr lang="cs-CZ" dirty="0" smtClean="0"/>
              <a:t> ) a sex (</a:t>
            </a:r>
            <a:r>
              <a:rPr lang="cs-CZ" dirty="0" err="1" smtClean="0"/>
              <a:t>reproduction</a:t>
            </a:r>
            <a:r>
              <a:rPr lang="cs-CZ" dirty="0" smtClean="0"/>
              <a:t>). Nezahrnuje emoce a vztahy.</a:t>
            </a:r>
          </a:p>
          <a:p>
            <a:pPr marL="0" indent="0">
              <a:buNone/>
            </a:pPr>
            <a:r>
              <a:rPr lang="cs-CZ" dirty="0" smtClean="0"/>
              <a:t>2) „</a:t>
            </a:r>
            <a:r>
              <a:rPr lang="cs-CZ" b="1" dirty="0" smtClean="0"/>
              <a:t>Savčí mozek</a:t>
            </a:r>
            <a:r>
              <a:rPr lang="cs-CZ" dirty="0" smtClean="0"/>
              <a:t>“ – zahrnuje emoce a vztahy, péči o potomky, kognitivní procesy, ale ty jsou nevědomé, konkrétní a značně rigidní (řízené pudy). Řídí „archetypální“ chování a prožívání.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Tyto dvě části tvoří tzv. „starý mozek/mysl“ a jsou dokonale funkčně propojeny. Uplatňují se ve stresu a jsou velmi rychlé, ovšem vůlí jen málo ovlivnitelné.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3) „</a:t>
            </a:r>
            <a:r>
              <a:rPr lang="cs-CZ" b="1" dirty="0" smtClean="0"/>
              <a:t>Lidský mozek</a:t>
            </a:r>
            <a:r>
              <a:rPr lang="cs-CZ" dirty="0" smtClean="0"/>
              <a:t>“- umožňuje „reflexi“ a „imaginaci“ – přemýšlet o sobě samotném, vžívat se do druhých, představovat si věci, které nejsou, ale mohly by být. Je zdrojem vědomí a je pomalý, lze jej ovšem vůlí ovlivnit.</a:t>
            </a:r>
          </a:p>
          <a:p>
            <a:pPr marL="0" indent="0">
              <a:buNone/>
            </a:pPr>
            <a:r>
              <a:rPr lang="cs-CZ" dirty="0" smtClean="0"/>
              <a:t>Také se označuje jako „nový mozek/mysl“ a se „starým mozkem“ není dosud zcela dokonale funkčně propojen, což může být příčinou řady psychických potíží, ale i sociálních problémů.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097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599</Words>
  <Application>Microsoft Office PowerPoint</Application>
  <PresentationFormat>Širokoúhlá obrazovka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Stres </vt:lpstr>
      <vt:lpstr>Cvičení 1</vt:lpstr>
      <vt:lpstr>Teoretické zakotvení </vt:lpstr>
      <vt:lpstr>Přínos Selyeho teorie  GAS</vt:lpstr>
      <vt:lpstr>Kritika </vt:lpstr>
      <vt:lpstr>Lazarusova teorie stresu </vt:lpstr>
      <vt:lpstr>Jedna metafora… </vt:lpstr>
      <vt:lpstr>Cvičení 2 </vt:lpstr>
      <vt:lpstr>Vysoké nároky? Co na to evoluční biologie?      (prof. Paul Gilbert – terapie soucitné mysli)  </vt:lpstr>
      <vt:lpstr>Tři hlavní emoční systémy mozku</vt:lpstr>
      <vt:lpstr>Tři hlavní emoční systémy mozku</vt:lpstr>
      <vt:lpstr>Jak na to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</dc:title>
  <dc:creator>Bartosova</dc:creator>
  <cp:lastModifiedBy>Bartosova</cp:lastModifiedBy>
  <cp:revision>4</cp:revision>
  <dcterms:created xsi:type="dcterms:W3CDTF">2016-10-22T05:55:57Z</dcterms:created>
  <dcterms:modified xsi:type="dcterms:W3CDTF">2016-10-22T06:16:50Z</dcterms:modified>
</cp:coreProperties>
</file>