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74" r:id="rId4"/>
    <p:sldId id="294" r:id="rId5"/>
    <p:sldId id="295" r:id="rId6"/>
    <p:sldId id="297" r:id="rId7"/>
    <p:sldId id="299" r:id="rId8"/>
    <p:sldId id="300" r:id="rId9"/>
    <p:sldId id="301" r:id="rId10"/>
    <p:sldId id="302" r:id="rId11"/>
    <p:sldId id="306" r:id="rId12"/>
    <p:sldId id="307" r:id="rId13"/>
    <p:sldId id="276" r:id="rId14"/>
    <p:sldId id="316" r:id="rId15"/>
    <p:sldId id="317" r:id="rId16"/>
    <p:sldId id="311" r:id="rId17"/>
    <p:sldId id="314" r:id="rId18"/>
    <p:sldId id="315" r:id="rId19"/>
    <p:sldId id="275" r:id="rId20"/>
    <p:sldId id="277" r:id="rId21"/>
    <p:sldId id="292" r:id="rId22"/>
    <p:sldId id="293" r:id="rId23"/>
    <p:sldId id="282" r:id="rId24"/>
    <p:sldId id="290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291" r:id="rId37"/>
    <p:sldId id="283" r:id="rId38"/>
    <p:sldId id="329" r:id="rId39"/>
    <p:sldId id="330" r:id="rId40"/>
    <p:sldId id="278" r:id="rId41"/>
    <p:sldId id="280" r:id="rId42"/>
    <p:sldId id="284" r:id="rId43"/>
    <p:sldId id="279" r:id="rId44"/>
    <p:sldId id="285" r:id="rId45"/>
    <p:sldId id="286" r:id="rId46"/>
    <p:sldId id="287" r:id="rId47"/>
    <p:sldId id="281" r:id="rId4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3312"/>
    <a:srgbClr val="34164A"/>
    <a:srgbClr val="00602B"/>
    <a:srgbClr val="0E1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1" autoAdjust="0"/>
    <p:restoredTop sz="94660"/>
  </p:normalViewPr>
  <p:slideViewPr>
    <p:cSldViewPr>
      <p:cViewPr>
        <p:scale>
          <a:sx n="70" d="100"/>
          <a:sy n="70" d="100"/>
        </p:scale>
        <p:origin x="-1818" y="-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CA3615F-FCD6-49A8-8F1D-B7ECF3F3A316}" type="datetimeFigureOut">
              <a:rPr lang="cs-CZ"/>
              <a:pPr>
                <a:defRPr/>
              </a:pPr>
              <a:t>2.12.2016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8DDA97F-0D93-41A6-94B2-5C8AE552C28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32407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1536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14B777-90C6-4A18-B436-765277EECF8B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FDF2A6-78F9-4F34-88BE-590AE9BC7B02}" type="slidenum">
              <a:rPr lang="cs-CZ" altLang="cs-CZ"/>
              <a:pPr/>
              <a:t>4</a:t>
            </a:fld>
            <a:endParaRPr lang="cs-CZ" alt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Budovy výstavba i provoz, patří mezi velké spotřebitele materiálových a energetických zdrojů. </a:t>
            </a:r>
          </a:p>
          <a:p>
            <a:r>
              <a:rPr lang="cs-CZ" altLang="cs-CZ"/>
              <a:t>V rámci svého životního cyklu spotřebovávají budovy přibližně 40 % veškeré vyprodukované energie ve vyspělých zemích, jsou zodpovědné za 30 % emisí CO2.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1556792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79388" y="64611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2A961-DBE6-4A38-892A-BB44C307A7DE}" type="datetime1">
              <a:rPr lang="cs-CZ"/>
              <a:pPr>
                <a:defRPr/>
              </a:pPr>
              <a:t>2.12.2016</a:t>
            </a:fld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8731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5657E-C8C7-4382-8BBB-269BD0496C7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D1B84-FB62-4AC8-8119-BC6E5CCCB29D}" type="datetime1">
              <a:rPr lang="cs-CZ"/>
              <a:pPr>
                <a:defRPr/>
              </a:pPr>
              <a:t>2.12.2016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904C2-0E58-4884-ADEE-FB74E885E2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9464A-1A4F-49AE-8860-80BC2C0AB947}" type="datetime1">
              <a:rPr lang="cs-CZ"/>
              <a:pPr>
                <a:defRPr/>
              </a:pPr>
              <a:t>2.12.2016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2D17D-80D5-4A33-9129-ED8045105C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825" y="0"/>
            <a:ext cx="8229600" cy="9810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50825" y="1052513"/>
            <a:ext cx="4105275" cy="50403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08500" y="1052513"/>
            <a:ext cx="4106863" cy="50403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>
          <a:xfrm>
            <a:off x="8532813" y="6286500"/>
            <a:ext cx="611187" cy="571500"/>
          </a:xfrm>
        </p:spPr>
        <p:txBody>
          <a:bodyPr/>
          <a:lstStyle>
            <a:lvl1pPr>
              <a:defRPr/>
            </a:lvl1pPr>
          </a:lstStyle>
          <a:p>
            <a:fld id="{BFF416A6-F220-417A-8D8F-6FE29F04BCA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6551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CAA80-CC8D-469C-86DF-160FFA24C740}" type="datetime1">
              <a:rPr lang="cs-CZ"/>
              <a:pPr>
                <a:defRPr/>
              </a:pPr>
              <a:t>2.12.2016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8EC9B-4C0C-4E9D-9A60-0B873C636A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30716-5D44-4CD4-9462-64DCC58A1270}" type="datetime1">
              <a:rPr lang="cs-CZ"/>
              <a:pPr>
                <a:defRPr/>
              </a:pPr>
              <a:t>2.12.2016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7A42E-15E4-46F2-B0CA-891C50B27B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7250E-37E7-48D0-88A0-C99DF845427B}" type="datetime1">
              <a:rPr lang="cs-CZ"/>
              <a:pPr>
                <a:defRPr/>
              </a:pPr>
              <a:t>2.12.2016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CDC88-29AD-4B91-8802-E7304DE8F9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D91D9-EA51-4F27-B13E-CCDF6024CE73}" type="datetime1">
              <a:rPr lang="cs-CZ"/>
              <a:pPr>
                <a:defRPr/>
              </a:pPr>
              <a:t>2.12.2016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F9D2A-79CC-4EC0-AF0F-6E9C83D647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CCF05-634E-4FA8-B211-4DE2007EA09B}" type="datetime1">
              <a:rPr lang="cs-CZ"/>
              <a:pPr>
                <a:defRPr/>
              </a:pPr>
              <a:t>2.12.2016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60DBF-3CF8-47F2-B579-4609A828DB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4EA3F-9EE6-4C73-996F-E33559D33A86}" type="datetime1">
              <a:rPr lang="cs-CZ"/>
              <a:pPr>
                <a:defRPr/>
              </a:pPr>
              <a:t>2.12.2016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93323-BFEE-4EDD-A3AF-14AACF40D38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9F22E-BAC8-45BC-906C-917A5AACACF4}" type="datetime1">
              <a:rPr lang="cs-CZ"/>
              <a:pPr>
                <a:defRPr/>
              </a:pPr>
              <a:t>2.12.2016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B7B61-66D2-4EC5-9344-83E6A763ED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024A9-E30D-4AA8-B63F-626A37BB3118}" type="datetime1">
              <a:rPr lang="cs-CZ"/>
              <a:pPr>
                <a:defRPr/>
              </a:pPr>
              <a:t>2.12.2016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62F3A-4C5E-455B-B2C1-3475146B35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4E9761-3D81-427D-82E7-4C4FCFC92264}" type="datetime1">
              <a:rPr lang="cs-CZ"/>
              <a:pPr>
                <a:defRPr/>
              </a:pPr>
              <a:t>2.12.2016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6C0358-D09A-4A4A-BDFA-3C11B781323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3850" y="549275"/>
            <a:ext cx="8569325" cy="57594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6000" dirty="0" err="1" smtClean="0">
                <a:solidFill>
                  <a:schemeClr val="tx1"/>
                </a:solidFill>
              </a:rPr>
              <a:t>Optimalizmus</a:t>
            </a:r>
            <a:endParaRPr lang="cs-CZ" sz="6000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3600" dirty="0" smtClean="0">
                <a:solidFill>
                  <a:schemeClr val="tx1"/>
                </a:solidFill>
              </a:rPr>
              <a:t>Jak stavět jednoduché a levné pasivní domy</a:t>
            </a:r>
            <a:endParaRPr lang="cs-CZ" sz="3600" dirty="0" smtClean="0">
              <a:solidFill>
                <a:schemeClr val="tx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4000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4000" dirty="0" smtClean="0">
                <a:solidFill>
                  <a:schemeClr val="tx1"/>
                </a:solidFill>
              </a:rPr>
              <a:t>Jiří Svoboda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4000" dirty="0" smtClean="0">
                <a:solidFill>
                  <a:schemeClr val="tx1"/>
                </a:solidFill>
              </a:rPr>
              <a:t>Ústav fyziky materiálů, AVČR </a:t>
            </a:r>
            <a:endParaRPr lang="cs-CZ" sz="4000" dirty="0">
              <a:solidFill>
                <a:schemeClr val="tx1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A51EBCF-7CF2-43B8-932F-8532185A665B}" type="slidenum">
              <a:rPr lang="cs-CZ"/>
              <a:pPr>
                <a:defRPr/>
              </a:pPr>
              <a:t>1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40489" y="-115380"/>
            <a:ext cx="8229600" cy="1143000"/>
          </a:xfrm>
        </p:spPr>
        <p:txBody>
          <a:bodyPr/>
          <a:lstStyle/>
          <a:p>
            <a:r>
              <a:rPr lang="cs-CZ" altLang="cs-CZ" sz="3200" dirty="0">
                <a:solidFill>
                  <a:srgbClr val="800000"/>
                </a:solidFill>
              </a:rPr>
              <a:t>Jaký dům má certifikát Pasivní?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1029" y="1910343"/>
            <a:ext cx="8364537" cy="5040313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dirty="0"/>
              <a:t>Požadavky:</a:t>
            </a:r>
          </a:p>
          <a:p>
            <a:r>
              <a:rPr lang="cs-CZ" altLang="cs-CZ" sz="2400" dirty="0"/>
              <a:t>roční potřeba tepla na vytápění: potřeba tepla na vytápění obytné plochy domu za rok  &lt; 15 kWh/(m².rok)</a:t>
            </a:r>
          </a:p>
          <a:p>
            <a:pPr>
              <a:lnSpc>
                <a:spcPct val="130000"/>
              </a:lnSpc>
            </a:pPr>
            <a:r>
              <a:rPr lang="cs-CZ" altLang="cs-CZ" sz="2400" dirty="0"/>
              <a:t>roční potřeba primární energie: primární energetická potřeba všech energií &lt; 120 kWh/(m².rok)</a:t>
            </a:r>
          </a:p>
          <a:p>
            <a:pPr>
              <a:lnSpc>
                <a:spcPct val="130000"/>
              </a:lnSpc>
            </a:pPr>
            <a:r>
              <a:rPr lang="cs-CZ" altLang="cs-CZ" sz="2400" dirty="0"/>
              <a:t>neprůvzdušnost budovy: 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cs-CZ" altLang="cs-CZ" sz="2400" dirty="0"/>
              <a:t>	při snížení tlaku vzduchu v budově o 50 Pa  oproti okolí může dojít k infiltraci maximálně 60 % objemu vzduchu celé budovy za 1 hodinu (n</a:t>
            </a:r>
            <a:r>
              <a:rPr lang="cs-CZ" altLang="cs-CZ" sz="2400" baseline="-25000" dirty="0"/>
              <a:t>50</a:t>
            </a:r>
            <a:r>
              <a:rPr lang="cs-CZ" altLang="cs-CZ" sz="2400" dirty="0"/>
              <a:t> &lt; 0,6 / hod). </a:t>
            </a:r>
          </a:p>
          <a:p>
            <a:pPr>
              <a:buFontTx/>
              <a:buNone/>
            </a:pPr>
            <a:r>
              <a:rPr lang="cs-CZ" altLang="cs-CZ" dirty="0"/>
              <a:t>    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370361" y="836712"/>
            <a:ext cx="82804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66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dirty="0">
                <a:latin typeface="+mn-lt"/>
                <a:cs typeface="+mn-cs"/>
              </a:rPr>
              <a:t>Stavební fyzik W</a:t>
            </a:r>
            <a:r>
              <a:rPr lang="cs-CZ" altLang="cs-CZ" sz="2400" dirty="0">
                <a:latin typeface="+mn-lt"/>
                <a:cs typeface="+mn-cs"/>
              </a:rPr>
              <a:t>. </a:t>
            </a:r>
            <a:r>
              <a:rPr lang="cs-CZ" altLang="cs-CZ" sz="2400" dirty="0" err="1">
                <a:latin typeface="+mn-lt"/>
                <a:cs typeface="+mn-cs"/>
              </a:rPr>
              <a:t>Feist</a:t>
            </a:r>
            <a:r>
              <a:rPr lang="cs-CZ" altLang="cs-CZ" sz="2400" dirty="0">
                <a:latin typeface="+mn-lt"/>
                <a:cs typeface="+mn-cs"/>
              </a:rPr>
              <a:t> </a:t>
            </a:r>
            <a:r>
              <a:rPr lang="cs-CZ" altLang="cs-CZ" sz="2400" dirty="0">
                <a:latin typeface="+mn-lt"/>
                <a:cs typeface="+mn-cs"/>
              </a:rPr>
              <a:t>vyšel ze zadání  postavit </a:t>
            </a:r>
            <a:r>
              <a:rPr lang="cs-CZ" altLang="cs-CZ" sz="2400" dirty="0" smtClean="0">
                <a:latin typeface="+mn-lt"/>
                <a:cs typeface="+mn-cs"/>
              </a:rPr>
              <a:t>dům tak, </a:t>
            </a:r>
            <a:r>
              <a:rPr lang="cs-CZ" altLang="cs-CZ" sz="2400" dirty="0">
                <a:latin typeface="+mn-lt"/>
                <a:cs typeface="+mn-cs"/>
              </a:rPr>
              <a:t>aby jej bylo možné vytápět  </a:t>
            </a:r>
            <a:r>
              <a:rPr lang="cs-CZ" altLang="cs-CZ" sz="2400" dirty="0" smtClean="0">
                <a:latin typeface="+mn-lt"/>
                <a:cs typeface="+mn-cs"/>
              </a:rPr>
              <a:t>teplovzdušně…</a:t>
            </a:r>
            <a:endParaRPr lang="cs-CZ" altLang="cs-CZ" sz="2400" dirty="0">
              <a:latin typeface="+mn-lt"/>
              <a:cs typeface="+mn-cs"/>
            </a:endParaRPr>
          </a:p>
          <a:p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55960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9563"/>
            <a:ext cx="7875587" cy="598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66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00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1938"/>
            <a:ext cx="7939087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66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45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Podnadpis 2"/>
          <p:cNvSpPr>
            <a:spLocks noGrp="1"/>
          </p:cNvSpPr>
          <p:nvPr>
            <p:ph type="subTitle" idx="1"/>
          </p:nvPr>
        </p:nvSpPr>
        <p:spPr>
          <a:xfrm>
            <a:off x="198438" y="115888"/>
            <a:ext cx="8697912" cy="6408737"/>
          </a:xfrm>
        </p:spPr>
        <p:txBody>
          <a:bodyPr/>
          <a:lstStyle/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2. </a:t>
            </a:r>
            <a:r>
              <a:rPr lang="cs-CZ" sz="2400" dirty="0" smtClean="0">
                <a:solidFill>
                  <a:schemeClr val="tx1"/>
                </a:solidFill>
              </a:rPr>
              <a:t>STAVEBNÍ SYSTÉMY PRO PASIVNÍ DOMY</a:t>
            </a:r>
          </a:p>
          <a:p>
            <a:pPr algn="l">
              <a:spcBef>
                <a:spcPct val="0"/>
              </a:spcBef>
            </a:pPr>
            <a:endParaRPr lang="cs-CZ" sz="1200" dirty="0" smtClean="0">
              <a:solidFill>
                <a:schemeClr val="tx1"/>
              </a:solidFill>
            </a:endParaRPr>
          </a:p>
          <a:p>
            <a:pPr algn="l">
              <a:spcBef>
                <a:spcPct val="0"/>
              </a:spcBef>
            </a:pPr>
            <a:r>
              <a:rPr lang="cs-CZ" sz="2000" dirty="0" smtClean="0">
                <a:solidFill>
                  <a:schemeClr val="tx1"/>
                </a:solidFill>
              </a:rPr>
              <a:t>Masivní stavby – 24 cm cihla či </a:t>
            </a:r>
            <a:r>
              <a:rPr lang="cs-CZ" sz="2000" dirty="0" err="1" smtClean="0">
                <a:solidFill>
                  <a:schemeClr val="tx1"/>
                </a:solidFill>
              </a:rPr>
              <a:t>porobeton</a:t>
            </a:r>
            <a:r>
              <a:rPr lang="cs-CZ" sz="2000" dirty="0" smtClean="0">
                <a:solidFill>
                  <a:schemeClr val="tx1"/>
                </a:solidFill>
              </a:rPr>
              <a:t> + 30-35 cm šedý EPS </a:t>
            </a:r>
          </a:p>
          <a:p>
            <a:pPr algn="l">
              <a:spcBef>
                <a:spcPct val="0"/>
              </a:spcBef>
            </a:pPr>
            <a:r>
              <a:rPr lang="cs-CZ" sz="2000" dirty="0" smtClean="0">
                <a:solidFill>
                  <a:schemeClr val="tx1"/>
                </a:solidFill>
              </a:rPr>
              <a:t>Dřevostavby – dřevo má výbornou nosnost, dost místa pro minerální vatu</a:t>
            </a:r>
          </a:p>
          <a:p>
            <a:pPr algn="l">
              <a:spcBef>
                <a:spcPct val="0"/>
              </a:spcBef>
            </a:pPr>
            <a:r>
              <a:rPr lang="cs-CZ" sz="2000" dirty="0" smtClean="0">
                <a:solidFill>
                  <a:schemeClr val="tx1"/>
                </a:solidFill>
              </a:rPr>
              <a:t>Nejlevnější a nejhezčí je strop z trámů a palubek</a:t>
            </a:r>
          </a:p>
          <a:p>
            <a:pPr algn="l">
              <a:spcBef>
                <a:spcPct val="0"/>
              </a:spcBef>
            </a:pPr>
            <a:r>
              <a:rPr lang="cs-CZ" sz="2000" dirty="0" smtClean="0">
                <a:solidFill>
                  <a:schemeClr val="tx1"/>
                </a:solidFill>
              </a:rPr>
              <a:t>1kg dřeva = 1kg oceli = 30 kg betonu = 30 kg cihel </a:t>
            </a:r>
          </a:p>
        </p:txBody>
      </p:sp>
      <p:pic>
        <p:nvPicPr>
          <p:cNvPr id="33794" name="Picture 2" descr="photo102.jpg"/>
          <p:cNvPicPr>
            <a:picLocks noChangeAspect="1" noChangeArrowheads="1"/>
          </p:cNvPicPr>
          <p:nvPr/>
        </p:nvPicPr>
        <p:blipFill>
          <a:blip r:embed="rId2"/>
          <a:srcRect t="4401" b="22000"/>
          <a:stretch>
            <a:fillRect/>
          </a:stretch>
        </p:blipFill>
        <p:spPr bwMode="auto">
          <a:xfrm>
            <a:off x="428625" y="2060575"/>
            <a:ext cx="8237538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192D14-A5E3-4155-9A15-407D00853C4B}" type="slidenum">
              <a:rPr lang="cs-CZ"/>
              <a:pPr>
                <a:defRPr/>
              </a:pPr>
              <a:t>13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photo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2205038"/>
            <a:ext cx="61087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photo1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497513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Přímá spojnice se šipkou 3"/>
          <p:cNvCxnSpPr/>
          <p:nvPr/>
        </p:nvCxnSpPr>
        <p:spPr>
          <a:xfrm flipH="1">
            <a:off x="4932363" y="333375"/>
            <a:ext cx="1800225" cy="3311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H="1">
            <a:off x="3563938" y="188913"/>
            <a:ext cx="2376487" cy="187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76C04-3A56-4982-86DA-18E920EC458F}" type="slidenum">
              <a:rPr lang="cs-CZ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874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213" y="549275"/>
            <a:ext cx="7991475" cy="57594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</p:txBody>
      </p:sp>
      <p:pic>
        <p:nvPicPr>
          <p:cNvPr id="35842" name="Picture 2" descr="photo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B72E75-9AB3-4EC3-B4D8-E6C3768EFB36}" type="slidenum">
              <a:rPr lang="cs-CZ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48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 descr="photo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96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45518" y="55563"/>
            <a:ext cx="8229600" cy="925165"/>
          </a:xfrm>
        </p:spPr>
        <p:txBody>
          <a:bodyPr/>
          <a:lstStyle/>
          <a:p>
            <a:r>
              <a:rPr lang="cs-CZ" altLang="cs-CZ" dirty="0"/>
              <a:t>A co paneláky?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052736"/>
            <a:ext cx="8229600" cy="4525963"/>
          </a:xfrm>
        </p:spPr>
        <p:txBody>
          <a:bodyPr/>
          <a:lstStyle/>
          <a:p>
            <a:r>
              <a:rPr lang="cs-CZ" altLang="cs-CZ" sz="2400" dirty="0"/>
              <a:t>Panelové domy jsou úžasné objekty pro rekonstrukci na pasivní standard i bez použití rekuperace, což vyžaduje zaplatit na byt asi 30 000 Kč navíc</a:t>
            </a:r>
          </a:p>
          <a:p>
            <a:r>
              <a:rPr lang="cs-CZ" altLang="cs-CZ" sz="2400" dirty="0"/>
              <a:t>Navýšení investice do pasivního standardu se zaplatí za 10 let a dalších 40 let bude přinášet úspory</a:t>
            </a:r>
          </a:p>
          <a:p>
            <a:r>
              <a:rPr lang="cs-CZ" altLang="cs-CZ" sz="2400" dirty="0"/>
              <a:t>Klasická rekuperace je drahá a nerentabilní, nově je vyvíjen systém pro rekuperaci tepla z odsávaného vzduchu použitého na předehřev vody – asi 5-letá návratnost – takto se získá za celý rok více tepla, než se spotřebuje ročně na topení</a:t>
            </a:r>
          </a:p>
          <a:p>
            <a:r>
              <a:rPr lang="cs-CZ" altLang="cs-CZ" sz="2400" dirty="0"/>
              <a:t>Jednoduchá změna zdroje tepla např. TČ  – v létě klimatizace paneláku – radiátory jako zdroj tepla pro ohřev vody pomocí TČ.  </a:t>
            </a:r>
          </a:p>
          <a:p>
            <a:r>
              <a:rPr lang="cs-CZ" altLang="cs-CZ" sz="2400" dirty="0"/>
              <a:t>Zjevná neochota v této oblasti zkoumat – je třeba zachovat dostatečný odběr tepla z tepláren.</a:t>
            </a:r>
          </a:p>
          <a:p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68477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1400174"/>
            <a:ext cx="5580063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2483768" y="476672"/>
            <a:ext cx="6336704" cy="295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cs-CZ" altLang="cs-CZ" sz="2800" b="1" dirty="0">
                <a:latin typeface="Arial Narrow" pitchFamily="34" charset="0"/>
              </a:rPr>
              <a:t>Pasivní domy lze stavět pomocí běžných stavebních technologií bez navýšení nákladů</a:t>
            </a:r>
            <a:r>
              <a:rPr lang="cs-CZ" altLang="cs-CZ" sz="2000" b="1" dirty="0">
                <a:latin typeface="Arial Narrow" pitchFamily="34" charset="0"/>
              </a:rPr>
              <a:t> </a:t>
            </a:r>
          </a:p>
          <a:p>
            <a:pPr eaLnBrk="0" hangingPunct="0">
              <a:lnSpc>
                <a:spcPct val="150000"/>
              </a:lnSpc>
            </a:pPr>
            <a:r>
              <a:rPr lang="cs-CZ" altLang="cs-CZ" sz="2000" b="1" i="1" dirty="0">
                <a:latin typeface="Arial Narrow" pitchFamily="34" charset="0"/>
              </a:rPr>
              <a:t>(platnost tvrzení je omezena pouze na </a:t>
            </a:r>
            <a:r>
              <a:rPr lang="cs-CZ" altLang="cs-CZ" sz="2000" b="1" i="1" dirty="0" smtClean="0">
                <a:latin typeface="Arial Narrow" pitchFamily="34" charset="0"/>
              </a:rPr>
              <a:t>většinu </a:t>
            </a:r>
            <a:r>
              <a:rPr lang="cs-CZ" altLang="cs-CZ" sz="2000" b="1" i="1" dirty="0">
                <a:latin typeface="Arial Narrow" pitchFamily="34" charset="0"/>
              </a:rPr>
              <a:t>případů).</a:t>
            </a:r>
            <a:r>
              <a:rPr lang="cs-CZ" altLang="cs-CZ" sz="2000" b="1" dirty="0">
                <a:latin typeface="Arial Narrow" pitchFamily="34" charset="0"/>
              </a:rPr>
              <a:t> </a:t>
            </a:r>
          </a:p>
          <a:p>
            <a:pPr eaLnBrk="0" hangingPunct="0">
              <a:lnSpc>
                <a:spcPct val="150000"/>
              </a:lnSpc>
            </a:pPr>
            <a:endParaRPr lang="cs-CZ" altLang="cs-CZ" sz="20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196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0825" y="333375"/>
            <a:ext cx="8497888" cy="5832475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b="1" dirty="0" smtClean="0">
                <a:solidFill>
                  <a:schemeClr val="tx1"/>
                </a:solidFill>
              </a:rPr>
              <a:t>Příklady  zaběhaného konzervativního myšlení projektantů</a:t>
            </a: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400" b="1" dirty="0" smtClean="0">
              <a:solidFill>
                <a:schemeClr val="tx1"/>
              </a:solidFill>
            </a:endParaRP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Reakce na zpřísňování norem na tepelnou ochranu budov</a:t>
            </a:r>
          </a:p>
          <a:p>
            <a:pPr marL="628650" indent="-342900" algn="l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Stále tlustší cihla, bloky s vyšším tepelným odporem</a:t>
            </a:r>
          </a:p>
          <a:p>
            <a:pPr marL="628650" indent="-342900" algn="l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Tlustá cihla + tenký polystyren</a:t>
            </a:r>
          </a:p>
          <a:p>
            <a:pPr marL="628650" indent="-342900" algn="l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♥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Tenká cihla + tlustý polystyren </a:t>
            </a:r>
          </a:p>
          <a:p>
            <a:pPr marL="285750"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 algn="l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Pořád se uplatňují okna s dvojitým zasklením </a:t>
            </a:r>
          </a:p>
          <a:p>
            <a:pPr marL="342900" indent="-342900" algn="l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Se zlepšováním izolace se nezlevňuje otopný systém</a:t>
            </a:r>
          </a:p>
          <a:p>
            <a:pPr marL="342900" indent="-342900" algn="l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Chybí nadhled nad celkovou koncepcí pasivního domu</a:t>
            </a:r>
          </a:p>
          <a:p>
            <a:pPr marL="342900" indent="-342900" algn="l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Projektuje se </a:t>
            </a:r>
            <a:r>
              <a:rPr lang="cs-CZ" sz="2400" dirty="0">
                <a:solidFill>
                  <a:schemeClr val="tx1"/>
                </a:solidFill>
              </a:rPr>
              <a:t>na </a:t>
            </a:r>
            <a:r>
              <a:rPr lang="cs-CZ" sz="2400" dirty="0" smtClean="0">
                <a:solidFill>
                  <a:schemeClr val="tx1"/>
                </a:solidFill>
              </a:rPr>
              <a:t>základě „spolupráce“ s výrobci a dodavateli</a:t>
            </a: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BBAF56F-FA82-49DB-9C56-813C99BA3C1C}" type="slidenum">
              <a:rPr lang="cs-CZ"/>
              <a:pPr>
                <a:defRPr/>
              </a:pPr>
              <a:t>19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51146" y="1434058"/>
            <a:ext cx="8280400" cy="489684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800" b="1" dirty="0" smtClean="0">
                <a:solidFill>
                  <a:schemeClr val="tx1"/>
                </a:solidFill>
              </a:rPr>
              <a:t>1</a:t>
            </a:r>
            <a:r>
              <a:rPr lang="cs-CZ" sz="2800" b="1" dirty="0">
                <a:solidFill>
                  <a:schemeClr val="tx1"/>
                </a:solidFill>
              </a:rPr>
              <a:t>. </a:t>
            </a:r>
            <a:r>
              <a:rPr lang="cs-CZ" sz="2800" b="1" dirty="0" smtClean="0">
                <a:solidFill>
                  <a:schemeClr val="tx1"/>
                </a:solidFill>
              </a:rPr>
              <a:t>ÚVOD</a:t>
            </a:r>
            <a:endParaRPr lang="cs-CZ" sz="2800" b="1" dirty="0">
              <a:solidFill>
                <a:schemeClr val="tx1"/>
              </a:solidFill>
            </a:endParaRP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800" b="1" dirty="0" smtClean="0">
                <a:solidFill>
                  <a:schemeClr val="tx1"/>
                </a:solidFill>
              </a:rPr>
              <a:t>2. </a:t>
            </a:r>
            <a:r>
              <a:rPr lang="cs-CZ" sz="2800" b="1" dirty="0">
                <a:solidFill>
                  <a:schemeClr val="tx1"/>
                </a:solidFill>
              </a:rPr>
              <a:t>STAVEBNÍ SYSTÉMY PRO PASIVNÍ </a:t>
            </a:r>
            <a:r>
              <a:rPr lang="cs-CZ" sz="2800" b="1" dirty="0" smtClean="0">
                <a:solidFill>
                  <a:schemeClr val="tx1"/>
                </a:solidFill>
              </a:rPr>
              <a:t>DOMY</a:t>
            </a: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800" b="1" dirty="0" smtClean="0">
                <a:solidFill>
                  <a:schemeClr val="tx1"/>
                </a:solidFill>
              </a:rPr>
              <a:t>3. </a:t>
            </a:r>
            <a:r>
              <a:rPr lang="cs-CZ" sz="2800" b="1" dirty="0">
                <a:solidFill>
                  <a:schemeClr val="tx1"/>
                </a:solidFill>
              </a:rPr>
              <a:t>PASIVNÍ STAVITELSTVÍ JDE POŘÁD </a:t>
            </a:r>
            <a:r>
              <a:rPr lang="cs-CZ" sz="2800" b="1" dirty="0" smtClean="0">
                <a:solidFill>
                  <a:schemeClr val="tx1"/>
                </a:solidFill>
              </a:rPr>
              <a:t>DÁL</a:t>
            </a:r>
          </a:p>
          <a:p>
            <a:pPr marL="447675" indent="-447675"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800" b="1" dirty="0" smtClean="0">
                <a:solidFill>
                  <a:schemeClr val="tx1"/>
                </a:solidFill>
              </a:rPr>
              <a:t>4. TOPENÍ, KLIMATIZACE A OHŘEV VODY V PASIVNÍM DOMĚ, DALŠÍ TZB</a:t>
            </a:r>
            <a:endParaRPr lang="cs-CZ" sz="2800" b="1" dirty="0" smtClean="0">
              <a:solidFill>
                <a:schemeClr val="tx1"/>
              </a:solidFill>
            </a:endParaRP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800" b="1" dirty="0" smtClean="0">
                <a:solidFill>
                  <a:schemeClr val="tx1"/>
                </a:solidFill>
              </a:rPr>
              <a:t>5. </a:t>
            </a:r>
            <a:r>
              <a:rPr lang="cs-CZ" sz="2800" b="1" dirty="0" smtClean="0">
                <a:solidFill>
                  <a:schemeClr val="tx1"/>
                </a:solidFill>
              </a:rPr>
              <a:t>CÍLE </a:t>
            </a:r>
            <a:r>
              <a:rPr lang="cs-CZ" sz="2800" b="1" dirty="0" smtClean="0">
                <a:solidFill>
                  <a:schemeClr val="tx1"/>
                </a:solidFill>
              </a:rPr>
              <a:t>OPTIMALIZMU </a:t>
            </a:r>
            <a:endParaRPr lang="cs-CZ" sz="2800" b="1" dirty="0" smtClean="0">
              <a:solidFill>
                <a:schemeClr val="tx1"/>
              </a:solidFill>
            </a:endParaRP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400" b="1" dirty="0">
              <a:solidFill>
                <a:schemeClr val="tx1"/>
              </a:solidFill>
            </a:endParaRP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400" b="1" dirty="0">
              <a:solidFill>
                <a:schemeClr val="tx1"/>
              </a:solidFill>
            </a:endParaRP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CF74C49-1729-4B0E-B075-F82876264EEB}" type="slidenum">
              <a:rPr lang="cs-CZ"/>
              <a:pPr>
                <a:defRPr/>
              </a:pPr>
              <a:t>2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0825" y="188913"/>
            <a:ext cx="8713788" cy="6408737"/>
          </a:xfrm>
        </p:spPr>
        <p:txBody>
          <a:bodyPr rtlCol="0">
            <a:normAutofit lnSpcReduction="10000"/>
          </a:bodyPr>
          <a:lstStyle/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b="1" dirty="0" smtClean="0">
                <a:solidFill>
                  <a:schemeClr val="tx1"/>
                </a:solidFill>
              </a:rPr>
              <a:t>3. </a:t>
            </a:r>
            <a:r>
              <a:rPr lang="cs-CZ" sz="2400" b="1" dirty="0" smtClean="0">
                <a:solidFill>
                  <a:schemeClr val="tx1"/>
                </a:solidFill>
              </a:rPr>
              <a:t>PASIVNÍ STAVITELSTVÍ JDE POŘÁD DÁL</a:t>
            </a: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000" dirty="0" smtClean="0">
              <a:solidFill>
                <a:schemeClr val="tx1"/>
              </a:solidFill>
            </a:endParaRP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Vývoj = zjednodušování a zlevňování při zachování kvality 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Je třeba se poučovat z nedostatků („</a:t>
            </a:r>
            <a:r>
              <a:rPr lang="cs-CZ" sz="2400" dirty="0" err="1" smtClean="0">
                <a:solidFill>
                  <a:schemeClr val="tx1"/>
                </a:solidFill>
              </a:rPr>
              <a:t>popická</a:t>
            </a:r>
            <a:r>
              <a:rPr lang="cs-CZ" sz="2400" dirty="0" smtClean="0">
                <a:solidFill>
                  <a:schemeClr val="tx1"/>
                </a:solidFill>
              </a:rPr>
              <a:t> dřevostavba“)</a:t>
            </a:r>
          </a:p>
          <a:p>
            <a:pPr marL="534988" indent="-179388" algn="l" fontAlgn="auto">
              <a:spcAft>
                <a:spcPts val="0"/>
              </a:spcAft>
              <a:buSzPct val="75000"/>
              <a:buFont typeface="Courier New" panose="02070309020205020404" pitchFamily="49" charset="0"/>
              <a:buChar char="o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Poměrně velká pracnost výroby a izolace vazníků</a:t>
            </a:r>
          </a:p>
          <a:p>
            <a:pPr marL="534988" indent="-179388" algn="l" fontAlgn="auto">
              <a:spcAft>
                <a:spcPts val="0"/>
              </a:spcAft>
              <a:buSzPct val="75000"/>
              <a:buFont typeface="Courier New" panose="02070309020205020404" pitchFamily="49" charset="0"/>
              <a:buChar char="o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Poměrně velké náklady i pracnost vnitřního a vnějšího opláštění</a:t>
            </a:r>
          </a:p>
          <a:p>
            <a:pPr marL="534988" indent="-179388" algn="l" fontAlgn="auto">
              <a:spcAft>
                <a:spcPts val="0"/>
              </a:spcAft>
              <a:buSzPct val="75000"/>
              <a:buFont typeface="Courier New" panose="02070309020205020404" pitchFamily="49" charset="0"/>
              <a:buChar char="o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Poměrně složitá a drahá střecha </a:t>
            </a:r>
          </a:p>
          <a:p>
            <a:pPr marL="534988" indent="-179388" algn="l" fontAlgn="auto">
              <a:spcAft>
                <a:spcPts val="0"/>
              </a:spcAft>
              <a:buSzPct val="75000"/>
              <a:buFont typeface="Courier New" panose="02070309020205020404" pitchFamily="49" charset="0"/>
              <a:buChar char="o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Technické vybavení je možné zlevnit a zjednodušit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Je třeba využít </a:t>
            </a:r>
            <a:r>
              <a:rPr lang="cs-CZ" sz="2400" dirty="0" smtClean="0">
                <a:solidFill>
                  <a:schemeClr val="tx2">
                    <a:lumMod val="75000"/>
                  </a:schemeClr>
                </a:solidFill>
              </a:rPr>
              <a:t>synergie technického vybavení a výborné izolace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Docílit nadstandardní komfort a kvalitu minimálními prostředky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Toto plně funkční „optimální“ řešení nabízet jako základ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Kdo to chce jinak, připlatí si 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Zákazník by se měl stát pánem, nikoliv obětí svévole „odborníků“ </a:t>
            </a: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1200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800" b="1" dirty="0" smtClean="0">
                <a:solidFill>
                  <a:schemeClr val="tx1"/>
                </a:solidFill>
              </a:rPr>
              <a:t>Vznik pasivního funkcionalismu (</a:t>
            </a:r>
            <a:r>
              <a:rPr lang="cs-CZ" sz="2800" b="1" dirty="0" err="1" smtClean="0">
                <a:solidFill>
                  <a:schemeClr val="tx1"/>
                </a:solidFill>
              </a:rPr>
              <a:t>optimalizmu</a:t>
            </a:r>
            <a:r>
              <a:rPr lang="cs-CZ" sz="2800" b="1" dirty="0" smtClean="0">
                <a:solidFill>
                  <a:schemeClr val="tx1"/>
                </a:solidFill>
              </a:rPr>
              <a:t>), příručku lze </a:t>
            </a:r>
            <a:r>
              <a:rPr lang="cs-CZ" sz="2800" b="1" dirty="0" err="1" smtClean="0">
                <a:solidFill>
                  <a:schemeClr val="tx1"/>
                </a:solidFill>
              </a:rPr>
              <a:t>vygůglit</a:t>
            </a:r>
            <a:endParaRPr lang="cs-CZ" sz="2800" b="1" dirty="0">
              <a:solidFill>
                <a:schemeClr val="tx1"/>
              </a:solidFill>
            </a:endParaRPr>
          </a:p>
        </p:txBody>
      </p:sp>
      <p:sp>
        <p:nvSpPr>
          <p:cNvPr id="2" name="Veselý obličej 1"/>
          <p:cNvSpPr/>
          <p:nvPr/>
        </p:nvSpPr>
        <p:spPr>
          <a:xfrm>
            <a:off x="4319588" y="4508500"/>
            <a:ext cx="468312" cy="417513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lačítko akce: Domů 3">
            <a:hlinkClick r:id="" action="ppaction://hlinkshowjump?jump=firstslide" highlightClick="1"/>
          </p:cNvPr>
          <p:cNvSpPr/>
          <p:nvPr/>
        </p:nvSpPr>
        <p:spPr>
          <a:xfrm>
            <a:off x="7885113" y="260350"/>
            <a:ext cx="1008062" cy="936625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9C661E-F987-4539-ABE8-EC150A17086C}" type="slidenum">
              <a:rPr lang="cs-CZ"/>
              <a:pPr>
                <a:defRPr/>
              </a:pPr>
              <a:t>20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213" y="549275"/>
            <a:ext cx="7991475" cy="57594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476250"/>
            <a:ext cx="7848600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ovéPole 1"/>
          <p:cNvSpPr txBox="1">
            <a:spLocks noChangeArrowheads="1"/>
          </p:cNvSpPr>
          <p:nvPr/>
        </p:nvSpPr>
        <p:spPr bwMode="auto">
          <a:xfrm>
            <a:off x="827088" y="476250"/>
            <a:ext cx="7181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latin typeface="Calibri" pitchFamily="34" charset="0"/>
              </a:rPr>
              <a:t>Vazníky se příliš pracně izolovaly, je třeba zjednodušovat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1E565C-7F21-4B99-8891-FAA64D3B0662}" type="slidenum">
              <a:rPr lang="cs-CZ"/>
              <a:pPr>
                <a:defRPr/>
              </a:pPr>
              <a:t>21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213" y="549275"/>
            <a:ext cx="7991475" cy="57594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888"/>
            <a:ext cx="11772900" cy="700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ovéPole 1"/>
          <p:cNvSpPr txBox="1">
            <a:spLocks noChangeArrowheads="1"/>
          </p:cNvSpPr>
          <p:nvPr/>
        </p:nvSpPr>
        <p:spPr bwMode="auto">
          <a:xfrm>
            <a:off x="3203575" y="1125538"/>
            <a:ext cx="2828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latin typeface="Calibri" pitchFamily="34" charset="0"/>
              </a:rPr>
              <a:t>Dvě varianty vazníků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C71C3D-561E-4B2A-8FDD-8255F7C70668}" type="slidenum">
              <a:rPr lang="cs-CZ"/>
              <a:pPr>
                <a:defRPr/>
              </a:pPr>
              <a:t>22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57338"/>
            <a:ext cx="7772400" cy="1470025"/>
          </a:xfrm>
        </p:spPr>
        <p:txBody>
          <a:bodyPr/>
          <a:lstStyle/>
          <a:p>
            <a:endParaRPr lang="cs-CZ" altLang="cs-CZ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altLang="cs-CZ"/>
          </a:p>
        </p:txBody>
      </p:sp>
      <p:pic>
        <p:nvPicPr>
          <p:cNvPr id="39939" name="Picture 4" descr="160310_vaznik_001-Mod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396413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ovéPole 1"/>
          <p:cNvSpPr txBox="1">
            <a:spLocks noChangeArrowheads="1"/>
          </p:cNvSpPr>
          <p:nvPr/>
        </p:nvSpPr>
        <p:spPr bwMode="auto">
          <a:xfrm>
            <a:off x="4219575" y="4537075"/>
            <a:ext cx="45227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latin typeface="Calibri" pitchFamily="34" charset="0"/>
              </a:rPr>
              <a:t>Plně dostačující statika pro 2 patra</a:t>
            </a:r>
          </a:p>
          <a:p>
            <a:r>
              <a:rPr lang="cs-CZ" sz="2400" dirty="0">
                <a:latin typeface="Calibri" pitchFamily="34" charset="0"/>
              </a:rPr>
              <a:t>Dvojnásobný tepelný odpor oproti </a:t>
            </a:r>
          </a:p>
          <a:p>
            <a:r>
              <a:rPr lang="cs-CZ" sz="2400" dirty="0">
                <a:latin typeface="Calibri" pitchFamily="34" charset="0"/>
              </a:rPr>
              <a:t>normě pro pasivní dům</a:t>
            </a:r>
          </a:p>
          <a:p>
            <a:r>
              <a:rPr lang="cs-CZ" sz="2400" dirty="0">
                <a:latin typeface="Calibri" pitchFamily="34" charset="0"/>
              </a:rPr>
              <a:t>Materiál </a:t>
            </a:r>
            <a:r>
              <a:rPr lang="cs-CZ" sz="2400" dirty="0" smtClean="0">
                <a:latin typeface="Calibri" pitchFamily="34" charset="0"/>
              </a:rPr>
              <a:t>1000 </a:t>
            </a:r>
            <a:r>
              <a:rPr lang="cs-CZ" sz="2400" dirty="0">
                <a:latin typeface="Calibri" pitchFamily="34" charset="0"/>
              </a:rPr>
              <a:t>Kč/m</a:t>
            </a:r>
            <a:r>
              <a:rPr lang="cs-CZ" sz="2400" baseline="30000" dirty="0">
                <a:latin typeface="Calibri" pitchFamily="34" charset="0"/>
              </a:rPr>
              <a:t>2</a:t>
            </a:r>
          </a:p>
          <a:p>
            <a:r>
              <a:rPr lang="cs-CZ" sz="2400" dirty="0">
                <a:latin typeface="Calibri" pitchFamily="34" charset="0"/>
              </a:rPr>
              <a:t>Nižší pracnost než běžně</a:t>
            </a:r>
          </a:p>
          <a:p>
            <a:r>
              <a:rPr lang="cs-CZ" sz="2400" dirty="0">
                <a:latin typeface="Calibri" pitchFamily="34" charset="0"/>
              </a:rPr>
              <a:t>250m</a:t>
            </a:r>
            <a:r>
              <a:rPr lang="cs-CZ" sz="2400" baseline="30000" dirty="0">
                <a:latin typeface="Calibri" pitchFamily="34" charset="0"/>
              </a:rPr>
              <a:t>2</a:t>
            </a:r>
            <a:r>
              <a:rPr lang="cs-CZ" sz="2400" dirty="0">
                <a:latin typeface="Calibri" pitchFamily="34" charset="0"/>
              </a:rPr>
              <a:t> x </a:t>
            </a:r>
            <a:r>
              <a:rPr lang="cs-CZ" sz="2400" dirty="0" smtClean="0">
                <a:latin typeface="Calibri" pitchFamily="34" charset="0"/>
              </a:rPr>
              <a:t>1000 </a:t>
            </a:r>
            <a:r>
              <a:rPr lang="cs-CZ" sz="2400" dirty="0">
                <a:latin typeface="Calibri" pitchFamily="34" charset="0"/>
              </a:rPr>
              <a:t>Kč/m</a:t>
            </a:r>
            <a:r>
              <a:rPr lang="cs-CZ" sz="2400" baseline="30000" dirty="0">
                <a:latin typeface="Calibri" pitchFamily="34" charset="0"/>
              </a:rPr>
              <a:t>2 </a:t>
            </a:r>
            <a:r>
              <a:rPr lang="cs-CZ" sz="2400" dirty="0">
                <a:latin typeface="Calibri" pitchFamily="34" charset="0"/>
              </a:rPr>
              <a:t>= </a:t>
            </a:r>
            <a:r>
              <a:rPr lang="cs-CZ" sz="2400" dirty="0" smtClean="0">
                <a:latin typeface="Calibri" pitchFamily="34" charset="0"/>
              </a:rPr>
              <a:t>250 </a:t>
            </a:r>
            <a:r>
              <a:rPr lang="cs-CZ" sz="2400" dirty="0">
                <a:latin typeface="Calibri" pitchFamily="34" charset="0"/>
              </a:rPr>
              <a:t>000 Kč</a:t>
            </a:r>
          </a:p>
        </p:txBody>
      </p:sp>
      <p:sp>
        <p:nvSpPr>
          <p:cNvPr id="39941" name="TextovéPole 2"/>
          <p:cNvSpPr txBox="1">
            <a:spLocks noChangeArrowheads="1"/>
          </p:cNvSpPr>
          <p:nvPr/>
        </p:nvSpPr>
        <p:spPr bwMode="auto">
          <a:xfrm>
            <a:off x="755650" y="476250"/>
            <a:ext cx="6929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latin typeface="Calibri" pitchFamily="34" charset="0"/>
              </a:rPr>
              <a:t>Řešení obvodové stěny dřevostavby pasivního domu</a:t>
            </a:r>
            <a:r>
              <a:rPr lang="cs-CZ" sz="2400">
                <a:latin typeface="Calibri" pitchFamily="34" charset="0"/>
              </a:rPr>
              <a:t>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FD9BDB-78FA-47AE-BC6D-62247606A8DF}" type="slidenum">
              <a:rPr lang="cs-CZ"/>
              <a:pPr>
                <a:defRPr/>
              </a:pPr>
              <a:t>23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213" y="549275"/>
            <a:ext cx="7991475" cy="57594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</p:txBody>
      </p:sp>
      <p:pic>
        <p:nvPicPr>
          <p:cNvPr id="40962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95438" y="292100"/>
            <a:ext cx="11225213" cy="793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ovéPole 3"/>
          <p:cNvSpPr txBox="1">
            <a:spLocks noChangeArrowheads="1"/>
          </p:cNvSpPr>
          <p:nvPr/>
        </p:nvSpPr>
        <p:spPr bwMode="auto">
          <a:xfrm>
            <a:off x="684213" y="292100"/>
            <a:ext cx="3879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latin typeface="Calibri" pitchFamily="34" charset="0"/>
              </a:rPr>
              <a:t>Nový vazník ve 3-D zobrazení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A3F89C-C800-4A66-90DF-A5A62C7B6A04}" type="slidenum">
              <a:rPr lang="cs-CZ"/>
              <a:pPr>
                <a:defRPr/>
              </a:pPr>
              <a:t>24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8EC9B-4C0C-4E9D-9A60-0B873C636AD9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21296"/>
            <a:ext cx="9505056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28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8EC9B-4C0C-4E9D-9A60-0B873C636AD9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60987"/>
            <a:ext cx="9396536" cy="626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77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8EC9B-4C0C-4E9D-9A60-0B873C636AD9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5"/>
            <a:ext cx="9252520" cy="616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38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8EC9B-4C0C-4E9D-9A60-0B873C636AD9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15181"/>
            <a:ext cx="9252520" cy="616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67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8EC9B-4C0C-4E9D-9A60-0B873C636AD9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60"/>
            <a:ext cx="9634314" cy="642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6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504" y="165100"/>
            <a:ext cx="8640763" cy="669290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b="1" dirty="0" smtClean="0">
                <a:solidFill>
                  <a:schemeClr val="tx1"/>
                </a:solidFill>
              </a:rPr>
              <a:t>1. </a:t>
            </a:r>
            <a:r>
              <a:rPr lang="cs-CZ" sz="2400" b="1" dirty="0" smtClean="0">
                <a:solidFill>
                  <a:schemeClr val="tx1"/>
                </a:solidFill>
              </a:rPr>
              <a:t>ÚVOD</a:t>
            </a:r>
            <a:endParaRPr lang="cs-CZ" sz="2400" b="1" dirty="0" smtClean="0">
              <a:solidFill>
                <a:schemeClr val="tx1"/>
              </a:solidFill>
            </a:endParaRPr>
          </a:p>
          <a:p>
            <a:pPr marL="342900" indent="-342900" algn="l" fontAlgn="auto">
              <a:spcAft>
                <a:spcPts val="0"/>
              </a:spcAft>
              <a:buClr>
                <a:srgbClr val="643200"/>
              </a:buClr>
              <a:buSzPct val="95000"/>
              <a:buFont typeface="Calibri" panose="020F0502020204030204" pitchFamily="34" charset="0"/>
              <a:buChar char="ᴗ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Koncept pasivního domu </a:t>
            </a:r>
            <a:r>
              <a:rPr lang="cs-CZ" sz="2400" dirty="0">
                <a:solidFill>
                  <a:schemeClr val="tx1"/>
                </a:solidFill>
              </a:rPr>
              <a:t>(zásady výstavby</a:t>
            </a:r>
            <a:r>
              <a:rPr lang="cs-CZ" sz="2400" dirty="0" smtClean="0">
                <a:solidFill>
                  <a:schemeClr val="tx1"/>
                </a:solidFill>
              </a:rPr>
              <a:t>) znám 25 let</a:t>
            </a:r>
          </a:p>
          <a:p>
            <a:pPr marL="342900" indent="-342900" algn="l" fontAlgn="auto">
              <a:spcAft>
                <a:spcPts val="0"/>
              </a:spcAft>
              <a:buClr>
                <a:srgbClr val="643200"/>
              </a:buClr>
              <a:buSzPct val="95000"/>
              <a:buFont typeface="Calibri" panose="020F0502020204030204" pitchFamily="34" charset="0"/>
              <a:buChar char="ᴗ"/>
              <a:defRPr/>
            </a:pPr>
            <a:r>
              <a:rPr lang="cs-CZ" sz="2400" dirty="0">
                <a:solidFill>
                  <a:schemeClr val="tx1"/>
                </a:solidFill>
              </a:rPr>
              <a:t>Díky výborné tepelné izolaci a těsnosti minimální spotřeba tepla</a:t>
            </a:r>
          </a:p>
          <a:p>
            <a:pPr marL="342900" indent="-342900" algn="l" fontAlgn="auto">
              <a:spcAft>
                <a:spcPts val="0"/>
              </a:spcAft>
              <a:buClr>
                <a:srgbClr val="643200"/>
              </a:buClr>
              <a:buSzPct val="95000"/>
              <a:buFont typeface="Calibri" panose="020F0502020204030204" pitchFamily="34" charset="0"/>
              <a:buChar char="ᴗ"/>
              <a:defRPr/>
            </a:pPr>
            <a:r>
              <a:rPr lang="cs-CZ" sz="2400" dirty="0">
                <a:solidFill>
                  <a:schemeClr val="tx1"/>
                </a:solidFill>
              </a:rPr>
              <a:t>Pasivní dům skýtá nadstandardní komfort bydlení </a:t>
            </a:r>
          </a:p>
          <a:p>
            <a:pPr marL="342900" indent="-342900" algn="l" fontAlgn="auto">
              <a:spcAft>
                <a:spcPts val="0"/>
              </a:spcAft>
              <a:buClr>
                <a:srgbClr val="643200"/>
              </a:buClr>
              <a:buSzPct val="95000"/>
              <a:buFont typeface="Calibri" panose="020F0502020204030204" pitchFamily="34" charset="0"/>
              <a:buChar char="ᴗ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Tehdy to byl zcela nerentabilní výzkumný projekt </a:t>
            </a:r>
          </a:p>
          <a:p>
            <a:pPr marL="342900" indent="-342900" algn="l" fontAlgn="auto">
              <a:spcAft>
                <a:spcPts val="0"/>
              </a:spcAft>
              <a:buClr>
                <a:srgbClr val="643200"/>
              </a:buClr>
              <a:buSzPct val="95000"/>
              <a:buFont typeface="Calibri" panose="020F0502020204030204" pitchFamily="34" charset="0"/>
              <a:buChar char="ᴗ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Dnes jsou mnohem vyspělejší technologie a výrobky</a:t>
            </a:r>
          </a:p>
          <a:p>
            <a:pPr marL="342900" indent="-342900" algn="l" fontAlgn="auto">
              <a:spcAft>
                <a:spcPts val="0"/>
              </a:spcAft>
              <a:buClr>
                <a:srgbClr val="643200"/>
              </a:buClr>
              <a:buSzPct val="95000"/>
              <a:buFont typeface="Calibri" panose="020F0502020204030204" pitchFamily="34" charset="0"/>
              <a:buChar char="ᴗ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Energie mnohem dražší, pasivní dům je rentabilní koncept </a:t>
            </a:r>
          </a:p>
          <a:p>
            <a:pPr marL="342900" indent="-342900" algn="l" fontAlgn="auto">
              <a:spcAft>
                <a:spcPts val="0"/>
              </a:spcAft>
              <a:buClr>
                <a:srgbClr val="643200"/>
              </a:buClr>
              <a:buSzPct val="95000"/>
              <a:buFont typeface="Calibri" panose="020F0502020204030204" pitchFamily="34" charset="0"/>
              <a:buChar char="ᴗ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Přesto se pasivní stavitelství prosazuje ztuha.    </a:t>
            </a:r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</a:rPr>
              <a:t>Proč</a:t>
            </a:r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  <a:p>
            <a:pPr marL="608012" indent="-342900" algn="l" fontAlgn="auto">
              <a:spcAft>
                <a:spcPts val="0"/>
              </a:spcAft>
              <a:buClr>
                <a:srgbClr val="E3860B"/>
              </a:buClr>
              <a:buSzPct val="80000"/>
              <a:buFont typeface="Wingdings" panose="05000000000000000000" pitchFamily="2" charset="2"/>
              <a:buChar char="Ø"/>
              <a:tabLst>
                <a:tab pos="542925" algn="l"/>
              </a:tabLst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Přesměrovat klasický obor jako stavebnictví je složité</a:t>
            </a:r>
          </a:p>
          <a:p>
            <a:pPr marL="608012" indent="-342900" algn="l" fontAlgn="auto">
              <a:spcAft>
                <a:spcPts val="0"/>
              </a:spcAft>
              <a:buClr>
                <a:srgbClr val="E3860B"/>
              </a:buClr>
              <a:buSzPct val="80000"/>
              <a:buFont typeface="Wingdings" panose="05000000000000000000" pitchFamily="2" charset="2"/>
              <a:buChar char="Ø"/>
              <a:tabLst>
                <a:tab pos="542925" algn="l"/>
              </a:tabLst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Specialisté nepřijímají rádi změny zaběhaných postupů</a:t>
            </a:r>
          </a:p>
          <a:p>
            <a:pPr marL="608012" indent="-342900" algn="l" fontAlgn="auto">
              <a:spcAft>
                <a:spcPts val="0"/>
              </a:spcAft>
              <a:buClr>
                <a:srgbClr val="E3860B"/>
              </a:buClr>
              <a:buSzPct val="80000"/>
              <a:buFont typeface="Wingdings" panose="05000000000000000000" pitchFamily="2" charset="2"/>
              <a:buChar char="Ø"/>
              <a:tabLst>
                <a:tab pos="542925" algn="l"/>
              </a:tabLst>
              <a:defRPr/>
            </a:pPr>
            <a:r>
              <a:rPr lang="cs-CZ" sz="2400" dirty="0">
                <a:solidFill>
                  <a:schemeClr val="tx1"/>
                </a:solidFill>
              </a:rPr>
              <a:t>Zlevňování </a:t>
            </a:r>
            <a:r>
              <a:rPr lang="cs-CZ" sz="2400" dirty="0" smtClean="0">
                <a:solidFill>
                  <a:schemeClr val="tx1"/>
                </a:solidFill>
              </a:rPr>
              <a:t>není pro firmy žádoucí panuje konzervativní </a:t>
            </a:r>
            <a:r>
              <a:rPr lang="cs-CZ" sz="2400" dirty="0">
                <a:solidFill>
                  <a:schemeClr val="tx1"/>
                </a:solidFill>
              </a:rPr>
              <a:t>myšlení</a:t>
            </a:r>
          </a:p>
          <a:p>
            <a:pPr marL="608012" indent="-342900" algn="l" fontAlgn="auto">
              <a:spcAft>
                <a:spcPts val="0"/>
              </a:spcAft>
              <a:buClr>
                <a:srgbClr val="E3860B"/>
              </a:buClr>
              <a:buSzPct val="80000"/>
              <a:buFont typeface="Wingdings" panose="05000000000000000000" pitchFamily="2" charset="2"/>
              <a:buChar char="Ø"/>
              <a:tabLst>
                <a:tab pos="542925" algn="l"/>
              </a:tabLst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Výzkum je chápán jen jako „postupné navyšování parametrů“</a:t>
            </a:r>
          </a:p>
          <a:p>
            <a:pPr marL="608012" indent="-342900" algn="l" fontAlgn="auto">
              <a:spcAft>
                <a:spcPts val="0"/>
              </a:spcAft>
              <a:buClr>
                <a:srgbClr val="E3860B"/>
              </a:buClr>
              <a:buSzPct val="80000"/>
              <a:buFont typeface="Wingdings" panose="05000000000000000000" pitchFamily="2" charset="2"/>
              <a:buChar char="Ø"/>
              <a:tabLst>
                <a:tab pos="542925" algn="l"/>
              </a:tabLst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Chybí výzkum typu začít od začátku a vyzkoušet nové koncepty</a:t>
            </a:r>
          </a:p>
          <a:p>
            <a:pPr marL="608012" indent="-342900" algn="l" fontAlgn="auto">
              <a:spcAft>
                <a:spcPts val="0"/>
              </a:spcAft>
              <a:buClr>
                <a:srgbClr val="E3860B"/>
              </a:buClr>
              <a:buSzPct val="80000"/>
              <a:buFont typeface="Wingdings" panose="05000000000000000000" pitchFamily="2" charset="2"/>
              <a:buChar char="Ø"/>
              <a:tabLst>
                <a:tab pos="542925" algn="l"/>
              </a:tabLst>
              <a:defRPr/>
            </a:pPr>
            <a:r>
              <a:rPr lang="cs-CZ" sz="2400" dirty="0">
                <a:solidFill>
                  <a:schemeClr val="tx1"/>
                </a:solidFill>
              </a:rPr>
              <a:t>Co 3-5 let </a:t>
            </a:r>
            <a:r>
              <a:rPr lang="cs-CZ" sz="2400" dirty="0" smtClean="0">
                <a:solidFill>
                  <a:schemeClr val="tx1"/>
                </a:solidFill>
              </a:rPr>
              <a:t> by </a:t>
            </a:r>
            <a:r>
              <a:rPr lang="cs-CZ" sz="2400" dirty="0">
                <a:solidFill>
                  <a:schemeClr val="tx1"/>
                </a:solidFill>
              </a:rPr>
              <a:t>se měl postavit experimentální </a:t>
            </a:r>
            <a:r>
              <a:rPr lang="cs-CZ" sz="2400" dirty="0" smtClean="0">
                <a:solidFill>
                  <a:schemeClr val="tx1"/>
                </a:solidFill>
              </a:rPr>
              <a:t>pasivní dům </a:t>
            </a:r>
          </a:p>
          <a:p>
            <a:pPr marL="608012" indent="-342900" algn="l" fontAlgn="auto">
              <a:spcAft>
                <a:spcPts val="0"/>
              </a:spcAft>
              <a:buClr>
                <a:srgbClr val="E3860B"/>
              </a:buClr>
              <a:buSzPct val="80000"/>
              <a:buFont typeface="Wingdings" panose="05000000000000000000" pitchFamily="2" charset="2"/>
              <a:buChar char="Ø"/>
              <a:tabLst>
                <a:tab pos="542925" algn="l"/>
              </a:tabLst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Tlak lobby OZE a „inteligentních systémů“ 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573E44C-E7EC-4D7C-A476-DD8B3CCDC545}" type="slidenum">
              <a:rPr lang="cs-CZ"/>
              <a:pPr>
                <a:defRPr/>
              </a:pPr>
              <a:t>3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8EC9B-4C0C-4E9D-9A60-0B873C636AD9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181"/>
            <a:ext cx="91440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12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8EC9B-4C0C-4E9D-9A60-0B873C636AD9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181"/>
            <a:ext cx="91440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61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8EC9B-4C0C-4E9D-9A60-0B873C636AD9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14" y="815182"/>
            <a:ext cx="9213314" cy="61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08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8EC9B-4C0C-4E9D-9A60-0B873C636AD9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815181"/>
            <a:ext cx="9153525" cy="610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54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8EC9B-4C0C-4E9D-9A60-0B873C636AD9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181"/>
            <a:ext cx="91440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03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8EC9B-4C0C-4E9D-9A60-0B873C636AD9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3"/>
            <a:ext cx="4320480" cy="648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994" y="332656"/>
            <a:ext cx="4368485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35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ovéPole 3"/>
          <p:cNvSpPr txBox="1">
            <a:spLocks noChangeArrowheads="1"/>
          </p:cNvSpPr>
          <p:nvPr/>
        </p:nvSpPr>
        <p:spPr bwMode="auto">
          <a:xfrm>
            <a:off x="1187450" y="230188"/>
            <a:ext cx="6569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latin typeface="Calibri" pitchFamily="34" charset="0"/>
              </a:rPr>
              <a:t>Zatím nejlevnější vymyšlená střecha s místem pro </a:t>
            </a:r>
          </a:p>
          <a:p>
            <a:r>
              <a:rPr lang="cs-CZ" sz="2400" b="1" dirty="0" smtClean="0">
                <a:latin typeface="Calibri" pitchFamily="34" charset="0"/>
              </a:rPr>
              <a:t>66 </a:t>
            </a:r>
            <a:r>
              <a:rPr lang="cs-CZ" sz="2400" b="1" dirty="0">
                <a:latin typeface="Calibri" pitchFamily="34" charset="0"/>
              </a:rPr>
              <a:t>cm minerální vaty</a:t>
            </a:r>
          </a:p>
        </p:txBody>
      </p:sp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279525"/>
            <a:ext cx="7632700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ovéPole 7"/>
          <p:cNvSpPr txBox="1">
            <a:spLocks noChangeArrowheads="1"/>
          </p:cNvSpPr>
          <p:nvPr/>
        </p:nvSpPr>
        <p:spPr bwMode="auto">
          <a:xfrm>
            <a:off x="1547813" y="4724400"/>
            <a:ext cx="36621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latin typeface="Calibri" pitchFamily="34" charset="0"/>
              </a:rPr>
              <a:t>Cena materiálu </a:t>
            </a:r>
            <a:r>
              <a:rPr lang="cs-CZ" sz="2400" dirty="0" smtClean="0">
                <a:latin typeface="Calibri" pitchFamily="34" charset="0"/>
              </a:rPr>
              <a:t>1000 </a:t>
            </a:r>
            <a:r>
              <a:rPr lang="cs-CZ" sz="2400" dirty="0">
                <a:latin typeface="Calibri" pitchFamily="34" charset="0"/>
              </a:rPr>
              <a:t>Kč/m</a:t>
            </a:r>
            <a:r>
              <a:rPr lang="cs-CZ" sz="2400" baseline="30000" dirty="0">
                <a:latin typeface="Calibri" pitchFamily="34" charset="0"/>
              </a:rPr>
              <a:t>2</a:t>
            </a:r>
            <a:r>
              <a:rPr lang="cs-CZ" sz="2400" dirty="0">
                <a:latin typeface="Calibri" pitchFamily="34" charset="0"/>
              </a:rPr>
              <a:t> 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9FB5BF-9A77-42DD-87E9-5F63ABC0AEE5}" type="slidenum">
              <a:rPr lang="cs-CZ"/>
              <a:pPr>
                <a:defRPr/>
              </a:pPr>
              <a:t>36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IMG_7609"/>
          <p:cNvPicPr>
            <a:picLocks noChangeAspect="1" noChangeArrowheads="1"/>
          </p:cNvPicPr>
          <p:nvPr/>
        </p:nvPicPr>
        <p:blipFill>
          <a:blip r:embed="rId2"/>
          <a:srcRect l="21220" t="4549" b="20508"/>
          <a:stretch>
            <a:fillRect/>
          </a:stretch>
        </p:blipFill>
        <p:spPr bwMode="auto">
          <a:xfrm>
            <a:off x="179388" y="254000"/>
            <a:ext cx="8377237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5790D6-3E00-473F-A351-F0F09571743E}" type="slidenum">
              <a:rPr lang="cs-CZ"/>
              <a:pPr>
                <a:defRPr/>
              </a:pPr>
              <a:t>37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8EC9B-4C0C-4E9D-9A60-0B873C636AD9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7" y="0"/>
            <a:ext cx="11351478" cy="794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21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8EC9B-4C0C-4E9D-9A60-0B873C636AD9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38" y="332656"/>
            <a:ext cx="9669645" cy="67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91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1176338"/>
            <a:ext cx="6408737" cy="342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6392" y="476672"/>
            <a:ext cx="6764337" cy="431800"/>
          </a:xfrm>
        </p:spPr>
        <p:txBody>
          <a:bodyPr/>
          <a:lstStyle/>
          <a:p>
            <a:r>
              <a:rPr lang="cs-CZ" altLang="cs-CZ" sz="2400" dirty="0"/>
              <a:t>Pasivní stavitelství jako ekonomický koncept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984750" y="46005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>
              <a:latin typeface="Arial" charset="0"/>
            </a:endParaRP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301" y="5108575"/>
            <a:ext cx="16192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66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38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0825" y="530225"/>
            <a:ext cx="8569325" cy="5562600"/>
          </a:xfrm>
        </p:spPr>
        <p:txBody>
          <a:bodyPr>
            <a:normAutofit lnSpcReduction="1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tx1"/>
                </a:solidFill>
              </a:rPr>
              <a:t>4. TOPENÍ, KLIMATIZACE A OHŘEV VODY V PASIVNÍM DOMĚ, DALŠÍ TZB</a:t>
            </a:r>
          </a:p>
          <a:p>
            <a:pPr algn="l"/>
            <a:endParaRPr lang="cs-CZ" sz="2400" b="1" dirty="0" smtClean="0">
              <a:solidFill>
                <a:schemeClr val="tx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Cíl: zajistit příjemnou (požadovanou) teplotu v zimě i v létě</a:t>
            </a:r>
          </a:p>
          <a:p>
            <a:pPr algn="l">
              <a:buFont typeface="Arial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Využít výborné izolace domu, použít malé tepelné čerpadlo (TČ)</a:t>
            </a:r>
          </a:p>
          <a:p>
            <a:pPr algn="l">
              <a:buFont typeface="Arial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Využít jednoduché podlahové topení i ke klimatizaci</a:t>
            </a:r>
          </a:p>
          <a:p>
            <a:pPr algn="l">
              <a:buFont typeface="Arial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Minimalizovat provozní i investiční náklady</a:t>
            </a:r>
          </a:p>
          <a:p>
            <a:pPr algn="l">
              <a:buClr>
                <a:srgbClr val="9BBB59"/>
              </a:buClr>
              <a:buSzPct val="80000"/>
              <a:buFont typeface="Courier New" pitchFamily="49" charset="0"/>
              <a:buChar char="o"/>
            </a:pPr>
            <a:r>
              <a:rPr lang="cs-CZ" sz="2400" dirty="0" smtClean="0">
                <a:solidFill>
                  <a:schemeClr val="tx1"/>
                </a:solidFill>
              </a:rPr>
              <a:t>Využít prostor pod domem k akumulaci tepla bez kopání</a:t>
            </a:r>
          </a:p>
          <a:p>
            <a:pPr algn="l">
              <a:buClr>
                <a:srgbClr val="9BBB59"/>
              </a:buClr>
              <a:buSzPct val="80000"/>
              <a:buFont typeface="Courier New" pitchFamily="49" charset="0"/>
              <a:buChar char="o"/>
            </a:pPr>
            <a:r>
              <a:rPr lang="cs-CZ" sz="2400" dirty="0" smtClean="0">
                <a:solidFill>
                  <a:schemeClr val="tx1"/>
                </a:solidFill>
              </a:rPr>
              <a:t>V létě dům </a:t>
            </a:r>
            <a:r>
              <a:rPr lang="cs-CZ" sz="2400" dirty="0" err="1" smtClean="0">
                <a:solidFill>
                  <a:schemeClr val="tx1"/>
                </a:solidFill>
              </a:rPr>
              <a:t>beznákladově</a:t>
            </a:r>
            <a:r>
              <a:rPr lang="cs-CZ" sz="2400" dirty="0" smtClean="0">
                <a:solidFill>
                  <a:schemeClr val="tx1"/>
                </a:solidFill>
              </a:rPr>
              <a:t> klimatizovat, akumulovat teplo</a:t>
            </a:r>
          </a:p>
          <a:p>
            <a:pPr algn="l">
              <a:buClr>
                <a:srgbClr val="9BBB59"/>
              </a:buClr>
              <a:buSzPct val="80000"/>
              <a:buFont typeface="Courier New" pitchFamily="49" charset="0"/>
              <a:buChar char="o"/>
            </a:pPr>
            <a:r>
              <a:rPr lang="cs-CZ" sz="2400" dirty="0" smtClean="0">
                <a:solidFill>
                  <a:schemeClr val="tx1"/>
                </a:solidFill>
              </a:rPr>
              <a:t>V zimě dům vytápět pomocí TČ, akumulovat chlad pod domem</a:t>
            </a:r>
          </a:p>
          <a:p>
            <a:pPr algn="l">
              <a:buClr>
                <a:srgbClr val="9BBB59"/>
              </a:buClr>
              <a:buSzPct val="80000"/>
              <a:buFont typeface="Courier New" pitchFamily="49" charset="0"/>
              <a:buChar char="o"/>
            </a:pPr>
            <a:r>
              <a:rPr lang="cs-CZ" sz="2400" dirty="0" smtClean="0">
                <a:solidFill>
                  <a:schemeClr val="tx1"/>
                </a:solidFill>
              </a:rPr>
              <a:t>Využít teplo z odpadní vody</a:t>
            </a:r>
          </a:p>
          <a:p>
            <a:pPr algn="l">
              <a:buClr>
                <a:srgbClr val="9BBB59"/>
              </a:buClr>
              <a:buSzPct val="80000"/>
              <a:buFont typeface="Courier New" pitchFamily="49" charset="0"/>
              <a:buChar char="o"/>
            </a:pPr>
            <a:r>
              <a:rPr lang="cs-CZ" sz="2400" dirty="0" smtClean="0">
                <a:solidFill>
                  <a:schemeClr val="tx1"/>
                </a:solidFill>
              </a:rPr>
              <a:t>Celoročně ohřívat vodu pomocí TČ</a:t>
            </a:r>
          </a:p>
          <a:p>
            <a:pPr algn="l">
              <a:buFont typeface="Arial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Jednoduché řešení: multifunkční jednotka s TČ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E808BC-4557-4AB9-BB30-3C01A8889C01}" type="slidenum">
              <a:rPr lang="cs-CZ"/>
              <a:pPr>
                <a:defRPr/>
              </a:pPr>
              <a:t>40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Podnadpis 2"/>
          <p:cNvSpPr>
            <a:spLocks noGrp="1"/>
          </p:cNvSpPr>
          <p:nvPr>
            <p:ph type="subTitle" idx="1"/>
          </p:nvPr>
        </p:nvSpPr>
        <p:spPr>
          <a:xfrm>
            <a:off x="395288" y="188913"/>
            <a:ext cx="8461375" cy="719137"/>
          </a:xfrm>
        </p:spPr>
        <p:txBody>
          <a:bodyPr/>
          <a:lstStyle/>
          <a:p>
            <a:pPr algn="l"/>
            <a:r>
              <a:rPr lang="cs-CZ" sz="2400" b="1" smtClean="0">
                <a:solidFill>
                  <a:schemeClr val="tx1"/>
                </a:solidFill>
              </a:rPr>
              <a:t>Schéma kompaktní jednotky s TČ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t="2927"/>
          <a:stretch>
            <a:fillRect/>
          </a:stretch>
        </p:blipFill>
        <p:spPr bwMode="auto">
          <a:xfrm>
            <a:off x="107950" y="855663"/>
            <a:ext cx="8748713" cy="60023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414C0C-7EB1-4769-AAB5-1FBCB24262E9}" type="slidenum">
              <a:rPr lang="cs-CZ"/>
              <a:pPr>
                <a:defRPr/>
              </a:pPr>
              <a:t>41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213" y="549275"/>
            <a:ext cx="7991475" cy="57594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2513"/>
            <a:ext cx="4354513" cy="58054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2788" y="1052513"/>
            <a:ext cx="4621212" cy="58054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6084" name="Podnadpis 2"/>
          <p:cNvSpPr txBox="1">
            <a:spLocks/>
          </p:cNvSpPr>
          <p:nvPr/>
        </p:nvSpPr>
        <p:spPr bwMode="auto">
          <a:xfrm>
            <a:off x="395288" y="188913"/>
            <a:ext cx="84613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cs-CZ" sz="2400" b="1">
                <a:latin typeface="Calibri" pitchFamily="34" charset="0"/>
              </a:rPr>
              <a:t>Praktická realizace kompaktní jednotky s TČ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D6479D-EC68-424C-B3FF-3DE1E31DD444}" type="slidenum">
              <a:rPr lang="cs-CZ"/>
              <a:pPr>
                <a:defRPr/>
              </a:pPr>
              <a:t>42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Podnadpis 2"/>
          <p:cNvSpPr>
            <a:spLocks noGrp="1"/>
          </p:cNvSpPr>
          <p:nvPr>
            <p:ph type="subTitle" idx="1"/>
          </p:nvPr>
        </p:nvSpPr>
        <p:spPr>
          <a:xfrm>
            <a:off x="539750" y="165100"/>
            <a:ext cx="7993063" cy="647700"/>
          </a:xfrm>
        </p:spPr>
        <p:txBody>
          <a:bodyPr/>
          <a:lstStyle/>
          <a:p>
            <a:pPr algn="l"/>
            <a:r>
              <a:rPr lang="cs-CZ" sz="2400" b="1" smtClean="0">
                <a:solidFill>
                  <a:schemeClr val="tx1"/>
                </a:solidFill>
              </a:rPr>
              <a:t>Jak získat denně 10 kWh tepla pro TČ z odpadní vody? 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F0BBB22-C8C5-4343-9310-500444F9E045}" type="slidenum">
              <a:rPr lang="cs-CZ"/>
              <a:pPr>
                <a:defRPr/>
              </a:pPr>
              <a:t>43</a:t>
            </a:fld>
            <a:endParaRPr lang="cs-CZ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762025"/>
            <a:ext cx="9649072" cy="681815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213" y="549275"/>
            <a:ext cx="7991475" cy="57594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68413"/>
            <a:ext cx="7264400" cy="5589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1075" y="1268413"/>
            <a:ext cx="1812925" cy="55864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8132" name="Podnadpis 2"/>
          <p:cNvSpPr txBox="1">
            <a:spLocks/>
          </p:cNvSpPr>
          <p:nvPr/>
        </p:nvSpPr>
        <p:spPr bwMode="auto">
          <a:xfrm>
            <a:off x="250825" y="188913"/>
            <a:ext cx="8785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cs-CZ" sz="2400" b="1">
                <a:latin typeface="Calibri" pitchFamily="34" charset="0"/>
              </a:rPr>
              <a:t>Nový způsob realizace rekuperačního ventilačního systému pomocí zásobníkového protiproudového výměníku vzduch-voda 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B3E05DC-CBD7-4280-B602-88B7BC577739}" type="slidenum">
              <a:rPr lang="cs-CZ"/>
              <a:pPr>
                <a:defRPr/>
              </a:pPr>
              <a:t>44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213" y="549275"/>
            <a:ext cx="7991475" cy="57594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-315913"/>
            <a:ext cx="7794625" cy="75993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9155" name="TextovéPole 1"/>
          <p:cNvSpPr txBox="1">
            <a:spLocks noChangeArrowheads="1"/>
          </p:cNvSpPr>
          <p:nvPr/>
        </p:nvSpPr>
        <p:spPr bwMode="auto">
          <a:xfrm>
            <a:off x="5867400" y="1557338"/>
            <a:ext cx="2592388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>
                <a:latin typeface="Calibri" pitchFamily="34" charset="0"/>
              </a:rPr>
              <a:t>Schéma zařízení pro šetření vodou. </a:t>
            </a:r>
          </a:p>
          <a:p>
            <a:r>
              <a:rPr lang="cs-CZ" sz="2400">
                <a:latin typeface="Calibri" pitchFamily="34" charset="0"/>
              </a:rPr>
              <a:t>Splachujeme odpadní vodou ze sprchy  a získáme z ní i teplo. </a:t>
            </a:r>
          </a:p>
          <a:p>
            <a:r>
              <a:rPr lang="cs-CZ" sz="2400">
                <a:latin typeface="Calibri" pitchFamily="34" charset="0"/>
              </a:rPr>
              <a:t>Doba návratnosti zařízení 4-3 roky</a:t>
            </a:r>
          </a:p>
        </p:txBody>
      </p:sp>
      <p:sp>
        <p:nvSpPr>
          <p:cNvPr id="49156" name="TextovéPole 3"/>
          <p:cNvSpPr txBox="1">
            <a:spLocks noChangeArrowheads="1"/>
          </p:cNvSpPr>
          <p:nvPr/>
        </p:nvSpPr>
        <p:spPr bwMode="auto">
          <a:xfrm>
            <a:off x="5292725" y="404813"/>
            <a:ext cx="2181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latin typeface="Calibri" pitchFamily="34" charset="0"/>
              </a:rPr>
              <a:t>Jak šetřit vodu?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29321ED-7C8A-4505-951B-50E2B786E7C2}" type="slidenum">
              <a:rPr lang="cs-CZ"/>
              <a:pPr>
                <a:defRPr/>
              </a:pPr>
              <a:t>45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440531"/>
            <a:ext cx="8785225" cy="6264275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b="1" dirty="0" smtClean="0">
                <a:solidFill>
                  <a:schemeClr val="tx1"/>
                </a:solidFill>
              </a:rPr>
              <a:t>5. </a:t>
            </a:r>
            <a:r>
              <a:rPr lang="cs-CZ" sz="2400" b="1" dirty="0" smtClean="0">
                <a:solidFill>
                  <a:schemeClr val="tx1"/>
                </a:solidFill>
              </a:rPr>
              <a:t>CÍLE </a:t>
            </a:r>
            <a:r>
              <a:rPr lang="cs-CZ" sz="2400" b="1" dirty="0" smtClean="0">
                <a:solidFill>
                  <a:schemeClr val="tx1"/>
                </a:solidFill>
              </a:rPr>
              <a:t>OPTIMALIZMU</a:t>
            </a:r>
            <a:endParaRPr lang="cs-CZ" sz="2400" b="1" dirty="0" smtClean="0">
              <a:solidFill>
                <a:schemeClr val="tx1"/>
              </a:solidFill>
            </a:endParaRP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400" dirty="0" smtClean="0">
              <a:solidFill>
                <a:schemeClr val="tx1"/>
              </a:solidFill>
            </a:endParaRP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Orientovat se na zákazníka – aby se stal pánem při rozhodování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Od základu zrevidovat koncept pasivního domu</a:t>
            </a:r>
          </a:p>
          <a:p>
            <a:pPr marL="1258888" indent="-450850" algn="l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Po stránce stavebních konstrukcí</a:t>
            </a:r>
          </a:p>
          <a:p>
            <a:pPr marL="1258888" indent="-450850" algn="l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Po stránce technického vybavení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Významně zlevnit výstavbu pasivních domů při vysoké kvalitě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Zachovat vysoký </a:t>
            </a:r>
            <a:r>
              <a:rPr lang="cs-CZ" sz="2400" dirty="0">
                <a:solidFill>
                  <a:schemeClr val="tx1"/>
                </a:solidFill>
              </a:rPr>
              <a:t>komfort </a:t>
            </a:r>
            <a:r>
              <a:rPr lang="cs-CZ" sz="2400" dirty="0" smtClean="0">
                <a:solidFill>
                  <a:schemeClr val="tx1"/>
                </a:solidFill>
              </a:rPr>
              <a:t>bydlení 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Dát navíc beznákladovou klimatizaci v létě (netřeba stínit)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Být stále otevřený novým myšlenkám a prakticky je testovat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Kriticky vyhodnocovat nedostatky (neoptimálnosti), odstraňovat je  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Prosadit nízkonákladové pasivní stavitelství jako standard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2" name="Vývojový diagram: sumační spojení 1"/>
          <p:cNvSpPr/>
          <p:nvPr/>
        </p:nvSpPr>
        <p:spPr>
          <a:xfrm>
            <a:off x="6804025" y="188913"/>
            <a:ext cx="576263" cy="503237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2F6E91-B8DE-4B24-8536-0BC0119230AB}" type="slidenum">
              <a:rPr lang="cs-CZ"/>
              <a:pPr>
                <a:defRPr/>
              </a:pPr>
              <a:t>46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Podnadpis 2"/>
          <p:cNvSpPr>
            <a:spLocks noGrp="1"/>
          </p:cNvSpPr>
          <p:nvPr>
            <p:ph type="subTitle" idx="1"/>
          </p:nvPr>
        </p:nvSpPr>
        <p:spPr>
          <a:xfrm>
            <a:off x="539750" y="1484313"/>
            <a:ext cx="7993063" cy="2665412"/>
          </a:xfrm>
        </p:spPr>
        <p:txBody>
          <a:bodyPr/>
          <a:lstStyle/>
          <a:p>
            <a:pPr algn="l"/>
            <a:r>
              <a:rPr lang="cs-CZ" sz="2400" b="1" dirty="0" smtClean="0">
                <a:solidFill>
                  <a:schemeClr val="tx1"/>
                </a:solidFill>
              </a:rPr>
              <a:t>PODĚKOVÁNÍ</a:t>
            </a: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Manželce Jindřišce za trvalou pomoc, pochopení a podporu </a:t>
            </a: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Petru Čáslavovi za spolupráci, malování a projektování </a:t>
            </a: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Zdeňku </a:t>
            </a:r>
            <a:r>
              <a:rPr lang="cs-CZ" sz="2400" dirty="0" err="1" smtClean="0">
                <a:solidFill>
                  <a:schemeClr val="tx1"/>
                </a:solidFill>
              </a:rPr>
              <a:t>Šabrňákovi</a:t>
            </a:r>
            <a:r>
              <a:rPr lang="cs-CZ" sz="2400" dirty="0" smtClean="0">
                <a:solidFill>
                  <a:schemeClr val="tx1"/>
                </a:solidFill>
              </a:rPr>
              <a:t> za spolupráci při zhmotňování </a:t>
            </a:r>
            <a:r>
              <a:rPr lang="cs-CZ" sz="2400" dirty="0" smtClean="0">
                <a:solidFill>
                  <a:schemeClr val="tx1"/>
                </a:solidFill>
              </a:rPr>
              <a:t>nápadů</a:t>
            </a:r>
            <a:endParaRPr lang="cs-CZ" sz="2400" dirty="0" smtClean="0">
              <a:solidFill>
                <a:schemeClr val="tx1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D7F921B-7B9A-4DF7-9B3B-CC642B398711}" type="slidenum">
              <a:rPr lang="cs-CZ"/>
              <a:pPr>
                <a:defRPr/>
              </a:pPr>
              <a:t>47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82052" y="3241675"/>
            <a:ext cx="8122396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dirty="0"/>
              <a:t>Výstavba a provoz budov  </a:t>
            </a:r>
            <a:r>
              <a:rPr lang="cs-CZ" altLang="cs-CZ" sz="2000" dirty="0" smtClean="0"/>
              <a:t>-  </a:t>
            </a:r>
            <a:r>
              <a:rPr lang="cs-CZ" altLang="cs-CZ" sz="2000" dirty="0"/>
              <a:t>hltoun energetických zdrojů</a:t>
            </a:r>
          </a:p>
          <a:p>
            <a:endParaRPr lang="cs-CZ" altLang="cs-CZ" sz="2000" dirty="0"/>
          </a:p>
          <a:p>
            <a:r>
              <a:rPr lang="cs-CZ" altLang="cs-CZ" sz="2000" dirty="0" smtClean="0"/>
              <a:t>budova </a:t>
            </a:r>
            <a:r>
              <a:rPr lang="cs-CZ" altLang="cs-CZ" sz="2000" dirty="0"/>
              <a:t>má být spojena s co nejmenší ekonomickou, ekologickou i energetickou zátěží</a:t>
            </a:r>
          </a:p>
          <a:p>
            <a:endParaRPr lang="cs-CZ" altLang="cs-CZ" sz="2000" dirty="0"/>
          </a:p>
        </p:txBody>
      </p:sp>
      <p:pic>
        <p:nvPicPr>
          <p:cNvPr id="1332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5040313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857750"/>
            <a:ext cx="6913562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57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141663"/>
            <a:ext cx="6408737" cy="337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2" name="Text Box 3"/>
          <p:cNvSpPr txBox="1">
            <a:spLocks noChangeArrowheads="1"/>
          </p:cNvSpPr>
          <p:nvPr/>
        </p:nvSpPr>
        <p:spPr bwMode="auto">
          <a:xfrm>
            <a:off x="179388" y="115888"/>
            <a:ext cx="871378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 dirty="0">
                <a:solidFill>
                  <a:srgbClr val="000099"/>
                </a:solidFill>
                <a:latin typeface="Times New Roman" pitchFamily="18" charset="0"/>
              </a:rPr>
              <a:t>Úspory dosažitelné při provozu budov</a:t>
            </a:r>
            <a:r>
              <a:rPr lang="cs-CZ" altLang="cs-CZ" sz="2400" dirty="0">
                <a:latin typeface="Times New Roman" pitchFamily="18" charset="0"/>
              </a:rPr>
              <a:t> </a:t>
            </a:r>
          </a:p>
          <a:p>
            <a:endParaRPr lang="cs-CZ" altLang="cs-CZ" sz="2400" dirty="0">
              <a:latin typeface="Times New Roman" pitchFamily="18" charset="0"/>
            </a:endParaRPr>
          </a:p>
          <a:p>
            <a:r>
              <a:rPr lang="cs-CZ" altLang="cs-CZ" sz="2400" dirty="0">
                <a:latin typeface="Times New Roman" pitchFamily="18" charset="0"/>
              </a:rPr>
              <a:t>Roční spotřeba tepla v budovách </a:t>
            </a:r>
            <a:r>
              <a:rPr lang="en-US" altLang="cs-CZ" sz="2400" dirty="0">
                <a:latin typeface="Times New Roman" pitchFamily="18" charset="0"/>
              </a:rPr>
              <a:t>29</a:t>
            </a:r>
            <a:r>
              <a:rPr lang="cs-CZ" altLang="cs-CZ" sz="2400" dirty="0">
                <a:latin typeface="Times New Roman" pitchFamily="18" charset="0"/>
              </a:rPr>
              <a:t>0 </a:t>
            </a:r>
            <a:r>
              <a:rPr lang="en-US" altLang="cs-CZ" sz="2400" dirty="0">
                <a:latin typeface="Times New Roman" pitchFamily="18" charset="0"/>
              </a:rPr>
              <a:t>PJ</a:t>
            </a:r>
            <a:r>
              <a:rPr lang="cs-CZ" altLang="cs-CZ" sz="2400" dirty="0">
                <a:latin typeface="Times New Roman" pitchFamily="18" charset="0"/>
              </a:rPr>
              <a:t> </a:t>
            </a:r>
          </a:p>
          <a:p>
            <a:r>
              <a:rPr lang="cs-CZ" altLang="cs-CZ" sz="2400" dirty="0">
                <a:solidFill>
                  <a:srgbClr val="000099"/>
                </a:solidFill>
                <a:latin typeface="Times New Roman" pitchFamily="18" charset="0"/>
              </a:rPr>
              <a:t>Potenciál úspor – 175 PJ ….60</a:t>
            </a:r>
            <a:r>
              <a:rPr lang="en-US" altLang="cs-CZ" sz="2400" dirty="0">
                <a:solidFill>
                  <a:srgbClr val="000099"/>
                </a:solidFill>
                <a:latin typeface="Times New Roman" pitchFamily="18" charset="0"/>
              </a:rPr>
              <a:t>%</a:t>
            </a:r>
            <a:r>
              <a:rPr lang="cs-CZ" altLang="cs-CZ" sz="2400" dirty="0">
                <a:latin typeface="Times New Roman" pitchFamily="18" charset="0"/>
              </a:rPr>
              <a:t>, tj. 20 mil. t CO</a:t>
            </a:r>
            <a:r>
              <a:rPr lang="cs-CZ" altLang="cs-CZ" sz="2400" baseline="-25000" dirty="0">
                <a:latin typeface="Times New Roman" pitchFamily="18" charset="0"/>
              </a:rPr>
              <a:t>2</a:t>
            </a:r>
            <a:r>
              <a:rPr lang="cs-CZ" altLang="cs-CZ" sz="2400" dirty="0">
                <a:latin typeface="Times New Roman" pitchFamily="18" charset="0"/>
              </a:rPr>
              <a:t> – </a:t>
            </a:r>
            <a:r>
              <a:rPr lang="cs-CZ" altLang="cs-CZ" sz="2400" b="1" dirty="0">
                <a:solidFill>
                  <a:schemeClr val="accent2"/>
                </a:solidFill>
                <a:latin typeface="Times New Roman" pitchFamily="18" charset="0"/>
              </a:rPr>
              <a:t>16%</a:t>
            </a:r>
            <a:r>
              <a:rPr lang="cs-CZ" altLang="cs-CZ" sz="2400" dirty="0">
                <a:latin typeface="Times New Roman" pitchFamily="18" charset="0"/>
              </a:rPr>
              <a:t> </a:t>
            </a:r>
          </a:p>
          <a:p>
            <a:r>
              <a:rPr lang="cs-CZ" altLang="cs-CZ" sz="2400" dirty="0">
                <a:latin typeface="Times New Roman" pitchFamily="18" charset="0"/>
              </a:rPr>
              <a:t>Extrémně tvrdý oříšek</a:t>
            </a:r>
          </a:p>
          <a:p>
            <a:endParaRPr lang="cs-CZ" altLang="cs-CZ" sz="2400" dirty="0">
              <a:latin typeface="Times New Roman" pitchFamily="18" charset="0"/>
            </a:endParaRPr>
          </a:p>
          <a:p>
            <a:r>
              <a:rPr lang="cs-CZ" altLang="cs-CZ" sz="2400" dirty="0">
                <a:latin typeface="Times New Roman" pitchFamily="18" charset="0"/>
              </a:rPr>
              <a:t>Koncept </a:t>
            </a:r>
            <a:r>
              <a:rPr lang="cs-CZ" altLang="cs-CZ" sz="2400" dirty="0" smtClean="0">
                <a:latin typeface="Times New Roman" pitchFamily="18" charset="0"/>
              </a:rPr>
              <a:t>pasivního </a:t>
            </a:r>
            <a:r>
              <a:rPr lang="cs-CZ" altLang="cs-CZ" sz="2400" dirty="0">
                <a:latin typeface="Times New Roman" pitchFamily="18" charset="0"/>
              </a:rPr>
              <a:t>domu  </a:t>
            </a:r>
            <a:r>
              <a:rPr lang="cs-CZ" altLang="cs-CZ" sz="2000" dirty="0">
                <a:latin typeface="Times New Roman" pitchFamily="18" charset="0"/>
              </a:rPr>
              <a:t>-versus-</a:t>
            </a:r>
            <a:r>
              <a:rPr lang="cs-CZ" altLang="cs-CZ" dirty="0">
                <a:latin typeface="Times New Roman" pitchFamily="18" charset="0"/>
              </a:rPr>
              <a:t>  </a:t>
            </a:r>
            <a:r>
              <a:rPr lang="cs-CZ" altLang="cs-CZ" sz="2400" dirty="0">
                <a:latin typeface="Times New Roman" pitchFamily="18" charset="0"/>
              </a:rPr>
              <a:t>praxe</a:t>
            </a:r>
          </a:p>
          <a:p>
            <a:r>
              <a:rPr lang="cs-CZ" altLang="cs-CZ" sz="2400" dirty="0">
                <a:latin typeface="Times New Roman" pitchFamily="18" charset="0"/>
              </a:rPr>
              <a:t>– nové domy se  staví jen o trochu lépe než před 20 lety (normy, zákon)</a:t>
            </a:r>
          </a:p>
          <a:p>
            <a:endParaRPr lang="cs-CZ" altLang="cs-CZ" sz="2400" dirty="0">
              <a:latin typeface="Times New Roman" pitchFamily="18" charset="0"/>
            </a:endParaRPr>
          </a:p>
          <a:p>
            <a:endParaRPr lang="cs-CZ" altLang="cs-CZ" sz="2400" dirty="0">
              <a:latin typeface="Times New Roman" pitchFamily="18" charset="0"/>
            </a:endParaRPr>
          </a:p>
          <a:p>
            <a:endParaRPr lang="cs-CZ" altLang="cs-CZ" sz="2400" dirty="0">
              <a:latin typeface="Times New Roman" pitchFamily="18" charset="0"/>
            </a:endParaRP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125538"/>
            <a:ext cx="642938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1296988" cy="120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7" name="Line 7"/>
          <p:cNvSpPr>
            <a:spLocks noChangeShapeType="1"/>
          </p:cNvSpPr>
          <p:nvPr/>
        </p:nvSpPr>
        <p:spPr bwMode="auto">
          <a:xfrm>
            <a:off x="4572000" y="3429000"/>
            <a:ext cx="0" cy="576263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>
            <a:off x="7524750" y="4149725"/>
            <a:ext cx="0" cy="1295400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583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92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97425"/>
            <a:ext cx="1223962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66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9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933825"/>
            <a:ext cx="9366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66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400" dirty="0"/>
              <a:t>Metoda přístupu</a:t>
            </a:r>
            <a:r>
              <a:rPr lang="en-US" altLang="cs-CZ" sz="2400" dirty="0"/>
              <a:t> k </a:t>
            </a:r>
            <a:r>
              <a:rPr lang="cs-CZ" altLang="cs-CZ" sz="2400" dirty="0" smtClean="0"/>
              <a:t>vyjádření </a:t>
            </a:r>
            <a:r>
              <a:rPr lang="cs-CZ" altLang="cs-CZ" sz="2400" dirty="0"/>
              <a:t>ekonomiky domu</a:t>
            </a:r>
            <a:r>
              <a:rPr lang="en-US" altLang="cs-CZ" sz="2400" dirty="0"/>
              <a:t> 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1800" dirty="0"/>
              <a:t/>
            </a:r>
            <a:br>
              <a:rPr lang="cs-CZ" altLang="cs-CZ" sz="1800" dirty="0"/>
            </a:br>
            <a:endParaRPr lang="cs-CZ" altLang="cs-CZ" sz="1800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124744"/>
            <a:ext cx="6985000" cy="43341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FontTx/>
              <a:buNone/>
            </a:pPr>
            <a:r>
              <a:rPr lang="cs-CZ" altLang="cs-CZ" sz="1800" b="1" dirty="0">
                <a:latin typeface="Times New Roman" pitchFamily="18" charset="0"/>
                <a:cs typeface="Times New Roman" pitchFamily="18" charset="0"/>
              </a:rPr>
              <a:t>Celkové náklady za </a:t>
            </a:r>
            <a:r>
              <a:rPr lang="en-US" altLang="cs-CZ" sz="1800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cs-CZ" altLang="cs-CZ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1800" b="1" dirty="0" smtClean="0">
                <a:latin typeface="Times New Roman" pitchFamily="18" charset="0"/>
                <a:cs typeface="Times New Roman" pitchFamily="18" charset="0"/>
              </a:rPr>
              <a:t>let  </a:t>
            </a:r>
            <a:r>
              <a:rPr lang="cs-CZ" altLang="cs-CZ" sz="18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cs-CZ" sz="18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cs-CZ" sz="1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minimum</a:t>
            </a:r>
            <a:r>
              <a:rPr lang="cs-CZ" altLang="cs-CZ" sz="1800" b="1" dirty="0">
                <a:latin typeface="Times New Roman" pitchFamily="18" charset="0"/>
                <a:cs typeface="Times New Roman" pitchFamily="18" charset="0"/>
              </a:rPr>
              <a:t>   x=30let, 50 let </a:t>
            </a:r>
            <a:endParaRPr lang="en-US" altLang="cs-CZ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219075" y="1700213"/>
            <a:ext cx="88201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66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>
                <a:cs typeface="Tahoma" charset="0"/>
                <a:sym typeface="Symbol" pitchFamily="18" charset="2"/>
              </a:rPr>
              <a:t>Hledáme pro konstrukční prvek (obvodový plášť, střechu, okna apod.) minimum součtu:</a:t>
            </a:r>
          </a:p>
          <a:p>
            <a:endParaRPr lang="cs-CZ" altLang="cs-CZ" sz="1400" dirty="0">
              <a:cs typeface="Tahoma" charset="0"/>
              <a:sym typeface="Symbol" pitchFamily="18" charset="2"/>
            </a:endParaRPr>
          </a:p>
          <a:p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  <a:cs typeface="Tahoma" charset="0"/>
              </a:rPr>
              <a:t>Spotřeba</a:t>
            </a:r>
            <a:r>
              <a:rPr lang="en-US" altLang="cs-CZ" sz="1400" i="1" dirty="0">
                <a:solidFill>
                  <a:schemeClr val="accent6">
                    <a:lumMod val="50000"/>
                  </a:schemeClr>
                </a:solidFill>
                <a:cs typeface="Tahoma" charset="0"/>
              </a:rPr>
              <a:t>[</a:t>
            </a:r>
            <a:r>
              <a:rPr lang="en-US" altLang="cs-CZ" sz="1400" i="1" dirty="0">
                <a:cs typeface="Tahoma" charset="0"/>
              </a:rPr>
              <a:t>kWh/</a:t>
            </a:r>
            <a:r>
              <a:rPr lang="en-US" altLang="cs-CZ" sz="1400" i="1" dirty="0" err="1">
                <a:cs typeface="Tahoma" charset="0"/>
              </a:rPr>
              <a:t>rok</a:t>
            </a:r>
            <a:r>
              <a:rPr lang="en-US" altLang="cs-CZ" sz="1400" i="1" dirty="0">
                <a:cs typeface="Tahoma" charset="0"/>
              </a:rPr>
              <a:t>]</a:t>
            </a:r>
            <a:r>
              <a:rPr lang="cs-CZ" altLang="cs-CZ" i="1" dirty="0">
                <a:cs typeface="Tahoma" charset="0"/>
              </a:rPr>
              <a:t> </a:t>
            </a:r>
            <a:r>
              <a:rPr lang="cs-CZ" altLang="cs-CZ" b="1" dirty="0">
                <a:cs typeface="Tahoma" charset="0"/>
              </a:rPr>
              <a:t>*</a:t>
            </a:r>
            <a:r>
              <a:rPr lang="cs-CZ" altLang="cs-CZ" i="1" dirty="0">
                <a:cs typeface="Tahoma" charset="0"/>
              </a:rPr>
              <a:t> </a:t>
            </a: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  <a:cs typeface="Tahoma" charset="0"/>
              </a:rPr>
              <a:t>cena tepla</a:t>
            </a:r>
            <a:r>
              <a:rPr lang="cs-CZ" altLang="cs-CZ" sz="2000" dirty="0">
                <a:solidFill>
                  <a:schemeClr val="tx1">
                    <a:lumMod val="85000"/>
                    <a:lumOff val="15000"/>
                  </a:schemeClr>
                </a:solidFill>
                <a:cs typeface="Tahoma" charset="0"/>
              </a:rPr>
              <a:t> </a:t>
            </a:r>
            <a:r>
              <a:rPr lang="cs-CZ" altLang="cs-CZ" sz="1400" i="1" dirty="0">
                <a:cs typeface="Tahoma" charset="0"/>
              </a:rPr>
              <a:t>[Kč/kWh]</a:t>
            </a:r>
            <a:r>
              <a:rPr lang="cs-CZ" altLang="cs-CZ" i="1" dirty="0">
                <a:cs typeface="Tahoma" charset="0"/>
              </a:rPr>
              <a:t> </a:t>
            </a:r>
            <a:r>
              <a:rPr lang="cs-CZ" altLang="cs-CZ" b="1" dirty="0">
                <a:cs typeface="Tahoma" charset="0"/>
              </a:rPr>
              <a:t>* </a:t>
            </a: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  <a:cs typeface="Tahoma" charset="0"/>
              </a:rPr>
              <a:t>počet let </a:t>
            </a:r>
            <a:r>
              <a:rPr lang="cs-CZ" altLang="cs-CZ" sz="2000" b="1" dirty="0">
                <a:cs typeface="Tahoma" charset="0"/>
              </a:rPr>
              <a:t>+ </a:t>
            </a:r>
            <a:r>
              <a:rPr lang="cs-CZ" altLang="cs-CZ" b="1" dirty="0">
                <a:solidFill>
                  <a:schemeClr val="tx1">
                    <a:lumMod val="85000"/>
                    <a:lumOff val="15000"/>
                  </a:schemeClr>
                </a:solidFill>
                <a:cs typeface="Tahoma" charset="0"/>
              </a:rPr>
              <a:t>investiční náklady </a:t>
            </a:r>
            <a:r>
              <a:rPr lang="cs-CZ" altLang="cs-CZ" sz="1400" i="1" dirty="0">
                <a:cs typeface="Tahoma" charset="0"/>
              </a:rPr>
              <a:t>[Kč]  </a:t>
            </a:r>
            <a:r>
              <a:rPr lang="cs-CZ" altLang="cs-CZ" sz="1600" i="1" dirty="0">
                <a:cs typeface="Tahoma" charset="0"/>
                <a:sym typeface="Wingdings" pitchFamily="2" charset="2"/>
              </a:rPr>
              <a:t> </a:t>
            </a:r>
            <a:r>
              <a:rPr lang="cs-CZ" altLang="cs-CZ" sz="1600" b="1" i="1" dirty="0" smtClean="0">
                <a:cs typeface="Tahoma" charset="0"/>
                <a:sym typeface="Wingdings" pitchFamily="2" charset="2"/>
              </a:rPr>
              <a:t>MIN</a:t>
            </a:r>
            <a:endParaRPr lang="cs-CZ" altLang="cs-CZ" sz="1600" b="1" i="1" dirty="0">
              <a:cs typeface="Tahoma" charset="0"/>
              <a:sym typeface="Wingdings" pitchFamily="2" charset="2"/>
            </a:endParaRPr>
          </a:p>
          <a:p>
            <a:endParaRPr lang="cs-CZ" altLang="cs-CZ" sz="1600" i="1" dirty="0">
              <a:cs typeface="Tahoma" charset="0"/>
              <a:sym typeface="Wingdings" pitchFamily="2" charset="2"/>
            </a:endParaRPr>
          </a:p>
          <a:p>
            <a:endParaRPr lang="cs-CZ" altLang="cs-CZ" sz="1600" i="1" dirty="0">
              <a:cs typeface="Tahoma" charset="0"/>
              <a:sym typeface="Wingdings" pitchFamily="2" charset="2"/>
            </a:endParaRPr>
          </a:p>
          <a:p>
            <a:endParaRPr lang="cs-CZ" altLang="cs-CZ" sz="1600" i="1" dirty="0">
              <a:cs typeface="Tahoma" charset="0"/>
            </a:endParaRPr>
          </a:p>
          <a:p>
            <a:pPr>
              <a:spcBef>
                <a:spcPct val="50000"/>
              </a:spcBef>
            </a:pPr>
            <a:endParaRPr lang="cs-CZ" altLang="cs-CZ" dirty="0">
              <a:cs typeface="Tahoma" charset="0"/>
            </a:endParaRP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250825" y="557260"/>
            <a:ext cx="53078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66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 smtClean="0">
                <a:solidFill>
                  <a:schemeClr val="tx2"/>
                </a:solidFill>
                <a:latin typeface="Times New Roman" pitchFamily="18" charset="0"/>
              </a:rPr>
              <a:t>Existuje řada </a:t>
            </a:r>
            <a:r>
              <a:rPr lang="cs-CZ" altLang="cs-CZ" dirty="0">
                <a:solidFill>
                  <a:schemeClr val="tx2"/>
                </a:solidFill>
                <a:latin typeface="Times New Roman" pitchFamily="18" charset="0"/>
              </a:rPr>
              <a:t>optimalizačních </a:t>
            </a:r>
            <a:r>
              <a:rPr lang="cs-CZ" altLang="cs-CZ" dirty="0" smtClean="0">
                <a:solidFill>
                  <a:schemeClr val="tx2"/>
                </a:solidFill>
                <a:latin typeface="Times New Roman" pitchFamily="18" charset="0"/>
              </a:rPr>
              <a:t>kritérií - </a:t>
            </a:r>
            <a:r>
              <a:rPr lang="cs-CZ" altLang="cs-CZ" dirty="0">
                <a:solidFill>
                  <a:schemeClr val="tx2"/>
                </a:solidFill>
                <a:latin typeface="Times New Roman" pitchFamily="18" charset="0"/>
              </a:rPr>
              <a:t>doporučujeme:</a:t>
            </a:r>
            <a:endParaRPr lang="cs-CZ" altLang="cs-CZ" dirty="0">
              <a:solidFill>
                <a:schemeClr val="tx2"/>
              </a:solidFill>
              <a:latin typeface="Times New Roman" pitchFamily="18" charset="0"/>
              <a:sym typeface="Symbol" pitchFamily="18" charset="2"/>
            </a:endParaRPr>
          </a:p>
        </p:txBody>
      </p:sp>
      <p:pic>
        <p:nvPicPr>
          <p:cNvPr id="7578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141663"/>
            <a:ext cx="2519363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66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41663"/>
            <a:ext cx="8636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66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9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357563"/>
            <a:ext cx="6477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66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91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367213"/>
            <a:ext cx="6477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66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93" name="Line 17"/>
          <p:cNvSpPr>
            <a:spLocks noChangeShapeType="1"/>
          </p:cNvSpPr>
          <p:nvPr/>
        </p:nvSpPr>
        <p:spPr bwMode="auto">
          <a:xfrm>
            <a:off x="6011863" y="2852738"/>
            <a:ext cx="0" cy="576262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94" name="Line 18"/>
          <p:cNvSpPr>
            <a:spLocks noChangeShapeType="1"/>
          </p:cNvSpPr>
          <p:nvPr/>
        </p:nvSpPr>
        <p:spPr bwMode="auto">
          <a:xfrm>
            <a:off x="827088" y="2781300"/>
            <a:ext cx="865187" cy="1007740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95" name="Line 19"/>
          <p:cNvSpPr>
            <a:spLocks noChangeShapeType="1"/>
          </p:cNvSpPr>
          <p:nvPr/>
        </p:nvSpPr>
        <p:spPr bwMode="auto">
          <a:xfrm flipH="1">
            <a:off x="1835149" y="2781300"/>
            <a:ext cx="864642" cy="1788319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365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Výsledky optimalizace</a:t>
            </a:r>
          </a:p>
        </p:txBody>
      </p:sp>
      <p:graphicFrame>
        <p:nvGraphicFramePr>
          <p:cNvPr id="7680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11188" y="549275"/>
          <a:ext cx="6121400" cy="507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Graph" r:id="rId3" imgW="3712320" imgH="3077280" progId="Origin50.Graph">
                  <p:embed/>
                </p:oleObj>
              </mc:Choice>
              <mc:Fallback>
                <p:oleObj name="Graph" r:id="rId3" imgW="3712320" imgH="30772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549275"/>
                        <a:ext cx="6121400" cy="507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341438"/>
            <a:ext cx="93662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205038"/>
            <a:ext cx="9525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4067175" y="2924175"/>
            <a:ext cx="1439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/>
              <a:t>R=3.2 (U=0.3 )</a:t>
            </a: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3851275" y="4365625"/>
            <a:ext cx="1800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/>
              <a:t>R=10.8  (U=0.09)</a:t>
            </a:r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684213" y="5516563"/>
            <a:ext cx="2673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66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Celkové náklady za 30 let</a:t>
            </a:r>
          </a:p>
        </p:txBody>
      </p:sp>
    </p:spTree>
    <p:extLst>
      <p:ext uri="{BB962C8B-B14F-4D97-AF65-F5344CB8AC3E}">
        <p14:creationId xmlns:p14="http://schemas.microsoft.com/office/powerpoint/2010/main" val="165207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2" name="Object 4"/>
          <p:cNvGraphicFramePr>
            <a:graphicFrameLocks noChangeAspect="1"/>
          </p:cNvGraphicFramePr>
          <p:nvPr/>
        </p:nvGraphicFramePr>
        <p:xfrm>
          <a:off x="755650" y="239713"/>
          <a:ext cx="6769100" cy="565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Graph" r:id="rId3" imgW="3716640" imgH="3104640" progId="Origin50.Graph">
                  <p:embed/>
                </p:oleObj>
              </mc:Choice>
              <mc:Fallback>
                <p:oleObj name="Graph" r:id="rId3" imgW="3716640" imgH="31046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239713"/>
                        <a:ext cx="6769100" cy="565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7164388" y="3789363"/>
            <a:ext cx="1739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66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accent2"/>
                </a:solidFill>
              </a:rPr>
              <a:t>Pasivní dům JS</a:t>
            </a: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7235825" y="2636838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66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FF0000"/>
                </a:solidFill>
              </a:rPr>
              <a:t>Pasivní dům</a:t>
            </a:r>
            <a:r>
              <a:rPr lang="cs-CZ" altLang="cs-CZ"/>
              <a:t> </a:t>
            </a:r>
          </a:p>
        </p:txBody>
      </p: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7092950" y="1125538"/>
            <a:ext cx="17859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66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dům podle ČSN</a:t>
            </a:r>
          </a:p>
        </p:txBody>
      </p:sp>
    </p:spTree>
    <p:extLst>
      <p:ext uri="{BB962C8B-B14F-4D97-AF65-F5344CB8AC3E}">
        <p14:creationId xmlns:p14="http://schemas.microsoft.com/office/powerpoint/2010/main" val="291224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5405</TotalTime>
  <Words>1162</Words>
  <Application>Microsoft Office PowerPoint</Application>
  <PresentationFormat>Předvádění na obrazovce (4:3)</PresentationFormat>
  <Paragraphs>194</Paragraphs>
  <Slides>47</Slides>
  <Notes>2</Notes>
  <HiddenSlides>2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49" baseType="lpstr">
      <vt:lpstr>Motiv systému Office</vt:lpstr>
      <vt:lpstr>Graph</vt:lpstr>
      <vt:lpstr>Prezentace aplikace PowerPoint</vt:lpstr>
      <vt:lpstr>Prezentace aplikace PowerPoint</vt:lpstr>
      <vt:lpstr>Prezentace aplikace PowerPoint</vt:lpstr>
      <vt:lpstr>Pasivní stavitelství jako ekonomický koncept</vt:lpstr>
      <vt:lpstr>Prezentace aplikace PowerPoint</vt:lpstr>
      <vt:lpstr>Prezentace aplikace PowerPoint</vt:lpstr>
      <vt:lpstr>Metoda přístupu k vyjádření ekonomiky domu   </vt:lpstr>
      <vt:lpstr>Výsledky optimalizace</vt:lpstr>
      <vt:lpstr>Prezentace aplikace PowerPoint</vt:lpstr>
      <vt:lpstr>Jaký dům má certifikát Pasivní?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 co paneláky?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Pedagogicka fakulta 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JS</dc:creator>
  <cp:lastModifiedBy>JS</cp:lastModifiedBy>
  <cp:revision>210</cp:revision>
  <dcterms:created xsi:type="dcterms:W3CDTF">2016-02-29T17:38:49Z</dcterms:created>
  <dcterms:modified xsi:type="dcterms:W3CDTF">2016-12-02T19:51:35Z</dcterms:modified>
</cp:coreProperties>
</file>