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notesMasterIdLst>
    <p:notesMasterId r:id="rId18"/>
  </p:notesMasterIdLst>
  <p:handoutMasterIdLst>
    <p:handoutMasterId r:id="rId19"/>
  </p:handoutMasterIdLst>
  <p:sldIdLst>
    <p:sldId id="256" r:id="rId2"/>
    <p:sldId id="386" r:id="rId3"/>
    <p:sldId id="400" r:id="rId4"/>
    <p:sldId id="401" r:id="rId5"/>
    <p:sldId id="404" r:id="rId6"/>
    <p:sldId id="399" r:id="rId7"/>
    <p:sldId id="402" r:id="rId8"/>
    <p:sldId id="403" r:id="rId9"/>
    <p:sldId id="369" r:id="rId10"/>
    <p:sldId id="405" r:id="rId11"/>
    <p:sldId id="409" r:id="rId12"/>
    <p:sldId id="410" r:id="rId13"/>
    <p:sldId id="406" r:id="rId14"/>
    <p:sldId id="407" r:id="rId15"/>
    <p:sldId id="408" r:id="rId16"/>
    <p:sldId id="318" r:id="rId17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r>
              <a:rPr lang="cs-CZ" smtClean="0"/>
              <a:t>31.5.2016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18F8E12B-5808-42F2-B4C4-C7DCC853432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r>
              <a:rPr lang="cs-CZ" smtClean="0"/>
              <a:t>31.5.2016</a:t>
            </a:r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257" tIns="45629" rIns="91257" bIns="45629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6332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570204D0-CDAE-495F-B6A7-95CCAF84735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204D0-CDAE-495F-B6A7-95CCAF847350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31.5.2016</a:t>
            </a:r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204D0-CDAE-495F-B6A7-95CCAF847350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18.4.2016</a:t>
            </a:r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30326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204D0-CDAE-495F-B6A7-95CCAF847350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18.4.2016</a:t>
            </a:r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99906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462952C-71A4-4E08-90C1-4D2455F7E49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D317F6-D926-4779-965E-2391FE6B37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2DFF99-736E-4DAE-A6E3-39D760694D1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FFC84E-6433-4412-956B-BC7AE614E9B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66893E6-0053-41A4-A0D6-1F76CE1897B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A8F934-7227-4CE8-AE4A-1C98D54DF07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4D404F-5BDE-488C-B58A-D9BA805868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0E8F67-C547-419C-8E60-B54ECF06268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F55367-F834-4643-AC68-6D1AE6CEDFA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D6EFE4-34C9-4759-95DB-737B3B46A07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8EC201-28E5-4321-8890-29F0526C83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043DFCE-6ACD-451A-8B3E-9F0B01C4854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Zaji&#353;t&#283;n&#237;%20v&#253;uky%20p&#345;edm&#283;t&#367;%20speci&#225;ln&#283;pedagogick&#233;%20p&#233;&#269;e.pdf" TargetMode="External"/><Relationship Id="rId2" Type="http://schemas.openxmlformats.org/officeDocument/2006/relationships/hyperlink" Target="P&#345;edm&#283;t%20speci&#225;ln&#283;%20ped.%20p&#233;&#269;e%20-%20z%20N&#218;V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Speci&#225;ln&#237;%20pedagog%20-%20z&#237;sk&#225;n&#237;%20kvalifikace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Zaji&#353;t&#283;n&#237;%20v&#253;uky%20p&#345;edm&#283;t&#367;%20speci&#225;ln&#283;pedagogick&#233;%20p&#233;&#269;e.pdf" TargetMode="External"/><Relationship Id="rId2" Type="http://schemas.openxmlformats.org/officeDocument/2006/relationships/hyperlink" Target="P&#345;edm&#283;t%20speci&#225;ln&#283;%20ped.%20p&#233;&#269;e%20-%20z%20N&#218;V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Speci&#225;ln&#237;%20pedagog%20-%20z&#237;sk&#225;n&#237;%20kvalifikace.doc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PLPP%20-%20konkr&#233;tn&#237;%20p&#345;&#237;klad.docx" TargetMode="External"/><Relationship Id="rId2" Type="http://schemas.openxmlformats.org/officeDocument/2006/relationships/hyperlink" Target="PLPP%20-%20formul&#225;&#345;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Individu&#225;ln&#237;%20vzd&#283;l&#225;vac&#237;%20pl&#225;n%20-%20formul&#225;&#345;.docx" TargetMode="External"/><Relationship Id="rId2" Type="http://schemas.openxmlformats.org/officeDocument/2006/relationships/hyperlink" Target="&#381;&#225;dost%20o%20povolen&#237;%20vzd&#283;l&#225;v&#225;n&#237;%20podle%20IVP%20-%20SPU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IVP%20podle%20nov&#253;ch%20pravidel%20-%20p&#345;&#237;klad/IVP%20-%20k%20dan&#233;mu%20doporu&#269;en&#237;.doc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381;&#225;dost%20o%20slovn&#237;%20hodnocen&#237;.doc" TargetMode="External"/><Relationship Id="rId2" Type="http://schemas.openxmlformats.org/officeDocument/2006/relationships/hyperlink" Target="Potvrzen&#237;%20o%20p&#345;evzet&#237;%20povolen&#237;.rt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ETODICK&#201;%20MATERI&#193;LY%20-%2027.%209.%202016/&#381;&#225;dost%20o%20slovn&#237;%20hodnocen&#237;.do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Souhlas%20s%20poskytnut&#237;m%20informac&#237;%20-%20pro%20&#353;kolu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IVP%20podle%20nov&#253;ch%20pravidel%20-%20p&#345;&#237;klad/Doporu&#269;en&#237;%20&#352;PZ%20-%20konkr&#233;tn&#237;%20p&#345;&#237;klad.pdf" TargetMode="External"/><Relationship Id="rId2" Type="http://schemas.openxmlformats.org/officeDocument/2006/relationships/hyperlink" Target="Informovany_souhlas%20II%20M&#352;M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IVP%20podle%20nov&#253;ch%20pravidel%20-%20p&#345;&#237;klad/Informovan&#253;%20souhlas%20-%20k%20dan&#233;mu%20doporu&#269;en&#237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1828800"/>
            <a:ext cx="8020001" cy="2209800"/>
          </a:xfrm>
        </p:spPr>
        <p:txBody>
          <a:bodyPr>
            <a:normAutofit/>
          </a:bodyPr>
          <a:lstStyle/>
          <a:p>
            <a:pPr eaLnBrk="1" hangingPunct="1"/>
            <a:r>
              <a:rPr lang="cs-CZ" sz="4000" b="1" dirty="0" smtClean="0">
                <a:solidFill>
                  <a:schemeClr val="tx1"/>
                </a:solidFill>
              </a:rPr>
              <a:t>Aktuální problémy spojené se zaváděním společného vzdělávání</a:t>
            </a:r>
            <a:endParaRPr lang="cs-CZ" sz="4000" dirty="0" smtClean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355976" y="458112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800" b="1" dirty="0" smtClean="0"/>
              <a:t>6. 1. 2017</a:t>
            </a:r>
            <a:endParaRPr lang="cs-CZ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632" cy="5184576"/>
          </a:xfrm>
        </p:spPr>
        <p:txBody>
          <a:bodyPr>
            <a:noAutofit/>
          </a:bodyPr>
          <a:lstStyle/>
          <a:p>
            <a:r>
              <a:rPr lang="cs-CZ" sz="2200" dirty="0" smtClean="0"/>
              <a:t>Je zaměřen na posílení těch oblastí, které má žák v důsledku SVP oslabené</a:t>
            </a:r>
          </a:p>
          <a:p>
            <a:r>
              <a:rPr lang="cs-CZ" sz="2200" dirty="0" smtClean="0"/>
              <a:t>Poskytuje se většinou v rámci vyučování (disponibilní hodiny)</a:t>
            </a:r>
          </a:p>
          <a:p>
            <a:r>
              <a:rPr lang="cs-CZ" sz="2200" dirty="0" smtClean="0"/>
              <a:t>Nutná koordinace rozvrhů a plánování práce s kmenovým učitelem</a:t>
            </a:r>
          </a:p>
          <a:p>
            <a:r>
              <a:rPr lang="cs-CZ" sz="2200" dirty="0" smtClean="0"/>
              <a:t>Podle nového doporučení jsou tyto předměty rozděleny na dvě kategorie – to ovlivňuje personální zajištění, financování, zařazení do rozvrhu, hodnocení na vysvědčení – </a:t>
            </a:r>
            <a:r>
              <a:rPr lang="cs-CZ" sz="2200" dirty="0" smtClean="0">
                <a:hlinkClick r:id="rId2" action="ppaction://hlinkfile"/>
              </a:rPr>
              <a:t>rozdělení</a:t>
            </a:r>
            <a:r>
              <a:rPr lang="cs-CZ" sz="2200" dirty="0" smtClean="0"/>
              <a:t>, </a:t>
            </a:r>
            <a:r>
              <a:rPr lang="cs-CZ" sz="2200" dirty="0" smtClean="0">
                <a:hlinkClick r:id="rId3" action="ppaction://hlinkfile"/>
              </a:rPr>
              <a:t>zajištění výuky</a:t>
            </a:r>
            <a:endParaRPr lang="cs-CZ" sz="2200" dirty="0" smtClean="0"/>
          </a:p>
          <a:p>
            <a:r>
              <a:rPr lang="cs-CZ" sz="2200" dirty="0" smtClean="0"/>
              <a:t>Zpřísnila se pravidla pro to, kdo může předmět vyučovat - </a:t>
            </a:r>
            <a:r>
              <a:rPr lang="cs-CZ" sz="2200" dirty="0" smtClean="0">
                <a:hlinkClick r:id="rId4" action="ppaction://hlinkfile"/>
              </a:rPr>
              <a:t>více</a:t>
            </a:r>
            <a:endParaRPr lang="cs-CZ" sz="2200" dirty="0" smtClean="0"/>
          </a:p>
          <a:p>
            <a:r>
              <a:rPr lang="cs-CZ" sz="2200" dirty="0" smtClean="0"/>
              <a:t>Pracovně právní řešení podobné u pedagogické intervence</a:t>
            </a:r>
          </a:p>
          <a:p>
            <a:r>
              <a:rPr lang="cs-CZ" sz="2200" dirty="0" smtClean="0"/>
              <a:t>Ve skupině max. 4 žáci – dle platné vyhlášky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41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altLang="cs-CZ" sz="3600" dirty="0" smtClean="0"/>
              <a:t>Předmět speciálně pedagogické </a:t>
            </a:r>
            <a:r>
              <a:rPr lang="cs-CZ" altLang="cs-CZ" sz="3600" dirty="0" err="1" smtClean="0"/>
              <a:t>péčě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64704"/>
            <a:ext cx="851763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2000" b="1" dirty="0" smtClean="0"/>
              <a:t>Citace z RVP </a:t>
            </a:r>
            <a:r>
              <a:rPr lang="cs-CZ" sz="2000" b="1" dirty="0" smtClean="0"/>
              <a:t>ZV (aktuální verze – str. 146):</a:t>
            </a:r>
            <a:endParaRPr lang="cs-CZ" sz="2000" dirty="0" smtClean="0"/>
          </a:p>
          <a:p>
            <a:r>
              <a:rPr lang="cs-CZ" sz="1800" dirty="0" smtClean="0"/>
              <a:t>Pro žáky s přiznanými podpůrnými opatřeními spočívajícími v úpravě vzdělávacích obsahů může být v souladu s principy individualizace a diferenciace vzdělávání </a:t>
            </a:r>
            <a:r>
              <a:rPr lang="cs-CZ" sz="1800" u="sng" dirty="0" smtClean="0"/>
              <a:t>zařazována do IVP na doporučení ŠPZ speciálně pedagogická a pedagogická intervence</a:t>
            </a:r>
            <a:r>
              <a:rPr lang="cs-CZ" sz="1800" dirty="0" smtClean="0"/>
              <a:t>. Počet vyučovacích hodin předmětů speciálně pedagogické péče je v závislosti na stupni podpory stanoven v Příloze č. 1 vyhlášky č. 27/2016 Sb. Časová dotace na předměty speciálně pedagogické péče je poskytována z disponibilní časové dotace.</a:t>
            </a:r>
          </a:p>
          <a:p>
            <a:r>
              <a:rPr lang="cs-CZ" sz="1800" dirty="0" smtClean="0"/>
              <a:t>Pod pojmem „speciálně pedagogická intervence“ se rozumí zajištění předmětů speciálně pedagogické péče pro žáky s přiznanými podpůrnými opatřeními, které jsou zaměřeny na oblast logopedických obtíží, řečové výchovy, nácviku sociální komunikace, zrakové stimulace apod.</a:t>
            </a:r>
          </a:p>
          <a:p>
            <a:r>
              <a:rPr lang="cs-CZ" sz="1800" dirty="0" smtClean="0"/>
              <a:t>Pod pojmem „pedagogická intervence“ se rozumí vzdělávání žáka s přiznanými podpůrnými opatřeními ve vyučovacích předmětech, v nichž je třeba zlepšit jeho výsledky učení, případně kompenzovat nedostatečnou domácí přípravu na výuku.</a:t>
            </a:r>
          </a:p>
          <a:p>
            <a:pPr>
              <a:buNone/>
            </a:pPr>
            <a:r>
              <a:rPr lang="cs-CZ" sz="1800" b="1" dirty="0" smtClean="0"/>
              <a:t>Z </a:t>
            </a:r>
            <a:r>
              <a:rPr lang="cs-CZ" sz="1800" b="1" dirty="0" smtClean="0"/>
              <a:t>výše uvedeného </a:t>
            </a:r>
            <a:r>
              <a:rPr lang="cs-CZ" sz="1800" b="1" dirty="0" smtClean="0"/>
              <a:t>vyplývá</a:t>
            </a:r>
            <a:r>
              <a:rPr lang="cs-CZ" sz="1800" b="1" dirty="0" smtClean="0"/>
              <a:t>, že předmět speciálně pedagogické péče musí být součástí IVP.</a:t>
            </a:r>
            <a:endParaRPr lang="cs-CZ" sz="1800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altLang="cs-CZ" sz="3600" dirty="0" smtClean="0"/>
              <a:t>Předmět speciálně pedagogické </a:t>
            </a:r>
            <a:r>
              <a:rPr lang="cs-CZ" altLang="cs-CZ" sz="3600" dirty="0" err="1" smtClean="0"/>
              <a:t>péčě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632" cy="5184576"/>
          </a:xfrm>
        </p:spPr>
        <p:txBody>
          <a:bodyPr>
            <a:noAutofit/>
          </a:bodyPr>
          <a:lstStyle/>
          <a:p>
            <a:r>
              <a:rPr lang="cs-CZ" sz="2200" dirty="0" smtClean="0"/>
              <a:t>Je zaměřen na posílení těch oblastí, které má žák v důsledku SVP oslabené</a:t>
            </a:r>
          </a:p>
          <a:p>
            <a:r>
              <a:rPr lang="cs-CZ" sz="2200" dirty="0" smtClean="0"/>
              <a:t>Poskytuje se většinou v rámci vyučování (disponibilní hodiny)</a:t>
            </a:r>
          </a:p>
          <a:p>
            <a:r>
              <a:rPr lang="cs-CZ" sz="2200" dirty="0" smtClean="0"/>
              <a:t>Nutná koordinace rozvrhů a plánování práce s kmenovým učitelem</a:t>
            </a:r>
          </a:p>
          <a:p>
            <a:r>
              <a:rPr lang="cs-CZ" sz="2200" dirty="0" smtClean="0"/>
              <a:t>Podle nového doporučení jsou tyto předměty rozděleny na dvě kategorie – to ovlivňuje personální zajištění, financování, zařazení do rozvrhu, hodnocení na vysvědčení – </a:t>
            </a:r>
            <a:r>
              <a:rPr lang="cs-CZ" sz="2200" dirty="0" smtClean="0">
                <a:hlinkClick r:id="rId2" action="ppaction://hlinkfile"/>
              </a:rPr>
              <a:t>rozdělení</a:t>
            </a:r>
            <a:r>
              <a:rPr lang="cs-CZ" sz="2200" dirty="0" smtClean="0"/>
              <a:t>, </a:t>
            </a:r>
            <a:r>
              <a:rPr lang="cs-CZ" sz="2200" dirty="0" smtClean="0">
                <a:hlinkClick r:id="rId3" action="ppaction://hlinkfile"/>
              </a:rPr>
              <a:t>zajištění výuky</a:t>
            </a:r>
            <a:endParaRPr lang="cs-CZ" sz="2200" dirty="0" smtClean="0"/>
          </a:p>
          <a:p>
            <a:r>
              <a:rPr lang="cs-CZ" sz="2200" dirty="0" smtClean="0"/>
              <a:t>Zpřísnila se pravidla pro to, kdo může předmět vyučovat - </a:t>
            </a:r>
            <a:r>
              <a:rPr lang="cs-CZ" sz="2200" dirty="0" smtClean="0">
                <a:hlinkClick r:id="rId4" action="ppaction://hlinkfile"/>
              </a:rPr>
              <a:t>více</a:t>
            </a:r>
            <a:endParaRPr lang="cs-CZ" sz="2200" dirty="0" smtClean="0"/>
          </a:p>
          <a:p>
            <a:r>
              <a:rPr lang="cs-CZ" sz="2200" dirty="0" smtClean="0"/>
              <a:t>Pracovně právní řešení podobné u pedagogické intervence</a:t>
            </a:r>
          </a:p>
          <a:p>
            <a:r>
              <a:rPr lang="cs-CZ" sz="2200" dirty="0" smtClean="0"/>
              <a:t>Ve skupině max. 4 žáci – dle platné vyhlášky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41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altLang="cs-CZ" sz="3600" dirty="0" smtClean="0"/>
              <a:t>Předmět speciálně pedagogické </a:t>
            </a:r>
            <a:r>
              <a:rPr lang="cs-CZ" altLang="cs-CZ" sz="3600" dirty="0" err="1" smtClean="0"/>
              <a:t>péčě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cs-CZ" altLang="cs-CZ" sz="4600" dirty="0" smtClean="0"/>
              <a:t>Podpůrná opatření 1. stupně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445624" cy="51125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cs-CZ" altLang="cs-CZ" sz="2400" dirty="0" smtClean="0"/>
              <a:t>Slouží ke kompenzaci mírných, přechodných obtíží ve vzdělávání žáka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Mají výrazný preventivní charakter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Úpravy navrhují pedagogové ve spolupráci                s  poradenským pracovníkem školy               (případně žákem a zákonným zástupcem žáka)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Opatření se týkají i školských zařízení (</a:t>
            </a:r>
            <a:r>
              <a:rPr lang="cs-CZ" altLang="cs-CZ" sz="2400" dirty="0" err="1" smtClean="0"/>
              <a:t>šk</a:t>
            </a:r>
            <a:r>
              <a:rPr lang="cs-CZ" altLang="cs-CZ" sz="2400" dirty="0" smtClean="0"/>
              <a:t>. družina)</a:t>
            </a:r>
          </a:p>
          <a:p>
            <a:pPr>
              <a:lnSpc>
                <a:spcPct val="110000"/>
              </a:lnSpc>
            </a:pPr>
            <a:r>
              <a:rPr lang="cs-CZ" altLang="cs-CZ" sz="2400" b="1" dirty="0" smtClean="0"/>
              <a:t>Prvním opatřením je vždy přímá podpora žáka pedagogem v daném předmětu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Dalším krokem je koordinovaná péče o žáka - zpracovává se Plán pedagogické podpory (PLPP) – </a:t>
            </a:r>
          </a:p>
          <a:p>
            <a:pPr>
              <a:lnSpc>
                <a:spcPct val="110000"/>
              </a:lnSpc>
              <a:buNone/>
            </a:pPr>
            <a:r>
              <a:rPr lang="cs-CZ" altLang="cs-CZ" sz="2400" dirty="0" smtClean="0"/>
              <a:t>                     </a:t>
            </a:r>
            <a:r>
              <a:rPr lang="cs-CZ" altLang="cs-CZ" sz="2400" dirty="0" smtClean="0">
                <a:hlinkClick r:id="rId2" action="ppaction://hlinkfile"/>
              </a:rPr>
              <a:t>struktura</a:t>
            </a:r>
            <a:r>
              <a:rPr lang="cs-CZ" altLang="cs-CZ" sz="2400" dirty="0" smtClean="0"/>
              <a:t>, </a:t>
            </a:r>
            <a:r>
              <a:rPr lang="cs-CZ" altLang="cs-CZ" sz="2400" dirty="0" smtClean="0">
                <a:hlinkClick r:id="rId3" action="ppaction://hlinkfile"/>
              </a:rPr>
              <a:t>příklad</a:t>
            </a:r>
            <a:endParaRPr lang="cs-CZ" altLang="cs-CZ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5419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cs-CZ" altLang="cs-CZ" sz="4600" dirty="0" smtClean="0"/>
              <a:t>Podpůrná opatření 1. stupně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445624" cy="51125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cs-CZ" altLang="cs-CZ" sz="2400" dirty="0" smtClean="0"/>
              <a:t>S PLPP seznámí škola žáka, zákonné zástupce          a všechny vyučující žáka, zákonný zástupce o něj nežádá, nemusí souhlasit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Účinnost opatření škola průběžně vyhodnocuje, nejpozději po 3 měsících rozhoduje, zda tato forma podpory vedla k úpravě obtíží žáka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ano, tak v podpoře žáka není třeba pokračovat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se potíže částečně upravily, PLPP doplníme podle potřeby a pokračujeme v poskytování funkčních PO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ne, škola doporučí vyšetření žáka ve ŠPZ</a:t>
            </a:r>
          </a:p>
        </p:txBody>
      </p:sp>
    </p:spTree>
    <p:extLst>
      <p:ext uri="{BB962C8B-B14F-4D97-AF65-F5344CB8AC3E}">
        <p14:creationId xmlns="" xmlns:p14="http://schemas.microsoft.com/office/powerpoint/2010/main" val="5419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cs-CZ" altLang="cs-CZ" dirty="0" smtClean="0"/>
              <a:t>IVP</a:t>
            </a:r>
          </a:p>
        </p:txBody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79512" y="764704"/>
            <a:ext cx="8517632" cy="576064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altLang="cs-CZ" sz="2300" dirty="0" smtClean="0"/>
              <a:t>Pokud je jako podpůrné opatření doporučeno vzdělávání podle IVP, musí vzniknout do 30 dnů od doručení doporučení a podání žádosti zákonným zástupcem </a:t>
            </a:r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Žádost není třeba řešit ve správním řízení, stačí vydat rozhodnutí</a:t>
            </a:r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Vzniklé IVP je vhodné konzultovat se zákonným zástupcem i ŠPZ před projednáním</a:t>
            </a:r>
          </a:p>
          <a:p>
            <a:pPr>
              <a:lnSpc>
                <a:spcPct val="120000"/>
              </a:lnSpc>
            </a:pPr>
            <a:r>
              <a:rPr lang="cs-CZ" altLang="cs-CZ" sz="2300" dirty="0" smtClean="0">
                <a:hlinkClick r:id="rId2" action="ppaction://hlinkfile"/>
              </a:rPr>
              <a:t>příklad žádosti</a:t>
            </a:r>
            <a:r>
              <a:rPr lang="cs-CZ" altLang="cs-CZ" sz="2300" dirty="0" smtClean="0"/>
              <a:t>, </a:t>
            </a:r>
            <a:r>
              <a:rPr lang="cs-CZ" altLang="cs-CZ" sz="2300" dirty="0" smtClean="0">
                <a:hlinkClick r:id="rId3" action="ppaction://hlinkfile"/>
              </a:rPr>
              <a:t>formulář IVP</a:t>
            </a:r>
            <a:r>
              <a:rPr lang="cs-CZ" altLang="cs-CZ" sz="2300" dirty="0" smtClean="0"/>
              <a:t>, </a:t>
            </a:r>
            <a:r>
              <a:rPr lang="cs-CZ" altLang="cs-CZ" sz="2300" dirty="0" smtClean="0">
                <a:hlinkClick r:id="rId4" action="ppaction://hlinkfile"/>
              </a:rPr>
              <a:t>konkrétní IVP</a:t>
            </a:r>
            <a:endParaRPr lang="cs-CZ" altLang="cs-CZ" sz="2300" dirty="0" smtClean="0"/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Platnost IVP – může být po dobu platnosti doporučení ŠPZ – tj. i na dva roky; doporučuji vztáhnout vždy k jednomu roku – mění se učitelé, žák se vyvíjí</a:t>
            </a:r>
          </a:p>
          <a:p>
            <a:pPr>
              <a:lnSpc>
                <a:spcPct val="120000"/>
              </a:lnSpc>
            </a:pPr>
            <a:endParaRPr lang="cs-CZ" altLang="cs-CZ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1701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367337"/>
          </a:xfrm>
        </p:spPr>
        <p:txBody>
          <a:bodyPr>
            <a:normAutofit/>
          </a:bodyPr>
          <a:lstStyle/>
          <a:p>
            <a:pPr marL="0">
              <a:buFont typeface="Wingdings" pitchFamily="2" charset="2"/>
              <a:buNone/>
            </a:pPr>
            <a:r>
              <a:rPr lang="cs-CZ" b="1" dirty="0" smtClean="0"/>
              <a:t>Dokumentace k IVP:</a:t>
            </a:r>
          </a:p>
          <a:p>
            <a:pPr>
              <a:buFont typeface="Wingdings" pitchFamily="2" charset="2"/>
              <a:buNone/>
            </a:pPr>
            <a:endParaRPr lang="cs-CZ" sz="1000" b="1" dirty="0" smtClean="0"/>
          </a:p>
          <a:p>
            <a:r>
              <a:rPr lang="cs-CZ" sz="2400" b="1" dirty="0" smtClean="0"/>
              <a:t>Pro každého žáka zakládáme spis, který obsahuje: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doporučení ŠPZ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informovaný souhlas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žádost zákonného zástupce o povolení vzdělávání podle IVP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rozhodnutí ředitele školy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doklad o převzetí IVP zákonným zástupcem - </a:t>
            </a:r>
            <a:r>
              <a:rPr lang="cs-CZ" sz="2400" dirty="0" smtClean="0">
                <a:hlinkClick r:id="rId2" action="ppaction://hlinkfile"/>
              </a:rPr>
              <a:t>vzor</a:t>
            </a:r>
            <a:endParaRPr lang="cs-CZ" sz="2400" dirty="0" smtClean="0"/>
          </a:p>
          <a:p>
            <a:pPr>
              <a:buFont typeface="Arial" charset="0"/>
              <a:buChar char="•"/>
            </a:pPr>
            <a:r>
              <a:rPr lang="cs-CZ" sz="2400" dirty="0" smtClean="0"/>
              <a:t>kopie IVP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žádost + povolení slovního hodnocení - </a:t>
            </a:r>
            <a:r>
              <a:rPr lang="cs-CZ" sz="2400" dirty="0" smtClean="0">
                <a:hlinkClick r:id="rId3" action="ppaction://hlinkfile"/>
              </a:rPr>
              <a:t>vzor</a:t>
            </a:r>
            <a:r>
              <a:rPr lang="cs-CZ" sz="2400" dirty="0" smtClean="0">
                <a:hlinkClick r:id="rId4" action="ppaction://hlinkfile"/>
              </a:rPr>
              <a:t> </a:t>
            </a:r>
            <a:endParaRPr lang="cs-CZ" sz="2400" dirty="0" smtClean="0"/>
          </a:p>
          <a:p>
            <a:pPr>
              <a:buFont typeface="Arial" charset="0"/>
              <a:buChar char="•"/>
            </a:pPr>
            <a:r>
              <a:rPr lang="cs-CZ" sz="2400" dirty="0" smtClean="0"/>
              <a:t>IVP</a:t>
            </a:r>
          </a:p>
          <a:p>
            <a:pPr>
              <a:buFont typeface="Arial" charset="0"/>
              <a:buChar char="•"/>
            </a:pPr>
            <a:r>
              <a:rPr lang="cs-CZ" sz="2400" dirty="0" smtClean="0"/>
              <a:t>vyhodnocení IVP</a:t>
            </a: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504056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Legislativní změny – je schválená novela školského zákona 82/2015, vyhláška č. 27/2016 o vzdělávání žáků se speciálními vzdělávacími potřebami a žáků nadaných a novela vyhlášky o poskytování poradenských služeb 197/2016</a:t>
            </a: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Mění se pravidla a zažitá terminologie</a:t>
            </a: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Výrazně se posiluje role školy v zajištění péče o žáky se SVP</a:t>
            </a: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Pomoc žákům se SVP je poskytovaná prostřednictvím podpůrných opatření – ta jsou rozdělena do 5 stupňů</a:t>
            </a: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None/>
            </a:pPr>
            <a:r>
              <a:rPr lang="cs-CZ" sz="2400" dirty="0" smtClean="0"/>
              <a:t>  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/>
          </a:bodyPr>
          <a:lstStyle/>
          <a:p>
            <a:r>
              <a:rPr lang="cs-CZ" altLang="cs-CZ" sz="3600" dirty="0" smtClean="0"/>
              <a:t>Hlavní změny od 1. 9. 2016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cs-CZ" sz="2600" dirty="0" smtClean="0">
                <a:cs typeface="Arial" charset="0"/>
              </a:rPr>
              <a:t>Žáci budou vzděláváni s využitím podpůrných opatření, která spočívají v:</a:t>
            </a:r>
          </a:p>
          <a:p>
            <a:pPr lvl="1">
              <a:lnSpc>
                <a:spcPct val="120000"/>
              </a:lnSpc>
              <a:defRPr/>
            </a:pPr>
            <a:r>
              <a:rPr lang="cs-CZ" sz="2400" dirty="0" smtClean="0"/>
              <a:t>poradenské podpoře školy a školského poradenského zařízení</a:t>
            </a:r>
          </a:p>
          <a:p>
            <a:pPr lvl="1">
              <a:lnSpc>
                <a:spcPct val="120000"/>
              </a:lnSpc>
              <a:defRPr/>
            </a:pPr>
            <a:r>
              <a:rPr lang="cs-CZ" sz="2400" dirty="0" smtClean="0"/>
              <a:t>úpravě organizace, obsahu, hodnocení, forem a metod vzdělávání včetně zabezpečení předmětů speciálně pedagogické péče</a:t>
            </a:r>
          </a:p>
          <a:p>
            <a:pPr lvl="1">
              <a:lnSpc>
                <a:spcPct val="120000"/>
              </a:lnSpc>
              <a:defRPr/>
            </a:pPr>
            <a:r>
              <a:rPr lang="cs-CZ" sz="2400" dirty="0" smtClean="0"/>
              <a:t>úpravě podmínek pro přijímaní a ukončování vzdělávání</a:t>
            </a:r>
          </a:p>
          <a:p>
            <a:pPr lvl="1">
              <a:lnSpc>
                <a:spcPct val="120000"/>
              </a:lnSpc>
              <a:defRPr/>
            </a:pPr>
            <a:r>
              <a:rPr lang="cs-CZ" sz="2400" dirty="0" smtClean="0"/>
              <a:t>použití kompenzačních pomůcek a speciálních učebnic a učebních pomůcek – </a:t>
            </a:r>
            <a:r>
              <a:rPr lang="cs-CZ" sz="2400" b="1" dirty="0" smtClean="0"/>
              <a:t>výukový software by měl být na počítači, se kterým může žák pracovat – nejlépe ve třídě, ne všechny pomůcky musí být k dispozici pro práci doma; pomůcky vybírá škola dle doporučení, nemusí být z přesně stanovenou částku</a:t>
            </a:r>
          </a:p>
          <a:p>
            <a:pPr eaLnBrk="1" hangingPunct="1"/>
            <a:endParaRPr lang="cs-CZ" sz="2200" dirty="0" smtClean="0"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3600" dirty="0" smtClean="0"/>
              <a:t>Základní rámec péče o žáky se SVP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603504" lvl="2" indent="-256032">
              <a:lnSpc>
                <a:spcPct val="12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úpravě očekávaných výstupů vzdělávání v mezích stanovených rámcovými vzdělávacími programy</a:t>
            </a:r>
          </a:p>
          <a:p>
            <a:pPr marL="603504" lvl="2" indent="-256032">
              <a:lnSpc>
                <a:spcPct val="12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vzdělávání podle IVP</a:t>
            </a:r>
          </a:p>
          <a:p>
            <a:pPr marL="603504" lvl="2" indent="-256032">
              <a:lnSpc>
                <a:spcPct val="12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využití asistenta pedagoga</a:t>
            </a:r>
            <a:endParaRPr lang="cs-CZ" sz="2400" b="1" dirty="0" smtClean="0"/>
          </a:p>
          <a:p>
            <a:pPr marL="603504" lvl="2" indent="-256032">
              <a:lnSpc>
                <a:spcPct val="12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využití dalšího pedagogického pracovníka, příp. tlumočníka do znakového jazyka apod.</a:t>
            </a:r>
          </a:p>
          <a:p>
            <a:pPr marL="603504" lvl="2" indent="-256032">
              <a:lnSpc>
                <a:spcPct val="12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poskytování  vzdělávání v prostorách stavebně nebo technicky upravených</a:t>
            </a:r>
          </a:p>
          <a:p>
            <a:pPr eaLnBrk="1" hangingPunct="1"/>
            <a:endParaRPr lang="cs-CZ" sz="2200" dirty="0" smtClean="0"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9"/>
            <a:ext cx="8229600" cy="7200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3600" dirty="0" smtClean="0"/>
              <a:t>Základní rámec péče o žáky se SVP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80728"/>
            <a:ext cx="8517632" cy="5184576"/>
          </a:xfrm>
        </p:spPr>
        <p:txBody>
          <a:bodyPr>
            <a:noAutofit/>
          </a:bodyPr>
          <a:lstStyle/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/>
              <a:t>Úvazek – asistenta je vhodné využít na nepřímou práci – čím více hodin, tím lépe pro školu (pokud má třída 26 hodin a doporučeno je 30 hodin, je to v pořádku)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/>
              <a:t>Úvazky se určují po čtvrtinách – není třeba, aby to bylo na přesný počet hodin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/>
              <a:t>Ve třídě mohou být 2 asistenti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/>
              <a:t>Pokud je AP sdílený pro dva žáky a žáci se rozdělí do dvou tříd, je třeba to řešit se ŠPZ – kontrolní vyšetření + nové doporučení – asistent pro každého žáka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/>
              <a:t>Financování asistenta – kód PO se vloží do matriky a od dalšího měsíce má škola nárok na finanční prostředky, dostávat je bude po celou bodu platnosti vyšetření; žádost na kraj je pouze formální, je vhodné do ní uvézt dobu platnosti doporučení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Asistent pedagoga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17632" cy="5184576"/>
          </a:xfrm>
        </p:spPr>
        <p:txBody>
          <a:bodyPr>
            <a:noAutofit/>
          </a:bodyPr>
          <a:lstStyle/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Vyšetření žáka v ŠPZ iniciuje škola nebo zákonný zástupce žáka – </a:t>
            </a:r>
            <a:r>
              <a:rPr lang="cs-CZ" sz="2400" b="1" dirty="0" smtClean="0">
                <a:cs typeface="Arial" charset="0"/>
              </a:rPr>
              <a:t>poradenská podpora ŠPZ je podpůrné opatření, proto na něj má žák nárok a ŠPZ nesmí vyšetření odmítnout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Škola posílá do ŠPZ informace (vyplní dotazník nebo poskytne vyhodnocený PLPP) – vhodný souhlas zákonného zástupce s poskytnutím údajů o žákovi – </a:t>
            </a:r>
            <a:r>
              <a:rPr lang="cs-CZ" sz="2400" dirty="0" smtClean="0">
                <a:cs typeface="Arial" charset="0"/>
                <a:hlinkClick r:id="rId2" action="ppaction://hlinkfile"/>
              </a:rPr>
              <a:t>příklad</a:t>
            </a:r>
            <a:endParaRPr lang="cs-CZ" sz="2400" dirty="0" smtClean="0">
              <a:cs typeface="Arial" charset="0"/>
            </a:endParaRP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Po vyšetření ŠPZ navrhuje podpůrná opatření a </a:t>
            </a:r>
            <a:r>
              <a:rPr lang="cs-CZ" sz="2400" b="1" dirty="0" smtClean="0">
                <a:cs typeface="Arial" charset="0"/>
              </a:rPr>
              <a:t>všechna</a:t>
            </a:r>
            <a:r>
              <a:rPr lang="cs-CZ" sz="2400" dirty="0" smtClean="0">
                <a:cs typeface="Arial" charset="0"/>
              </a:rPr>
              <a:t> konzultuje je se školou – nutné si s ŠPZ dojednat, nejlépe písemná podoba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Škola posílá připomínky, které by mělo ŠPZ respektovat</a:t>
            </a:r>
          </a:p>
          <a:p>
            <a:pPr marL="1088136" lvl="2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None/>
            </a:pP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Spolupráce školy a ŠPZ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632" cy="5184576"/>
          </a:xfrm>
        </p:spPr>
        <p:txBody>
          <a:bodyPr>
            <a:noAutofit/>
          </a:bodyPr>
          <a:lstStyle/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ŠPZ vydává konečné doporučení a posílá ho přímo do školy – pro školu je závazné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Škola iniciuje setkání se zákonným zástupcem žáka, projedná doporučení:</a:t>
            </a:r>
          </a:p>
          <a:p>
            <a:pPr marL="850392" lvl="1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Font typeface="+mj-lt"/>
              <a:buAutoNum type="arabicPeriod"/>
            </a:pPr>
            <a:r>
              <a:rPr lang="cs-CZ" sz="2200" b="1" dirty="0" smtClean="0">
                <a:cs typeface="Arial" charset="0"/>
              </a:rPr>
              <a:t>doporučený 1. stupeň PO</a:t>
            </a:r>
            <a:r>
              <a:rPr lang="cs-CZ" sz="2200" dirty="0" smtClean="0">
                <a:cs typeface="Arial" charset="0"/>
              </a:rPr>
              <a:t> – škola připraví PLPP a projedná ho se zákonným zástupcem</a:t>
            </a:r>
          </a:p>
          <a:p>
            <a:pPr marL="1088136" lvl="2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o PLPP zákonný zástupce nežádá, nepodepisuje se informovaný souhlas; škola žáka podpoří i kdyby zákonný zástupce nesouhlasil</a:t>
            </a:r>
          </a:p>
          <a:p>
            <a:pPr marL="1088136" lvl="2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škola dle vyhlášky 197/2016 vede dokumentaci o PO  1. stupně, forma záleží na škole</a:t>
            </a:r>
          </a:p>
          <a:p>
            <a:pPr marL="1088136" lvl="2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není třeba odesílat na kontrolní vyšetření každého žáka, kterému končí platnost doporučení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412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Spolupráce školy a ŠPZ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517632" cy="5184576"/>
          </a:xfrm>
        </p:spPr>
        <p:txBody>
          <a:bodyPr>
            <a:noAutofit/>
          </a:bodyPr>
          <a:lstStyle/>
          <a:p>
            <a:pPr marL="850392" lvl="1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Font typeface="+mj-lt"/>
              <a:buAutoNum type="arabicPeriod" startAt="2"/>
            </a:pPr>
            <a:r>
              <a:rPr lang="cs-CZ" sz="2400" b="1" dirty="0" smtClean="0">
                <a:cs typeface="Arial" charset="0"/>
              </a:rPr>
              <a:t>doporučený 2. – 5. stupeň PO</a:t>
            </a:r>
            <a:r>
              <a:rPr lang="cs-CZ" sz="2400" dirty="0" smtClean="0">
                <a:cs typeface="Arial" charset="0"/>
              </a:rPr>
              <a:t> – škola připraví a podepíše informovaný souhlas a projedná ho s rodičem; pokud je doporučeno IVP, podá zákonný zástupce žádost o IVP – ten musí vzniknout a být projednán do 30 dnů od podání žádosti </a:t>
            </a:r>
          </a:p>
          <a:p>
            <a:pPr marL="1088136" lvl="2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dirty="0" smtClean="0">
                <a:cs typeface="Arial" charset="0"/>
              </a:rPr>
              <a:t>pokud není doporučen IVP, zaznamená se vše důležité do informovaného souhlasu a žádný další dokument nevzniká – ani PLPP, ten je spojený s poskytováním podpůrných opatření 1. stupně</a:t>
            </a:r>
          </a:p>
          <a:p>
            <a:pPr marL="594360" indent="-457200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b="1" dirty="0" smtClean="0">
                <a:cs typeface="Arial" charset="0"/>
              </a:rPr>
              <a:t>Posiluje se role školy</a:t>
            </a:r>
            <a:r>
              <a:rPr lang="cs-CZ" sz="2400" dirty="0" smtClean="0">
                <a:cs typeface="Arial" charset="0"/>
              </a:rPr>
              <a:t>, podpůrná opatření nejsou souborem úlev, které rodič po škole vyžaduje – podpora ≠ úleva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Spolupráce školy a ŠPZ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Informovaný souhlas</a:t>
            </a:r>
            <a:endParaRPr lang="cs-CZ" dirty="0" smtClean="0">
              <a:latin typeface="Arial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77500" lnSpcReduction="20000"/>
          </a:bodyPr>
          <a:lstStyle/>
          <a:p>
            <a:r>
              <a:rPr lang="cs-CZ" sz="2800" dirty="0" smtClean="0"/>
              <a:t>Podle § 16 vyhlášky 27/2016 škola poskytuje podpůrná opatření bezodkladně po obdržení doporučení ŠPZ a udělení písemného informovaného souhlasu zákonného zástupce</a:t>
            </a:r>
          </a:p>
          <a:p>
            <a:r>
              <a:rPr lang="cs-CZ" sz="2800" dirty="0" smtClean="0"/>
              <a:t>Informovaný souhlas obsahuje:</a:t>
            </a:r>
          </a:p>
          <a:p>
            <a:pPr lvl="1">
              <a:buFont typeface="Arial" pitchFamily="34" charset="0"/>
              <a:buChar char="•"/>
            </a:pPr>
            <a:r>
              <a:rPr lang="cs-CZ" sz="2400" dirty="0" smtClean="0"/>
              <a:t>výslovné vyjádření souhlasu s poskytováním podpůrných opatření</a:t>
            </a:r>
          </a:p>
          <a:p>
            <a:pPr lvl="1">
              <a:buFont typeface="Arial" pitchFamily="34" charset="0"/>
              <a:buChar char="•"/>
            </a:pPr>
            <a:r>
              <a:rPr lang="cs-CZ" sz="2400" dirty="0" smtClean="0"/>
              <a:t>informace o důsledcích, které vyplývají z poskytování podpůrných opatření, zejména o změnách ve vzdělávání v souvislosti s poskytováním podpůrného opatření</a:t>
            </a:r>
          </a:p>
          <a:p>
            <a:pPr lvl="1">
              <a:buFont typeface="Arial" pitchFamily="34" charset="0"/>
              <a:buChar char="•"/>
            </a:pPr>
            <a:r>
              <a:rPr lang="cs-CZ" sz="2400" dirty="0" smtClean="0"/>
              <a:t>informace o organizačních změnách, které v souvislosti s poskytováním podpůrných opatření mohou nastat</a:t>
            </a:r>
          </a:p>
          <a:p>
            <a:pPr lvl="1">
              <a:buFont typeface="Arial" pitchFamily="34" charset="0"/>
              <a:buChar char="•"/>
            </a:pPr>
            <a:r>
              <a:rPr lang="cs-CZ" sz="2400" dirty="0" smtClean="0"/>
              <a:t>podpis zletilého žáka nebo zákonného zástupce žáka stvrzující, že informacím porozuměl</a:t>
            </a:r>
          </a:p>
          <a:p>
            <a:r>
              <a:rPr lang="cs-CZ" sz="2800" dirty="0" smtClean="0"/>
              <a:t>Informovaný souhlas bude třeba připravit vždy v souladu s obdrženou zprávou ŠPZ, nemá vyhláškou stanovený vzor - </a:t>
            </a:r>
            <a:r>
              <a:rPr lang="cs-CZ" sz="2800" dirty="0" smtClean="0">
                <a:hlinkClick r:id="rId2" action="ppaction://hlinkfile"/>
              </a:rPr>
              <a:t>doporučení MŠMT</a:t>
            </a:r>
            <a:r>
              <a:rPr lang="cs-CZ" sz="2800" dirty="0" smtClean="0"/>
              <a:t>, </a:t>
            </a:r>
            <a:r>
              <a:rPr lang="cs-CZ" sz="2800" dirty="0" smtClean="0">
                <a:hlinkClick r:id="rId3" action="ppaction://hlinkfile"/>
              </a:rPr>
              <a:t>doporučení</a:t>
            </a:r>
            <a:r>
              <a:rPr lang="cs-CZ" sz="2800" dirty="0" smtClean="0"/>
              <a:t>, </a:t>
            </a:r>
            <a:r>
              <a:rPr lang="cs-CZ" sz="2800" dirty="0" smtClean="0">
                <a:hlinkClick r:id="rId4" action="ppaction://hlinkfile"/>
              </a:rPr>
              <a:t>příklad</a:t>
            </a:r>
            <a:endParaRPr lang="cs-CZ" sz="2800" dirty="0" smtClean="0"/>
          </a:p>
          <a:p>
            <a:pPr lvl="1">
              <a:buFont typeface="Arial" pitchFamily="34" charset="0"/>
              <a:buChar char="•"/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3137</TotalTime>
  <Words>1286</Words>
  <Application>Microsoft Office PowerPoint</Application>
  <PresentationFormat>Předvádění na obrazovce (4:3)</PresentationFormat>
  <Paragraphs>111</Paragraphs>
  <Slides>16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Shluk</vt:lpstr>
      <vt:lpstr>Aktuální problémy spojené se zaváděním společného vzdělávání</vt:lpstr>
      <vt:lpstr>Hlavní změny od 1. 9. 2016</vt:lpstr>
      <vt:lpstr>Základní rámec péče o žáky se SVP</vt:lpstr>
      <vt:lpstr>Základní rámec péče o žáky se SVP</vt:lpstr>
      <vt:lpstr>Asistent pedagoga</vt:lpstr>
      <vt:lpstr>Spolupráce školy a ŠPZ</vt:lpstr>
      <vt:lpstr>Spolupráce školy a ŠPZ</vt:lpstr>
      <vt:lpstr>Spolupráce školy a ŠPZ</vt:lpstr>
      <vt:lpstr>Informovaný souhlas</vt:lpstr>
      <vt:lpstr>Předmět speciálně pedagogické péčě</vt:lpstr>
      <vt:lpstr>Předmět speciálně pedagogické péčě</vt:lpstr>
      <vt:lpstr>Předmět speciálně pedagogické péčě</vt:lpstr>
      <vt:lpstr>Podpůrná opatření 1. stupně</vt:lpstr>
      <vt:lpstr>Podpůrná opatření 1. stupně</vt:lpstr>
      <vt:lpstr>IVP</vt:lpstr>
      <vt:lpstr>Snímek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Výchovný poradce  v systému poradenských služeb na ZŠ Rosice</dc:title>
  <dc:creator>Uzivatel</dc:creator>
  <cp:lastModifiedBy>ION</cp:lastModifiedBy>
  <cp:revision>262</cp:revision>
  <dcterms:created xsi:type="dcterms:W3CDTF">2009-11-17T20:37:04Z</dcterms:created>
  <dcterms:modified xsi:type="dcterms:W3CDTF">2017-01-09T12:17:08Z</dcterms:modified>
</cp:coreProperties>
</file>