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7103745" cy="1023429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://www.on-broadway.nyc/app/#" TargetMode="Externa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://phototrails.net/new-york/" TargetMode="Externa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1" Type="http://schemas.openxmlformats.org/officeDocument/2006/relationships/hyperlink" Target="https://www.youtube.com/watch?v=-YlT1qFhJh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1303"/>
            <a:ext cx="9144000" cy="2387600"/>
          </a:xfrm>
        </p:spPr>
        <p:txBody>
          <a:bodyPr/>
          <a:p>
            <a:r>
              <a:rPr lang="en-US"/>
              <a:t>Interpretace uměleckého díla prostřednictvím softwaru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1960" y="2649220"/>
            <a:ext cx="5849620" cy="38976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cs-CZ" altLang="en-US"/>
              <a:t>A</a:t>
            </a:r>
            <a:r>
              <a:rPr lang="en-US"/>
              <a:t>nalýza jednoho milionu stránek manga komiksů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84755" y="1847850"/>
            <a:ext cx="6374765" cy="46120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74390" y="269240"/>
            <a:ext cx="6319520" cy="63195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Čtyři základní techniky vizualizace médií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505315" cy="4351655"/>
          </a:xfrm>
        </p:spPr>
        <p:txBody>
          <a:bodyPr/>
          <a:p>
            <a:r>
              <a:rPr lang="cs-CZ" altLang="en-US"/>
              <a:t>Montáž</a:t>
            </a:r>
            <a:endParaRPr lang="cs-CZ" altLang="en-US"/>
          </a:p>
          <a:p>
            <a:endParaRPr lang="cs-CZ" altLang="en-US"/>
          </a:p>
          <a:p>
            <a:r>
              <a:rPr lang="cs-CZ" altLang="en-US"/>
              <a:t>porovnávání obrazů v rámci jedné vizualizace</a:t>
            </a:r>
            <a:endParaRPr lang="cs-CZ" altLang="en-US"/>
          </a:p>
          <a:p>
            <a:endParaRPr lang="cs-CZ" altLang="en-US"/>
          </a:p>
          <a:p>
            <a:endParaRPr lang="cs-CZ" altLang="en-US"/>
          </a:p>
        </p:txBody>
      </p:sp>
      <p:pic>
        <p:nvPicPr>
          <p:cNvPr id="5" name="Content Placeholder 4" descr="8d0b15ebb0d998c7afb71a9dea54918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993265" y="3680460"/>
            <a:ext cx="8559800" cy="26752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98755"/>
            <a:ext cx="10515600" cy="1325563"/>
          </a:xfrm>
        </p:spPr>
        <p:txBody>
          <a:bodyPr/>
          <a:p>
            <a:r>
              <a:rPr lang="en-US"/>
              <a:t>Time </a:t>
            </a:r>
            <a:r>
              <a:rPr lang="cs-CZ" altLang="en-US"/>
              <a:t>M</a:t>
            </a:r>
            <a:r>
              <a:rPr lang="en-US"/>
              <a:t>agazine </a:t>
            </a:r>
            <a:r>
              <a:rPr lang="cs-CZ" altLang="en-US"/>
              <a:t>C</a:t>
            </a:r>
            <a:r>
              <a:rPr lang="en-US"/>
              <a:t>overs</a:t>
            </a:r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944745" y="1426845"/>
            <a:ext cx="7247255" cy="54171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Časové a prostorové vzorkování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17805" y="1993900"/>
            <a:ext cx="5801995" cy="362648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21865"/>
            <a:ext cx="5753735" cy="32365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cs-CZ" altLang="en-US"/>
              <a:t>Přemapování</a:t>
            </a:r>
            <a:endParaRPr lang="cs-CZ" alt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36215" y="2247265"/>
            <a:ext cx="6985000" cy="393065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838200" y="1471930"/>
            <a:ext cx="76327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800"/>
              <a:t>On Broadway </a:t>
            </a:r>
            <a:r>
              <a:rPr lang="cs-CZ" altLang="en-US" sz="2800"/>
              <a:t>- </a:t>
            </a:r>
            <a:r>
              <a:rPr lang="cs-CZ" altLang="en-US" sz="2800">
                <a:hlinkClick r:id="rId2" tooltip=""/>
              </a:rPr>
              <a:t>http://www.on-broadway.nyc/app/#</a:t>
            </a:r>
            <a:endParaRPr lang="cs-CZ" altLang="en-US"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cs-CZ" altLang="en-US"/>
              <a:t>Kulturní analytika</a:t>
            </a:r>
            <a:endParaRPr lang="cs-CZ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1125"/>
            <a:ext cx="10515600" cy="5186045"/>
          </a:xfrm>
        </p:spPr>
        <p:txBody>
          <a:bodyPr>
            <a:normAutofit fontScale="80000"/>
          </a:bodyPr>
          <a:p>
            <a:r>
              <a:rPr lang="cs-CZ" altLang="en-US"/>
              <a:t>autor pojmu - </a:t>
            </a:r>
            <a:r>
              <a:rPr lang="en-US"/>
              <a:t>Lev Manovich - text - </a:t>
            </a:r>
            <a:r>
              <a:rPr lang="cs-CZ" altLang="en-US"/>
              <a:t>Cultural Analytics: Analysis and Visualization of Large Cultural Data Sets.</a:t>
            </a:r>
            <a:endParaRPr lang="cs-CZ" altLang="en-US"/>
          </a:p>
          <a:p>
            <a:endParaRPr lang="cs-CZ" altLang="en-US"/>
          </a:p>
          <a:p>
            <a:r>
              <a:rPr lang="cs-CZ" altLang="en-US">
                <a:sym typeface="+mn-ea"/>
              </a:rPr>
              <a:t>změnil se způsob distribuce, tvorby i prezentace uměleckých děl a kulturních artefaktů</a:t>
            </a:r>
            <a:endParaRPr lang="cs-CZ" altLang="en-US"/>
          </a:p>
          <a:p>
            <a:endParaRPr lang="cs-CZ" altLang="en-US"/>
          </a:p>
          <a:p>
            <a:r>
              <a:rPr lang="cs-CZ" altLang="en-US"/>
              <a:t> obrovský nárůst množství obsahu generovaného uživateli </a:t>
            </a:r>
            <a:endParaRPr lang="cs-CZ" altLang="en-US"/>
          </a:p>
          <a:p>
            <a:endParaRPr lang="cs-CZ" altLang="en-US"/>
          </a:p>
          <a:p>
            <a:r>
              <a:rPr lang="cs-CZ" altLang="en-US"/>
              <a:t>Jak analyzovat množství kulturních dat, která máme k dispozici?</a:t>
            </a:r>
            <a:endParaRPr lang="cs-CZ" altLang="en-US"/>
          </a:p>
          <a:p>
            <a:endParaRPr lang="cs-CZ" altLang="en-US"/>
          </a:p>
          <a:p>
            <a:r>
              <a:rPr lang="cs-CZ" altLang="en-US"/>
              <a:t>Řešení: nový přístup ke zkoumání uměleckých děl a kulturních produktů současné kultury, za pomoci digitálních technologií - kulturní analytika</a:t>
            </a:r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endParaRPr lang="cs-CZ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Kulturní data 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39395" y="1861185"/>
            <a:ext cx="5982335" cy="326136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40830" y="1294130"/>
            <a:ext cx="5191125" cy="439547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04800" y="5833745"/>
            <a:ext cx="10594975" cy="826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400"/>
              <a:t>kulturní analytik</a:t>
            </a:r>
            <a:r>
              <a:rPr lang="cs-CZ" altLang="en-US" sz="2400"/>
              <a:t>a se zaměřuje</a:t>
            </a:r>
            <a:r>
              <a:rPr lang="en-US" sz="2400"/>
              <a:t> </a:t>
            </a:r>
            <a:r>
              <a:rPr lang="cs-CZ" altLang="en-US" sz="2400"/>
              <a:t>na</a:t>
            </a:r>
            <a:r>
              <a:rPr lang="en-US" sz="2400"/>
              <a:t> analýz</a:t>
            </a:r>
            <a:r>
              <a:rPr lang="cs-CZ" altLang="en-US" sz="2400"/>
              <a:t>u</a:t>
            </a:r>
            <a:r>
              <a:rPr lang="en-US" sz="2400"/>
              <a:t> a vizualizac</a:t>
            </a:r>
            <a:r>
              <a:rPr lang="cs-CZ" altLang="en-US" sz="2400"/>
              <a:t>i</a:t>
            </a:r>
            <a:r>
              <a:rPr lang="en-US" sz="2400"/>
              <a:t> velkých kolekcí viz</a:t>
            </a:r>
            <a:r>
              <a:rPr lang="cs-CZ" altLang="en-US" sz="2400"/>
              <a:t>uálních dat</a:t>
            </a:r>
            <a:r>
              <a:rPr lang="en-US" sz="2400"/>
              <a:t>  </a:t>
            </a:r>
            <a:endParaRPr lang="en-US" sz="2400"/>
          </a:p>
          <a:p>
            <a:pPr algn="l"/>
            <a:r>
              <a:rPr lang="cs-CZ" altLang="en-US" sz="2400"/>
              <a:t>zejména</a:t>
            </a:r>
            <a:r>
              <a:rPr lang="en-US" sz="2400"/>
              <a:t> současn</a:t>
            </a:r>
            <a:r>
              <a:rPr lang="cs-CZ" altLang="en-US" sz="2400"/>
              <a:t>á</a:t>
            </a:r>
            <a:r>
              <a:rPr lang="en-US" sz="2400"/>
              <a:t> dat</a:t>
            </a:r>
            <a:r>
              <a:rPr lang="cs-CZ" altLang="en-US" sz="2400"/>
              <a:t>a</a:t>
            </a:r>
            <a:r>
              <a:rPr lang="en-US" sz="2400"/>
              <a:t> dostupn</a:t>
            </a:r>
            <a:r>
              <a:rPr lang="cs-CZ" altLang="en-US" sz="2400"/>
              <a:t>á</a:t>
            </a:r>
            <a:r>
              <a:rPr lang="en-US" sz="2400"/>
              <a:t> na webu </a:t>
            </a:r>
            <a:endParaRPr lang="en-US"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Průběh analýzy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6260"/>
            <a:ext cx="10515600" cy="4351338"/>
          </a:xfrm>
        </p:spPr>
        <p:txBody>
          <a:bodyPr/>
          <a:p>
            <a:r>
              <a:rPr lang="en-US"/>
              <a:t>všechny objekty předány softwaru, který kolekci dat zpracuje podle předem zadaných kritérií </a:t>
            </a:r>
            <a:endParaRPr lang="en-US"/>
          </a:p>
          <a:p>
            <a:endParaRPr lang="en-US"/>
          </a:p>
          <a:p>
            <a:r>
              <a:rPr lang="cs-CZ" altLang="en-US"/>
              <a:t>vzájemné porovnávání dat podle různých kritérií</a:t>
            </a:r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r>
              <a:rPr lang="cs-CZ" altLang="en-US"/>
              <a:t>možnost odkrytí dříve neviděných vlastností či vztahů mezi daty</a:t>
            </a:r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endParaRPr lang="cs-CZ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 Hurricane Sandy in New York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2459990" y="1825625"/>
            <a:ext cx="7683500" cy="48621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cs-CZ" altLang="en-US"/>
              <a:t>Potenciál kulturní analytiky</a:t>
            </a:r>
            <a:endParaRPr lang="cs-CZ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cs-CZ" altLang="en-US"/>
              <a:t>vhodný nástroj ke</a:t>
            </a:r>
            <a:r>
              <a:rPr lang="en-US"/>
              <a:t> sledov</a:t>
            </a:r>
            <a:r>
              <a:rPr lang="cs-CZ" altLang="en-US"/>
              <a:t>ání</a:t>
            </a:r>
            <a:r>
              <a:rPr lang="en-US"/>
              <a:t> globální produkc</a:t>
            </a:r>
            <a:r>
              <a:rPr lang="cs-CZ" altLang="en-US"/>
              <a:t>e</a:t>
            </a:r>
            <a:r>
              <a:rPr lang="en-US"/>
              <a:t> digitální kultury </a:t>
            </a:r>
            <a:endParaRPr lang="en-US"/>
          </a:p>
          <a:p>
            <a:endParaRPr lang="en-US"/>
          </a:p>
          <a:p>
            <a:r>
              <a:rPr lang="cs-CZ" altLang="en-US"/>
              <a:t>mapování variability současné kultury</a:t>
            </a:r>
            <a:endParaRPr lang="cs-CZ" altLang="en-US"/>
          </a:p>
          <a:p>
            <a:endParaRPr lang="en-US"/>
          </a:p>
          <a:p>
            <a:r>
              <a:rPr lang="en-US"/>
              <a:t> </a:t>
            </a:r>
            <a:r>
              <a:rPr lang="cs-CZ" altLang="en-US"/>
              <a:t>příležitost</a:t>
            </a:r>
            <a:r>
              <a:rPr lang="en-US"/>
              <a:t> porozumět novému vývoji v kulturních oblastech</a:t>
            </a:r>
            <a:endParaRPr lang="en-US"/>
          </a:p>
          <a:p>
            <a:endParaRPr lang="en-US"/>
          </a:p>
          <a:p>
            <a:r>
              <a:rPr lang="cs-CZ" altLang="en-US"/>
              <a:t>identifikace budoucích kulturních trendů nebo uměleckých přístupů</a:t>
            </a:r>
            <a:endParaRPr lang="cs-CZ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75" y="408305"/>
            <a:ext cx="10515600" cy="1325563"/>
          </a:xfrm>
        </p:spPr>
        <p:txBody>
          <a:bodyPr/>
          <a:p>
            <a:r>
              <a:rPr lang="cs-CZ" altLang="en-US"/>
              <a:t>Instagram city - New York</a:t>
            </a:r>
            <a:endParaRPr lang="cs-CZ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97270" y="408305"/>
            <a:ext cx="6042025" cy="604202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10185" y="2305685"/>
            <a:ext cx="33655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>
                <a:hlinkClick r:id="rId2" tooltip=""/>
              </a:rPr>
              <a:t>http://phototrails.net/</a:t>
            </a:r>
            <a:r>
              <a:rPr lang="en-US" sz="2400">
                <a:hlinkClick r:id="rId2" tooltip=""/>
              </a:rPr>
              <a:t>new</a:t>
            </a:r>
            <a:r>
              <a:rPr lang="en-US">
                <a:hlinkClick r:id="rId2" tooltip=""/>
              </a:rPr>
              <a:t>-york/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cs-CZ" altLang="en-US"/>
              <a:t>Z</a:t>
            </a:r>
            <a:r>
              <a:rPr lang="en-US"/>
              <a:t>ákladní principy kulturní analytiky: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/>
              <a:t>1.zpracová</a:t>
            </a:r>
            <a:r>
              <a:rPr lang="cs-CZ" altLang="en-US"/>
              <a:t>ní</a:t>
            </a:r>
            <a:r>
              <a:rPr lang="en-US"/>
              <a:t> kulturní</a:t>
            </a:r>
            <a:r>
              <a:rPr lang="cs-CZ" altLang="en-US"/>
              <a:t>ch</a:t>
            </a:r>
            <a:r>
              <a:rPr lang="en-US"/>
              <a:t> dat</a:t>
            </a:r>
            <a:endParaRPr lang="en-US"/>
          </a:p>
          <a:p>
            <a:endParaRPr lang="en-US"/>
          </a:p>
          <a:p>
            <a:r>
              <a:rPr lang="en-US"/>
              <a:t>2.vizualiz</a:t>
            </a:r>
            <a:r>
              <a:rPr lang="cs-CZ" altLang="en-US"/>
              <a:t>ace</a:t>
            </a:r>
            <a:r>
              <a:rPr lang="en-US"/>
              <a:t> originální</a:t>
            </a:r>
            <a:r>
              <a:rPr lang="cs-CZ" altLang="en-US"/>
              <a:t>ch</a:t>
            </a:r>
            <a:r>
              <a:rPr lang="en-US"/>
              <a:t> dat</a:t>
            </a:r>
            <a:endParaRPr lang="en-US"/>
          </a:p>
          <a:p>
            <a:endParaRPr lang="en-US"/>
          </a:p>
          <a:p>
            <a:r>
              <a:rPr lang="en-US"/>
              <a:t>3.pracuje s velký</a:t>
            </a:r>
            <a:r>
              <a:rPr lang="cs-CZ" altLang="en-US"/>
              <a:t>m množstvím </a:t>
            </a:r>
            <a:r>
              <a:rPr lang="en-US"/>
              <a:t>dat</a:t>
            </a:r>
            <a:endParaRPr lang="en-US"/>
          </a:p>
          <a:p>
            <a:pPr marL="0" indent="0">
              <a:buNone/>
            </a:pPr>
            <a:r>
              <a:rPr lang="en-US"/>
              <a:t> </a:t>
            </a:r>
            <a:endParaRPr lang="en-US"/>
          </a:p>
          <a:p>
            <a:r>
              <a:rPr lang="en-US"/>
              <a:t>4.využívá </a:t>
            </a:r>
            <a:r>
              <a:rPr lang="cs-CZ" altLang="en-US"/>
              <a:t>možnosti</a:t>
            </a:r>
            <a:r>
              <a:rPr lang="en-US"/>
              <a:t> softwar</a:t>
            </a:r>
            <a:r>
              <a:rPr lang="cs-CZ" altLang="en-US"/>
              <a:t>u</a:t>
            </a:r>
            <a:endParaRPr lang="cs-CZ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Software Studies Iniciative (2007)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/>
              <a:t>Činnost - práce s velkými kulturními daty  </a:t>
            </a:r>
            <a:r>
              <a:rPr lang="cs-CZ" altLang="en-US"/>
              <a:t>z</a:t>
            </a:r>
            <a:r>
              <a:rPr lang="en-US"/>
              <a:t> oblast</a:t>
            </a:r>
            <a:r>
              <a:rPr lang="cs-CZ" altLang="en-US"/>
              <a:t>i</a:t>
            </a:r>
            <a:r>
              <a:rPr lang="en-US"/>
              <a:t> umění a kultury</a:t>
            </a:r>
            <a:endParaRPr lang="en-US"/>
          </a:p>
          <a:p>
            <a:endParaRPr lang="en-US"/>
          </a:p>
          <a:p>
            <a:r>
              <a:rPr lang="cs-CZ" altLang="en-US"/>
              <a:t>vývoj aplikací pro zpracování dat</a:t>
            </a:r>
            <a:endParaRPr lang="cs-CZ" altLang="en-US"/>
          </a:p>
          <a:p>
            <a:endParaRPr lang="cs-CZ" altLang="en-US"/>
          </a:p>
          <a:p>
            <a:r>
              <a:rPr lang="cs-CZ" altLang="en-US"/>
              <a:t>využití nejmodernější techniky - systém HIPerSpace - </a:t>
            </a:r>
            <a:r>
              <a:rPr lang="cs-CZ" altLang="en-US">
                <a:hlinkClick r:id="rId1" tooltip="" action="ppaction://hlinkfile"/>
              </a:rPr>
              <a:t>https://www.youtube.com/watch?v=-YlT1qFhJhk</a:t>
            </a:r>
            <a:endParaRPr lang="cs-CZ" altLang="en-US">
              <a:hlinkClick r:id="rId1" tooltip="" action="ppaction://hlinkfile"/>
            </a:endParaRPr>
          </a:p>
          <a:p>
            <a:endParaRPr lang="cs-CZ" altLang="en-US"/>
          </a:p>
          <a:p>
            <a:endParaRPr lang="cs-CZ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210" y="3333115"/>
            <a:ext cx="5275580" cy="1911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1853</Words>
  <Application>WPS Presentation</Application>
  <PresentationFormat>Widescreen</PresentationFormat>
  <Paragraphs>89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SimSun</vt:lpstr>
      <vt:lpstr>Wingdings</vt:lpstr>
      <vt:lpstr>Calibri Light</vt:lpstr>
      <vt:lpstr>Calibri</vt:lpstr>
      <vt:lpstr>Microsoft YaHei</vt:lpstr>
      <vt:lpstr/>
      <vt:lpstr>Arial Unicode MS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Interpretace uměleckého díla prostřednictvím softwaru</dc:title>
  <dc:creator>Adam</dc:creator>
  <cp:lastModifiedBy>Adam</cp:lastModifiedBy>
  <cp:revision>8</cp:revision>
  <dcterms:created xsi:type="dcterms:W3CDTF">2016-12-04T09:56:36Z</dcterms:created>
  <dcterms:modified xsi:type="dcterms:W3CDTF">2016-12-04T17:34:09Z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1033-10.1.0.5783</vt:lpwstr>
  </property>
</Properties>
</file>