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FsU0QA7-M4" TargetMode="Externa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rojanasakul.com/interpretation.php" TargetMode="Externa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jgU_3APMaw" TargetMode="Externa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emf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380" y="1393508"/>
            <a:ext cx="9144000" cy="2387600"/>
          </a:xfrm>
        </p:spPr>
        <p:txBody>
          <a:bodyPr/>
          <a:p>
            <a:r>
              <a:rPr lang="cs-CZ" altLang="en-US" sz="7200"/>
              <a:t>Proti interpretaci</a:t>
            </a:r>
            <a:endParaRPr lang="cs-CZ" altLang="en-US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cs-CZ" altLang="en-US">
                <a:sym typeface="+mn-ea"/>
              </a:rPr>
            </a:br>
            <a:r>
              <a:rPr lang="cs-CZ" altLang="en-US">
                <a:sym typeface="+mn-ea"/>
              </a:rPr>
              <a:t>Susan Sontag - Proti interpretaci</a:t>
            </a:r>
            <a:br>
              <a:rPr lang="cs-CZ" altLang="en-US"/>
            </a:b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cs-CZ" altLang="en-US"/>
              <a:t>úkol - </a:t>
            </a:r>
            <a:r>
              <a:rPr lang="cs-CZ" altLang="en-US">
                <a:hlinkClick r:id="rId2" tooltip="" action="ppaction://hlinkfile"/>
              </a:rPr>
              <a:t>https://www.youtube.com/watch?v=NFsU0QA7-M4</a:t>
            </a:r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/>
              <a:t>Umberto Eco - Interpretace a nadinterpretace</a:t>
            </a:r>
            <a:endParaRPr lang="cs-CZ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95380" cy="4351655"/>
          </a:xfrm>
        </p:spPr>
        <p:txBody>
          <a:bodyPr/>
          <a:p>
            <a:r>
              <a:rPr lang="en-US" b="1"/>
              <a:t>interpretace  </a:t>
            </a:r>
            <a:endParaRPr lang="en-US" b="1"/>
          </a:p>
          <a:p>
            <a:pPr marL="0" indent="0">
              <a:buNone/>
            </a:pPr>
            <a:r>
              <a:rPr lang="en-US"/>
              <a:t>   </a:t>
            </a:r>
            <a:endParaRPr lang="en-US"/>
          </a:p>
          <a:p>
            <a:pPr marL="0" indent="0">
              <a:buNone/>
            </a:pPr>
            <a:r>
              <a:rPr lang="en-US"/>
              <a:t>  čtenář si klade otázky, které mu umožní nalézt významy přítomné v textu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</a:t>
            </a:r>
            <a:r>
              <a:rPr lang="cs-CZ" altLang="en-US"/>
              <a:t>respektujeme záměr textu</a:t>
            </a:r>
            <a:endParaRPr lang="cs-CZ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/>
              <a:t>Umberto Eco - Interpretace a nadinterpretace</a:t>
            </a:r>
            <a:endParaRPr lang="cs-CZ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b="1"/>
              <a:t>Nadinterpretace  </a:t>
            </a:r>
            <a:endParaRPr lang="en-US" b="1"/>
          </a:p>
          <a:p>
            <a:pPr marL="0" indent="0">
              <a:buNone/>
            </a:pPr>
            <a:r>
              <a:rPr lang="en-US"/>
              <a:t>   </a:t>
            </a:r>
            <a:endParaRPr lang="en-US"/>
          </a:p>
          <a:p>
            <a:pPr marL="0" indent="0">
              <a:buNone/>
            </a:pPr>
            <a:r>
              <a:rPr lang="en-US"/>
              <a:t>   nadbytečná </a:t>
            </a:r>
            <a:r>
              <a:rPr lang="cs-CZ" altLang="en-US"/>
              <a:t>interpretace,</a:t>
            </a:r>
            <a:r>
              <a:rPr lang="en-US"/>
              <a:t> </a:t>
            </a:r>
            <a:endParaRPr lang="en-US"/>
          </a:p>
          <a:p>
            <a:pPr marL="0" indent="0">
              <a:buNone/>
            </a:pPr>
            <a:r>
              <a:rPr lang="en-US"/>
              <a:t>   </a:t>
            </a:r>
            <a:endParaRPr lang="en-US"/>
          </a:p>
          <a:p>
            <a:pPr marL="0" indent="0">
              <a:buNone/>
            </a:pPr>
            <a:r>
              <a:rPr lang="en-US"/>
              <a:t>   použití textu k nějakému účelu </a:t>
            </a:r>
            <a:r>
              <a:rPr lang="cs-CZ" altLang="en-US"/>
              <a:t>(</a:t>
            </a:r>
            <a:r>
              <a:rPr lang="cs-CZ" altLang="en-US"/>
              <a:t>k naplnění našich cílů</a:t>
            </a:r>
            <a:r>
              <a:rPr lang="cs-CZ" altLang="en-US"/>
              <a:t>)</a:t>
            </a:r>
            <a:endParaRPr lang="cs-CZ" alt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kladení otázek, které text nevyžaduje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>
                <a:sym typeface="+mn-ea"/>
              </a:rPr>
              <a:t>Umberto Eco - Interpretace a nadinterpretace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Kritika nadinterpretace </a:t>
            </a:r>
            <a:r>
              <a:rPr lang="cs-CZ" altLang="en-US"/>
              <a:t>- přílišné zdůrazňování práv interpreta textu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Potenciál nadinterpretace - v textu můžeme nalézt nové aspekty 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„</a:t>
            </a:r>
            <a:r>
              <a:rPr lang="cs-CZ" altLang="en-US" i="1"/>
              <a:t>Může se stát, že pouhá hra, která začala jako používání textu, může skončit jako nová plodná interpretace.</a:t>
            </a:r>
            <a:r>
              <a:rPr lang="cs-CZ" altLang="en-US"/>
              <a:t>” - Umberto Eco</a:t>
            </a:r>
            <a:endParaRPr lang="cs-CZ" altLang="en-US"/>
          </a:p>
          <a:p>
            <a:endParaRPr lang="cs-CZ" altLang="en-US"/>
          </a:p>
          <a:p>
            <a:r>
              <a:rPr lang="cs-CZ" altLang="en-US">
                <a:hlinkClick r:id="rId2" tooltip=""/>
              </a:rPr>
              <a:t>http://rojanasakul.com/interpretation.php</a:t>
            </a:r>
            <a:endParaRPr lang="cs-CZ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/>
              <a:t>Meze interpretace</a:t>
            </a:r>
            <a:endParaRPr lang="cs-CZ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interpretovaný text </a:t>
            </a:r>
            <a:r>
              <a:rPr lang="cs-CZ" altLang="en-US"/>
              <a:t>vždy</a:t>
            </a:r>
            <a:r>
              <a:rPr lang="en-US"/>
              <a:t> stanovuje určité hranice </a:t>
            </a:r>
            <a:r>
              <a:rPr lang="cs-CZ" altLang="en-US"/>
              <a:t>své interpretace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tato hranice je stanovena záměrem díla</a:t>
            </a:r>
            <a:endParaRPr lang="cs-CZ" altLang="en-US"/>
          </a:p>
          <a:p>
            <a:endParaRPr lang="cs-CZ" altLang="en-US"/>
          </a:p>
          <a:p>
            <a:r>
              <a:rPr lang="cs-CZ" altLang="en-US"/>
              <a:t>Eco rozlišuje dva druhy interpretace:</a:t>
            </a:r>
            <a:endParaRPr lang="cs-CZ" altLang="en-US"/>
          </a:p>
          <a:p>
            <a:pPr marL="0" indent="0">
              <a:buNone/>
            </a:pPr>
            <a:r>
              <a:rPr lang="cs-CZ" altLang="en-US"/>
              <a:t>  </a:t>
            </a:r>
            <a:endParaRPr lang="cs-CZ" altLang="en-US"/>
          </a:p>
          <a:p>
            <a:pPr marL="0" indent="0">
              <a:buNone/>
            </a:pPr>
            <a:r>
              <a:rPr lang="cs-CZ" altLang="en-US"/>
              <a:t>  1. rozumná</a:t>
            </a:r>
            <a:endParaRPr lang="cs-CZ" altLang="en-US"/>
          </a:p>
          <a:p>
            <a:pPr marL="0" indent="0">
              <a:buNone/>
            </a:pPr>
            <a:r>
              <a:rPr lang="cs-CZ" altLang="en-US"/>
              <a:t>  2. paranoidní</a:t>
            </a:r>
            <a:endParaRPr lang="cs-CZ" altLang="en-US"/>
          </a:p>
          <a:p>
            <a:pPr marL="0" indent="0">
              <a:buNone/>
            </a:pPr>
            <a:endParaRPr lang="cs-CZ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Kritéria </a:t>
            </a:r>
            <a:r>
              <a:rPr lang="cs-CZ" altLang="en-US"/>
              <a:t>pro rozumnou</a:t>
            </a:r>
            <a:r>
              <a:rPr lang="en-US"/>
              <a:t> interpretac</a:t>
            </a:r>
            <a:r>
              <a:rPr lang="cs-CZ" altLang="en-US"/>
              <a:t>i</a:t>
            </a:r>
            <a:endParaRPr lang="cs-CZ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Čtenář musí respektovat záměr díla 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Vnitřní soudržnost textu</a:t>
            </a:r>
            <a:endParaRPr lang="en-US"/>
          </a:p>
          <a:p>
            <a:endParaRPr lang="en-US"/>
          </a:p>
          <a:p>
            <a:endParaRPr lang="cs-CZ" altLang="en-US"/>
          </a:p>
          <a:p>
            <a:r>
              <a:rPr lang="cs-CZ" altLang="en-US"/>
              <a:t>Ú</a:t>
            </a:r>
            <a:r>
              <a:rPr lang="en-US"/>
              <a:t>spornost </a:t>
            </a:r>
            <a:r>
              <a:rPr lang="cs-CZ" altLang="en-US"/>
              <a:t>interpretace</a:t>
            </a:r>
            <a:endParaRPr lang="cs-CZ" altLang="en-US"/>
          </a:p>
          <a:p>
            <a:endParaRPr lang="cs-CZ" altLang="en-US"/>
          </a:p>
          <a:p>
            <a:endParaRPr lang="cs-CZ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Současná seriálová tvorba - záměrné podněcování nadinterpretace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85" y="1825625"/>
            <a:ext cx="11659870" cy="4351655"/>
          </a:xfrm>
        </p:spPr>
        <p:txBody>
          <a:bodyPr/>
          <a:p>
            <a:r>
              <a:rPr lang="cs-CZ" altLang="en-US"/>
              <a:t>seriál Lost (2004-2010) - </a:t>
            </a:r>
            <a:r>
              <a:rPr lang="cs-CZ" altLang="en-US">
                <a:hlinkClick r:id="rId2" tooltip="" action="ppaction://hlinkfile"/>
              </a:rPr>
              <a:t>https://www.youtube.com/watch?v=rjgU_3APMaw</a:t>
            </a:r>
            <a:endParaRPr lang="cs-CZ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82545" y="2833370"/>
            <a:ext cx="7477125" cy="3621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2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/>
              <a:t>Lost - mapa ostrova</a:t>
            </a:r>
            <a:endParaRPr lang="cs-CZ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81325" y="1416685"/>
            <a:ext cx="6818630" cy="54489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/>
              <a:t>Susan Sontag - Proti interpretaci</a:t>
            </a:r>
            <a:endParaRPr lang="cs-CZ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71790" y="1945005"/>
            <a:ext cx="3492500" cy="3498850"/>
          </a:xfrm>
          <a:prstGeom prst="rect">
            <a:avLst/>
          </a:prstGeom>
        </p:spPr>
      </p:pic>
      <p:pic>
        <p:nvPicPr>
          <p:cNvPr id="-2147482622" name="Content Placeholder -2147482623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-300000">
            <a:off x="1597660" y="2168525"/>
            <a:ext cx="5222240" cy="223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WPS Presentation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Umberto Eco - Interpretace a nadinterpretace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 interpretaci</dc:title>
  <dc:creator>Adam</dc:creator>
  <cp:lastModifiedBy>Adam</cp:lastModifiedBy>
  <cp:revision>5</cp:revision>
  <dcterms:created xsi:type="dcterms:W3CDTF">2016-12-12T10:03:15Z</dcterms:created>
  <dcterms:modified xsi:type="dcterms:W3CDTF">2016-12-12T12:51:31Z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